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9" r:id="rId4"/>
    <p:sldId id="273" r:id="rId5"/>
    <p:sldId id="268" r:id="rId6"/>
    <p:sldId id="274" r:id="rId7"/>
    <p:sldId id="258" r:id="rId8"/>
    <p:sldId id="259" r:id="rId9"/>
    <p:sldId id="260" r:id="rId10"/>
    <p:sldId id="267" r:id="rId11"/>
    <p:sldId id="261" r:id="rId12"/>
    <p:sldId id="262" r:id="rId13"/>
    <p:sldId id="263" r:id="rId14"/>
    <p:sldId id="270" r:id="rId15"/>
    <p:sldId id="271" r:id="rId16"/>
    <p:sldId id="272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8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666601-5F3F-4B1E-8721-4C964BBCA69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17C2930-1A50-438F-9922-F44148F18CDA}">
      <dgm:prSet/>
      <dgm:spPr/>
      <dgm:t>
        <a:bodyPr/>
        <a:lstStyle/>
        <a:p>
          <a:r>
            <a:rPr lang="en-US" dirty="0"/>
            <a:t>• Engineering Manager at Natural Waters of Viti Pte Limited, Fiji</a:t>
          </a:r>
        </a:p>
      </dgm:t>
    </dgm:pt>
    <dgm:pt modelId="{E2D6C26B-C62A-4546-8C6C-EE3267D5341D}" type="parTrans" cxnId="{C4F2D791-7892-4438-BA62-8ED73884A367}">
      <dgm:prSet/>
      <dgm:spPr/>
      <dgm:t>
        <a:bodyPr/>
        <a:lstStyle/>
        <a:p>
          <a:endParaRPr lang="en-US"/>
        </a:p>
      </dgm:t>
    </dgm:pt>
    <dgm:pt modelId="{4052BD7E-1B11-4AB0-8833-5001741212D0}" type="sibTrans" cxnId="{C4F2D791-7892-4438-BA62-8ED73884A367}">
      <dgm:prSet/>
      <dgm:spPr/>
      <dgm:t>
        <a:bodyPr/>
        <a:lstStyle/>
        <a:p>
          <a:endParaRPr lang="en-US"/>
        </a:p>
      </dgm:t>
    </dgm:pt>
    <dgm:pt modelId="{1386D764-5892-47C5-90B7-FAF0152EDCB3}">
      <dgm:prSet/>
      <dgm:spPr/>
      <dgm:t>
        <a:bodyPr/>
        <a:lstStyle/>
        <a:p>
          <a:r>
            <a:rPr lang="en-US"/>
            <a:t>• 17+ years of experience in Civil and Structural Engineering</a:t>
          </a:r>
        </a:p>
      </dgm:t>
    </dgm:pt>
    <dgm:pt modelId="{BBC1B5DE-433B-4323-AED0-DAF433D8EBC3}" type="parTrans" cxnId="{DB7098F2-0794-47CE-8E70-58E39240A029}">
      <dgm:prSet/>
      <dgm:spPr/>
      <dgm:t>
        <a:bodyPr/>
        <a:lstStyle/>
        <a:p>
          <a:endParaRPr lang="en-US"/>
        </a:p>
      </dgm:t>
    </dgm:pt>
    <dgm:pt modelId="{564377F8-69C1-4A24-AB8B-961858C119F4}" type="sibTrans" cxnId="{DB7098F2-0794-47CE-8E70-58E39240A029}">
      <dgm:prSet/>
      <dgm:spPr/>
      <dgm:t>
        <a:bodyPr/>
        <a:lstStyle/>
        <a:p>
          <a:endParaRPr lang="en-US"/>
        </a:p>
      </dgm:t>
    </dgm:pt>
    <dgm:pt modelId="{61A24AA0-E0A6-4B57-8417-00B67F64292C}">
      <dgm:prSet/>
      <dgm:spPr/>
      <dgm:t>
        <a:bodyPr/>
        <a:lstStyle/>
        <a:p>
          <a:r>
            <a:rPr lang="en-US"/>
            <a:t>• Extensive work in private consultancy across Fiji and the Pacific Islands</a:t>
          </a:r>
        </a:p>
      </dgm:t>
    </dgm:pt>
    <dgm:pt modelId="{21EE12E4-2D62-4B4C-BD71-31707E12B149}" type="parTrans" cxnId="{57DB5F09-7E4A-4D96-95E0-20A4EFFD0D6A}">
      <dgm:prSet/>
      <dgm:spPr/>
      <dgm:t>
        <a:bodyPr/>
        <a:lstStyle/>
        <a:p>
          <a:endParaRPr lang="en-US"/>
        </a:p>
      </dgm:t>
    </dgm:pt>
    <dgm:pt modelId="{8CBBBD7A-6097-4602-82BA-7892FAB1D4E0}" type="sibTrans" cxnId="{57DB5F09-7E4A-4D96-95E0-20A4EFFD0D6A}">
      <dgm:prSet/>
      <dgm:spPr/>
      <dgm:t>
        <a:bodyPr/>
        <a:lstStyle/>
        <a:p>
          <a:endParaRPr lang="en-US"/>
        </a:p>
      </dgm:t>
    </dgm:pt>
    <dgm:pt modelId="{BE93C6FA-AC46-4331-9838-7E0B98A595B6}" type="pres">
      <dgm:prSet presAssocID="{29666601-5F3F-4B1E-8721-4C964BBCA69B}" presName="root" presStyleCnt="0">
        <dgm:presLayoutVars>
          <dgm:dir/>
          <dgm:resizeHandles val="exact"/>
        </dgm:presLayoutVars>
      </dgm:prSet>
      <dgm:spPr/>
    </dgm:pt>
    <dgm:pt modelId="{426501D1-DB71-4988-8EDA-6CE0F58193EE}" type="pres">
      <dgm:prSet presAssocID="{517C2930-1A50-438F-9922-F44148F18CDA}" presName="compNode" presStyleCnt="0"/>
      <dgm:spPr/>
    </dgm:pt>
    <dgm:pt modelId="{91EFD055-C130-46F5-BC1B-9BFEE1D92108}" type="pres">
      <dgm:prSet presAssocID="{517C2930-1A50-438F-9922-F44148F18CDA}" presName="bgRect" presStyleLbl="bgShp" presStyleIdx="0" presStyleCnt="3"/>
      <dgm:spPr/>
    </dgm:pt>
    <dgm:pt modelId="{5EE44105-212F-46D6-8C42-BEA7D5E8920B}" type="pres">
      <dgm:prSet presAssocID="{517C2930-1A50-438F-9922-F44148F18CD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0FD85740-FA76-403B-9CDE-6800CD43F52F}" type="pres">
      <dgm:prSet presAssocID="{517C2930-1A50-438F-9922-F44148F18CDA}" presName="spaceRect" presStyleCnt="0"/>
      <dgm:spPr/>
    </dgm:pt>
    <dgm:pt modelId="{CB5ED047-664D-4BEB-8702-4598E1EDF9C6}" type="pres">
      <dgm:prSet presAssocID="{517C2930-1A50-438F-9922-F44148F18CDA}" presName="parTx" presStyleLbl="revTx" presStyleIdx="0" presStyleCnt="3">
        <dgm:presLayoutVars>
          <dgm:chMax val="0"/>
          <dgm:chPref val="0"/>
        </dgm:presLayoutVars>
      </dgm:prSet>
      <dgm:spPr/>
    </dgm:pt>
    <dgm:pt modelId="{EF4C92DA-C3F5-4CF1-AA97-E4BC43CB97E7}" type="pres">
      <dgm:prSet presAssocID="{4052BD7E-1B11-4AB0-8833-5001741212D0}" presName="sibTrans" presStyleCnt="0"/>
      <dgm:spPr/>
    </dgm:pt>
    <dgm:pt modelId="{DF5BF8B3-9553-433F-AED8-FF93F205245E}" type="pres">
      <dgm:prSet presAssocID="{1386D764-5892-47C5-90B7-FAF0152EDCB3}" presName="compNode" presStyleCnt="0"/>
      <dgm:spPr/>
    </dgm:pt>
    <dgm:pt modelId="{18AB336A-79FF-4D4F-A7AC-C5258036F95B}" type="pres">
      <dgm:prSet presAssocID="{1386D764-5892-47C5-90B7-FAF0152EDCB3}" presName="bgRect" presStyleLbl="bgShp" presStyleIdx="1" presStyleCnt="3"/>
      <dgm:spPr/>
    </dgm:pt>
    <dgm:pt modelId="{870E8C1D-5069-4B34-91E7-21375A388EBF}" type="pres">
      <dgm:prSet presAssocID="{1386D764-5892-47C5-90B7-FAF0152EDCB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avator"/>
        </a:ext>
      </dgm:extLst>
    </dgm:pt>
    <dgm:pt modelId="{3044EFBE-6052-42B0-9D95-69E7722D6A6F}" type="pres">
      <dgm:prSet presAssocID="{1386D764-5892-47C5-90B7-FAF0152EDCB3}" presName="spaceRect" presStyleCnt="0"/>
      <dgm:spPr/>
    </dgm:pt>
    <dgm:pt modelId="{B705B1E9-198D-4993-AB90-B19C8A5B3DBB}" type="pres">
      <dgm:prSet presAssocID="{1386D764-5892-47C5-90B7-FAF0152EDCB3}" presName="parTx" presStyleLbl="revTx" presStyleIdx="1" presStyleCnt="3">
        <dgm:presLayoutVars>
          <dgm:chMax val="0"/>
          <dgm:chPref val="0"/>
        </dgm:presLayoutVars>
      </dgm:prSet>
      <dgm:spPr/>
    </dgm:pt>
    <dgm:pt modelId="{4A1EC163-346C-43F7-93DF-BBC637A3FF25}" type="pres">
      <dgm:prSet presAssocID="{564377F8-69C1-4A24-AB8B-961858C119F4}" presName="sibTrans" presStyleCnt="0"/>
      <dgm:spPr/>
    </dgm:pt>
    <dgm:pt modelId="{D43E986E-3E93-4D78-8602-EEB4481F0A29}" type="pres">
      <dgm:prSet presAssocID="{61A24AA0-E0A6-4B57-8417-00B67F64292C}" presName="compNode" presStyleCnt="0"/>
      <dgm:spPr/>
    </dgm:pt>
    <dgm:pt modelId="{102E93E2-8A80-445D-8812-9B90F44DD7DC}" type="pres">
      <dgm:prSet presAssocID="{61A24AA0-E0A6-4B57-8417-00B67F64292C}" presName="bgRect" presStyleLbl="bgShp" presStyleIdx="2" presStyleCnt="3"/>
      <dgm:spPr/>
    </dgm:pt>
    <dgm:pt modelId="{3967930A-B9A9-4B48-AD21-DB878F4C8AB3}" type="pres">
      <dgm:prSet presAssocID="{61A24AA0-E0A6-4B57-8417-00B67F64292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chor"/>
        </a:ext>
      </dgm:extLst>
    </dgm:pt>
    <dgm:pt modelId="{63B7BA11-F742-4F25-8F32-64DBECEC696D}" type="pres">
      <dgm:prSet presAssocID="{61A24AA0-E0A6-4B57-8417-00B67F64292C}" presName="spaceRect" presStyleCnt="0"/>
      <dgm:spPr/>
    </dgm:pt>
    <dgm:pt modelId="{B566551A-9E8C-4252-B049-4B7A6281F8D1}" type="pres">
      <dgm:prSet presAssocID="{61A24AA0-E0A6-4B57-8417-00B67F64292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7DB5F09-7E4A-4D96-95E0-20A4EFFD0D6A}" srcId="{29666601-5F3F-4B1E-8721-4C964BBCA69B}" destId="{61A24AA0-E0A6-4B57-8417-00B67F64292C}" srcOrd="2" destOrd="0" parTransId="{21EE12E4-2D62-4B4C-BD71-31707E12B149}" sibTransId="{8CBBBD7A-6097-4602-82BA-7892FAB1D4E0}"/>
    <dgm:cxn modelId="{843D8F4B-BAD7-4D34-9626-914C5246F528}" type="presOf" srcId="{1386D764-5892-47C5-90B7-FAF0152EDCB3}" destId="{B705B1E9-198D-4993-AB90-B19C8A5B3DBB}" srcOrd="0" destOrd="0" presId="urn:microsoft.com/office/officeart/2018/2/layout/IconVerticalSolidList"/>
    <dgm:cxn modelId="{A547737F-FC5D-445D-90DA-4B1BB43CF778}" type="presOf" srcId="{61A24AA0-E0A6-4B57-8417-00B67F64292C}" destId="{B566551A-9E8C-4252-B049-4B7A6281F8D1}" srcOrd="0" destOrd="0" presId="urn:microsoft.com/office/officeart/2018/2/layout/IconVerticalSolidList"/>
    <dgm:cxn modelId="{C4F2D791-7892-4438-BA62-8ED73884A367}" srcId="{29666601-5F3F-4B1E-8721-4C964BBCA69B}" destId="{517C2930-1A50-438F-9922-F44148F18CDA}" srcOrd="0" destOrd="0" parTransId="{E2D6C26B-C62A-4546-8C6C-EE3267D5341D}" sibTransId="{4052BD7E-1B11-4AB0-8833-5001741212D0}"/>
    <dgm:cxn modelId="{5C18469A-7A04-41C0-98C2-B0B016A1211E}" type="presOf" srcId="{29666601-5F3F-4B1E-8721-4C964BBCA69B}" destId="{BE93C6FA-AC46-4331-9838-7E0B98A595B6}" srcOrd="0" destOrd="0" presId="urn:microsoft.com/office/officeart/2018/2/layout/IconVerticalSolidList"/>
    <dgm:cxn modelId="{88EFE2B2-A1F0-44F4-A49B-A92B3457304A}" type="presOf" srcId="{517C2930-1A50-438F-9922-F44148F18CDA}" destId="{CB5ED047-664D-4BEB-8702-4598E1EDF9C6}" srcOrd="0" destOrd="0" presId="urn:microsoft.com/office/officeart/2018/2/layout/IconVerticalSolidList"/>
    <dgm:cxn modelId="{DB7098F2-0794-47CE-8E70-58E39240A029}" srcId="{29666601-5F3F-4B1E-8721-4C964BBCA69B}" destId="{1386D764-5892-47C5-90B7-FAF0152EDCB3}" srcOrd="1" destOrd="0" parTransId="{BBC1B5DE-433B-4323-AED0-DAF433D8EBC3}" sibTransId="{564377F8-69C1-4A24-AB8B-961858C119F4}"/>
    <dgm:cxn modelId="{3244189B-6A60-4E7A-952B-ACF9385BD9B8}" type="presParOf" srcId="{BE93C6FA-AC46-4331-9838-7E0B98A595B6}" destId="{426501D1-DB71-4988-8EDA-6CE0F58193EE}" srcOrd="0" destOrd="0" presId="urn:microsoft.com/office/officeart/2018/2/layout/IconVerticalSolidList"/>
    <dgm:cxn modelId="{C9AA17A6-CB7E-4CF5-A7FA-6160CD4C17C9}" type="presParOf" srcId="{426501D1-DB71-4988-8EDA-6CE0F58193EE}" destId="{91EFD055-C130-46F5-BC1B-9BFEE1D92108}" srcOrd="0" destOrd="0" presId="urn:microsoft.com/office/officeart/2018/2/layout/IconVerticalSolidList"/>
    <dgm:cxn modelId="{B107832D-2493-4CB6-A0DA-47D5E1A6978D}" type="presParOf" srcId="{426501D1-DB71-4988-8EDA-6CE0F58193EE}" destId="{5EE44105-212F-46D6-8C42-BEA7D5E8920B}" srcOrd="1" destOrd="0" presId="urn:microsoft.com/office/officeart/2018/2/layout/IconVerticalSolidList"/>
    <dgm:cxn modelId="{3A6784CA-6B4E-49E6-A00A-9B59B0387BD3}" type="presParOf" srcId="{426501D1-DB71-4988-8EDA-6CE0F58193EE}" destId="{0FD85740-FA76-403B-9CDE-6800CD43F52F}" srcOrd="2" destOrd="0" presId="urn:microsoft.com/office/officeart/2018/2/layout/IconVerticalSolidList"/>
    <dgm:cxn modelId="{EE21C44E-38A2-4EAD-A3E9-D3BA266D1699}" type="presParOf" srcId="{426501D1-DB71-4988-8EDA-6CE0F58193EE}" destId="{CB5ED047-664D-4BEB-8702-4598E1EDF9C6}" srcOrd="3" destOrd="0" presId="urn:microsoft.com/office/officeart/2018/2/layout/IconVerticalSolidList"/>
    <dgm:cxn modelId="{3BF064E9-7FC8-4DBF-AB64-6C5A4E1C7460}" type="presParOf" srcId="{BE93C6FA-AC46-4331-9838-7E0B98A595B6}" destId="{EF4C92DA-C3F5-4CF1-AA97-E4BC43CB97E7}" srcOrd="1" destOrd="0" presId="urn:microsoft.com/office/officeart/2018/2/layout/IconVerticalSolidList"/>
    <dgm:cxn modelId="{C4BF25A8-F8D8-4786-B8A9-0498297EA3B3}" type="presParOf" srcId="{BE93C6FA-AC46-4331-9838-7E0B98A595B6}" destId="{DF5BF8B3-9553-433F-AED8-FF93F205245E}" srcOrd="2" destOrd="0" presId="urn:microsoft.com/office/officeart/2018/2/layout/IconVerticalSolidList"/>
    <dgm:cxn modelId="{DFF7614C-118D-4B95-BF50-720101D53593}" type="presParOf" srcId="{DF5BF8B3-9553-433F-AED8-FF93F205245E}" destId="{18AB336A-79FF-4D4F-A7AC-C5258036F95B}" srcOrd="0" destOrd="0" presId="urn:microsoft.com/office/officeart/2018/2/layout/IconVerticalSolidList"/>
    <dgm:cxn modelId="{DA94CA02-FE4E-4270-966D-BD2AEA53D01A}" type="presParOf" srcId="{DF5BF8B3-9553-433F-AED8-FF93F205245E}" destId="{870E8C1D-5069-4B34-91E7-21375A388EBF}" srcOrd="1" destOrd="0" presId="urn:microsoft.com/office/officeart/2018/2/layout/IconVerticalSolidList"/>
    <dgm:cxn modelId="{C510DEBE-20D3-468D-9C1A-820BA019EB9F}" type="presParOf" srcId="{DF5BF8B3-9553-433F-AED8-FF93F205245E}" destId="{3044EFBE-6052-42B0-9D95-69E7722D6A6F}" srcOrd="2" destOrd="0" presId="urn:microsoft.com/office/officeart/2018/2/layout/IconVerticalSolidList"/>
    <dgm:cxn modelId="{FB54940D-E9E2-49F3-A0CF-4D3A087E41A9}" type="presParOf" srcId="{DF5BF8B3-9553-433F-AED8-FF93F205245E}" destId="{B705B1E9-198D-4993-AB90-B19C8A5B3DBB}" srcOrd="3" destOrd="0" presId="urn:microsoft.com/office/officeart/2018/2/layout/IconVerticalSolidList"/>
    <dgm:cxn modelId="{6B2C8FF4-9A16-449C-82F2-1D04EAE22491}" type="presParOf" srcId="{BE93C6FA-AC46-4331-9838-7E0B98A595B6}" destId="{4A1EC163-346C-43F7-93DF-BBC637A3FF25}" srcOrd="3" destOrd="0" presId="urn:microsoft.com/office/officeart/2018/2/layout/IconVerticalSolidList"/>
    <dgm:cxn modelId="{52A020EB-3E64-4EC5-A6E9-2A2B81B97302}" type="presParOf" srcId="{BE93C6FA-AC46-4331-9838-7E0B98A595B6}" destId="{D43E986E-3E93-4D78-8602-EEB4481F0A29}" srcOrd="4" destOrd="0" presId="urn:microsoft.com/office/officeart/2018/2/layout/IconVerticalSolidList"/>
    <dgm:cxn modelId="{687C9DD5-E19F-42D2-91ED-FFE31FE1FD04}" type="presParOf" srcId="{D43E986E-3E93-4D78-8602-EEB4481F0A29}" destId="{102E93E2-8A80-445D-8812-9B90F44DD7DC}" srcOrd="0" destOrd="0" presId="urn:microsoft.com/office/officeart/2018/2/layout/IconVerticalSolidList"/>
    <dgm:cxn modelId="{9427F676-9D06-4C41-9C48-7ADA2A9824BF}" type="presParOf" srcId="{D43E986E-3E93-4D78-8602-EEB4481F0A29}" destId="{3967930A-B9A9-4B48-AD21-DB878F4C8AB3}" srcOrd="1" destOrd="0" presId="urn:microsoft.com/office/officeart/2018/2/layout/IconVerticalSolidList"/>
    <dgm:cxn modelId="{7004C5DB-6161-45FC-8C38-EA615ADAF39F}" type="presParOf" srcId="{D43E986E-3E93-4D78-8602-EEB4481F0A29}" destId="{63B7BA11-F742-4F25-8F32-64DBECEC696D}" srcOrd="2" destOrd="0" presId="urn:microsoft.com/office/officeart/2018/2/layout/IconVerticalSolidList"/>
    <dgm:cxn modelId="{92CEE86B-F191-422C-9A06-04D947F7DB1B}" type="presParOf" srcId="{D43E986E-3E93-4D78-8602-EEB4481F0A29}" destId="{B566551A-9E8C-4252-B049-4B7A6281F8D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692960-B780-4F6D-946E-E0FDC5C4676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0C8502E-9686-409F-9375-315BFF5A277E}">
      <dgm:prSet/>
      <dgm:spPr/>
      <dgm:t>
        <a:bodyPr/>
        <a:lstStyle/>
        <a:p>
          <a:r>
            <a:rPr lang="en-US"/>
            <a:t>• Finding mentors in a male-dominated field</a:t>
          </a:r>
        </a:p>
      </dgm:t>
    </dgm:pt>
    <dgm:pt modelId="{DE2FDD35-2DF9-45E2-8180-146ADECA58E1}" type="parTrans" cxnId="{1B2C5CB8-315F-41B3-B329-851206E75A0B}">
      <dgm:prSet/>
      <dgm:spPr/>
      <dgm:t>
        <a:bodyPr/>
        <a:lstStyle/>
        <a:p>
          <a:endParaRPr lang="en-US"/>
        </a:p>
      </dgm:t>
    </dgm:pt>
    <dgm:pt modelId="{3CA63B4A-FD5D-457E-9544-82BD727C7342}" type="sibTrans" cxnId="{1B2C5CB8-315F-41B3-B329-851206E75A0B}">
      <dgm:prSet/>
      <dgm:spPr/>
      <dgm:t>
        <a:bodyPr/>
        <a:lstStyle/>
        <a:p>
          <a:endParaRPr lang="en-US"/>
        </a:p>
      </dgm:t>
    </dgm:pt>
    <dgm:pt modelId="{A7504E08-1B3F-4E14-8CC8-E1EDEC9471EC}">
      <dgm:prSet/>
      <dgm:spPr/>
      <dgm:t>
        <a:bodyPr/>
        <a:lstStyle/>
        <a:p>
          <a:r>
            <a:rPr lang="en-US"/>
            <a:t>• Learning from mistakes with the support of great leaders</a:t>
          </a:r>
        </a:p>
      </dgm:t>
    </dgm:pt>
    <dgm:pt modelId="{B02B4031-57AC-494B-8109-7DC66C92706D}" type="parTrans" cxnId="{7CEC2F16-DEF9-4003-AAF5-2137C2A44D0F}">
      <dgm:prSet/>
      <dgm:spPr/>
      <dgm:t>
        <a:bodyPr/>
        <a:lstStyle/>
        <a:p>
          <a:endParaRPr lang="en-US"/>
        </a:p>
      </dgm:t>
    </dgm:pt>
    <dgm:pt modelId="{7900186D-B62E-4C6F-A3FE-8C33986BCE83}" type="sibTrans" cxnId="{7CEC2F16-DEF9-4003-AAF5-2137C2A44D0F}">
      <dgm:prSet/>
      <dgm:spPr/>
      <dgm:t>
        <a:bodyPr/>
        <a:lstStyle/>
        <a:p>
          <a:endParaRPr lang="en-US"/>
        </a:p>
      </dgm:t>
    </dgm:pt>
    <dgm:pt modelId="{7AF7823E-8D9E-42D0-94DB-59F109351B73}">
      <dgm:prSet/>
      <dgm:spPr/>
      <dgm:t>
        <a:bodyPr/>
        <a:lstStyle/>
        <a:p>
          <a:r>
            <a:rPr lang="en-US"/>
            <a:t>• The value of exploring all aspects of Engineering</a:t>
          </a:r>
        </a:p>
      </dgm:t>
    </dgm:pt>
    <dgm:pt modelId="{2FC2C980-2C2F-4BC9-AF4D-48828F4276BE}" type="parTrans" cxnId="{04225855-7AC3-419D-A65A-7BA5855CF277}">
      <dgm:prSet/>
      <dgm:spPr/>
      <dgm:t>
        <a:bodyPr/>
        <a:lstStyle/>
        <a:p>
          <a:endParaRPr lang="en-US"/>
        </a:p>
      </dgm:t>
    </dgm:pt>
    <dgm:pt modelId="{4BE5D5D8-E1F2-40B5-BE24-C730EB2D626A}" type="sibTrans" cxnId="{04225855-7AC3-419D-A65A-7BA5855CF277}">
      <dgm:prSet/>
      <dgm:spPr/>
      <dgm:t>
        <a:bodyPr/>
        <a:lstStyle/>
        <a:p>
          <a:endParaRPr lang="en-US"/>
        </a:p>
      </dgm:t>
    </dgm:pt>
    <dgm:pt modelId="{5FA6381D-1353-4E22-9431-D16AFE628BE8}" type="pres">
      <dgm:prSet presAssocID="{E0692960-B780-4F6D-946E-E0FDC5C4676E}" presName="linear" presStyleCnt="0">
        <dgm:presLayoutVars>
          <dgm:animLvl val="lvl"/>
          <dgm:resizeHandles val="exact"/>
        </dgm:presLayoutVars>
      </dgm:prSet>
      <dgm:spPr/>
    </dgm:pt>
    <dgm:pt modelId="{BAEAD3DE-A96F-479B-B6CC-982E0E7106F1}" type="pres">
      <dgm:prSet presAssocID="{A0C8502E-9686-409F-9375-315BFF5A27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F8503F1-7CF1-42E0-A1A3-7E05A33C7111}" type="pres">
      <dgm:prSet presAssocID="{3CA63B4A-FD5D-457E-9544-82BD727C7342}" presName="spacer" presStyleCnt="0"/>
      <dgm:spPr/>
    </dgm:pt>
    <dgm:pt modelId="{CE9A90AE-2175-472E-A1C9-66034C4D0AB5}" type="pres">
      <dgm:prSet presAssocID="{A7504E08-1B3F-4E14-8CC8-E1EDEC9471E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2ABC44A-7A37-4127-9867-CFF77456FE28}" type="pres">
      <dgm:prSet presAssocID="{7900186D-B62E-4C6F-A3FE-8C33986BCE83}" presName="spacer" presStyleCnt="0"/>
      <dgm:spPr/>
    </dgm:pt>
    <dgm:pt modelId="{DEBABAD2-DA82-40C9-8D10-C9A3487EFB9A}" type="pres">
      <dgm:prSet presAssocID="{7AF7823E-8D9E-42D0-94DB-59F109351B7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203E007-65A7-44CD-9089-6CB6D3C6CFCA}" type="presOf" srcId="{7AF7823E-8D9E-42D0-94DB-59F109351B73}" destId="{DEBABAD2-DA82-40C9-8D10-C9A3487EFB9A}" srcOrd="0" destOrd="0" presId="urn:microsoft.com/office/officeart/2005/8/layout/vList2"/>
    <dgm:cxn modelId="{2610470A-9E81-418B-9550-5B8DD356818F}" type="presOf" srcId="{E0692960-B780-4F6D-946E-E0FDC5C4676E}" destId="{5FA6381D-1353-4E22-9431-D16AFE628BE8}" srcOrd="0" destOrd="0" presId="urn:microsoft.com/office/officeart/2005/8/layout/vList2"/>
    <dgm:cxn modelId="{7CEC2F16-DEF9-4003-AAF5-2137C2A44D0F}" srcId="{E0692960-B780-4F6D-946E-E0FDC5C4676E}" destId="{A7504E08-1B3F-4E14-8CC8-E1EDEC9471EC}" srcOrd="1" destOrd="0" parTransId="{B02B4031-57AC-494B-8109-7DC66C92706D}" sibTransId="{7900186D-B62E-4C6F-A3FE-8C33986BCE83}"/>
    <dgm:cxn modelId="{04225855-7AC3-419D-A65A-7BA5855CF277}" srcId="{E0692960-B780-4F6D-946E-E0FDC5C4676E}" destId="{7AF7823E-8D9E-42D0-94DB-59F109351B73}" srcOrd="2" destOrd="0" parTransId="{2FC2C980-2C2F-4BC9-AF4D-48828F4276BE}" sibTransId="{4BE5D5D8-E1F2-40B5-BE24-C730EB2D626A}"/>
    <dgm:cxn modelId="{54108975-86C0-4DE0-B8C4-F92E5EBD6D18}" type="presOf" srcId="{A0C8502E-9686-409F-9375-315BFF5A277E}" destId="{BAEAD3DE-A96F-479B-B6CC-982E0E7106F1}" srcOrd="0" destOrd="0" presId="urn:microsoft.com/office/officeart/2005/8/layout/vList2"/>
    <dgm:cxn modelId="{1B2C5CB8-315F-41B3-B329-851206E75A0B}" srcId="{E0692960-B780-4F6D-946E-E0FDC5C4676E}" destId="{A0C8502E-9686-409F-9375-315BFF5A277E}" srcOrd="0" destOrd="0" parTransId="{DE2FDD35-2DF9-45E2-8180-146ADECA58E1}" sibTransId="{3CA63B4A-FD5D-457E-9544-82BD727C7342}"/>
    <dgm:cxn modelId="{ED26A8BB-8BAC-4259-93DA-E11EC3EA8DF9}" type="presOf" srcId="{A7504E08-1B3F-4E14-8CC8-E1EDEC9471EC}" destId="{CE9A90AE-2175-472E-A1C9-66034C4D0AB5}" srcOrd="0" destOrd="0" presId="urn:microsoft.com/office/officeart/2005/8/layout/vList2"/>
    <dgm:cxn modelId="{F8493097-7CE3-476D-9E7C-C7CA254CB3AB}" type="presParOf" srcId="{5FA6381D-1353-4E22-9431-D16AFE628BE8}" destId="{BAEAD3DE-A96F-479B-B6CC-982E0E7106F1}" srcOrd="0" destOrd="0" presId="urn:microsoft.com/office/officeart/2005/8/layout/vList2"/>
    <dgm:cxn modelId="{6888E4A8-E457-4667-B11E-2CAA6DA3AB19}" type="presParOf" srcId="{5FA6381D-1353-4E22-9431-D16AFE628BE8}" destId="{AF8503F1-7CF1-42E0-A1A3-7E05A33C7111}" srcOrd="1" destOrd="0" presId="urn:microsoft.com/office/officeart/2005/8/layout/vList2"/>
    <dgm:cxn modelId="{238F7F6B-1604-43A4-BEB3-E7F65CED5CAD}" type="presParOf" srcId="{5FA6381D-1353-4E22-9431-D16AFE628BE8}" destId="{CE9A90AE-2175-472E-A1C9-66034C4D0AB5}" srcOrd="2" destOrd="0" presId="urn:microsoft.com/office/officeart/2005/8/layout/vList2"/>
    <dgm:cxn modelId="{4DEB5ED6-FFCD-43DB-9A07-C126A174DD2F}" type="presParOf" srcId="{5FA6381D-1353-4E22-9431-D16AFE628BE8}" destId="{92ABC44A-7A37-4127-9867-CFF77456FE28}" srcOrd="3" destOrd="0" presId="urn:microsoft.com/office/officeart/2005/8/layout/vList2"/>
    <dgm:cxn modelId="{9E96B9C5-0B84-4A17-A74C-F3ED9A3A99A0}" type="presParOf" srcId="{5FA6381D-1353-4E22-9431-D16AFE628BE8}" destId="{DEBABAD2-DA82-40C9-8D10-C9A3487EFB9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FD055-C130-46F5-BC1B-9BFEE1D92108}">
      <dsp:nvSpPr>
        <dsp:cNvPr id="0" name=""/>
        <dsp:cNvSpPr/>
      </dsp:nvSpPr>
      <dsp:spPr>
        <a:xfrm>
          <a:off x="0" y="499"/>
          <a:ext cx="7213600" cy="1169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44105-212F-46D6-8C42-BEA7D5E8920B}">
      <dsp:nvSpPr>
        <dsp:cNvPr id="0" name=""/>
        <dsp:cNvSpPr/>
      </dsp:nvSpPr>
      <dsp:spPr>
        <a:xfrm>
          <a:off x="353707" y="263587"/>
          <a:ext cx="643104" cy="643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ED047-664D-4BEB-8702-4598E1EDF9C6}">
      <dsp:nvSpPr>
        <dsp:cNvPr id="0" name=""/>
        <dsp:cNvSpPr/>
      </dsp:nvSpPr>
      <dsp:spPr>
        <a:xfrm>
          <a:off x="1350519" y="499"/>
          <a:ext cx="5863080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• Engineering Manager at Natural Waters of Viti Pte Limited, Fiji</a:t>
          </a:r>
        </a:p>
      </dsp:txBody>
      <dsp:txXfrm>
        <a:off x="1350519" y="499"/>
        <a:ext cx="5863080" cy="1169280"/>
      </dsp:txXfrm>
    </dsp:sp>
    <dsp:sp modelId="{18AB336A-79FF-4D4F-A7AC-C5258036F95B}">
      <dsp:nvSpPr>
        <dsp:cNvPr id="0" name=""/>
        <dsp:cNvSpPr/>
      </dsp:nvSpPr>
      <dsp:spPr>
        <a:xfrm>
          <a:off x="0" y="1462100"/>
          <a:ext cx="7213600" cy="1169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E8C1D-5069-4B34-91E7-21375A388EBF}">
      <dsp:nvSpPr>
        <dsp:cNvPr id="0" name=""/>
        <dsp:cNvSpPr/>
      </dsp:nvSpPr>
      <dsp:spPr>
        <a:xfrm>
          <a:off x="353707" y="1725188"/>
          <a:ext cx="643104" cy="643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5B1E9-198D-4993-AB90-B19C8A5B3DBB}">
      <dsp:nvSpPr>
        <dsp:cNvPr id="0" name=""/>
        <dsp:cNvSpPr/>
      </dsp:nvSpPr>
      <dsp:spPr>
        <a:xfrm>
          <a:off x="1350519" y="1462100"/>
          <a:ext cx="5863080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• 17+ years of experience in Civil and Structural Engineering</a:t>
          </a:r>
        </a:p>
      </dsp:txBody>
      <dsp:txXfrm>
        <a:off x="1350519" y="1462100"/>
        <a:ext cx="5863080" cy="1169280"/>
      </dsp:txXfrm>
    </dsp:sp>
    <dsp:sp modelId="{102E93E2-8A80-445D-8812-9B90F44DD7DC}">
      <dsp:nvSpPr>
        <dsp:cNvPr id="0" name=""/>
        <dsp:cNvSpPr/>
      </dsp:nvSpPr>
      <dsp:spPr>
        <a:xfrm>
          <a:off x="0" y="2923701"/>
          <a:ext cx="7213600" cy="1169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7930A-B9A9-4B48-AD21-DB878F4C8AB3}">
      <dsp:nvSpPr>
        <dsp:cNvPr id="0" name=""/>
        <dsp:cNvSpPr/>
      </dsp:nvSpPr>
      <dsp:spPr>
        <a:xfrm>
          <a:off x="353707" y="3186789"/>
          <a:ext cx="643104" cy="643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6551A-9E8C-4252-B049-4B7A6281F8D1}">
      <dsp:nvSpPr>
        <dsp:cNvPr id="0" name=""/>
        <dsp:cNvSpPr/>
      </dsp:nvSpPr>
      <dsp:spPr>
        <a:xfrm>
          <a:off x="1350519" y="2923701"/>
          <a:ext cx="5863080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• Extensive work in private consultancy across Fiji and the Pacific Islands</a:t>
          </a:r>
        </a:p>
      </dsp:txBody>
      <dsp:txXfrm>
        <a:off x="1350519" y="2923701"/>
        <a:ext cx="5863080" cy="1169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AD3DE-A96F-479B-B6CC-982E0E7106F1}">
      <dsp:nvSpPr>
        <dsp:cNvPr id="0" name=""/>
        <dsp:cNvSpPr/>
      </dsp:nvSpPr>
      <dsp:spPr>
        <a:xfrm>
          <a:off x="0" y="14396"/>
          <a:ext cx="4971603" cy="15926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• Finding mentors in a male-dominated field</a:t>
          </a:r>
        </a:p>
      </dsp:txBody>
      <dsp:txXfrm>
        <a:off x="77747" y="92143"/>
        <a:ext cx="4816109" cy="1437168"/>
      </dsp:txXfrm>
    </dsp:sp>
    <dsp:sp modelId="{CE9A90AE-2175-472E-A1C9-66034C4D0AB5}">
      <dsp:nvSpPr>
        <dsp:cNvPr id="0" name=""/>
        <dsp:cNvSpPr/>
      </dsp:nvSpPr>
      <dsp:spPr>
        <a:xfrm>
          <a:off x="0" y="1693459"/>
          <a:ext cx="4971603" cy="1592662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• Learning from mistakes with the support of great leaders</a:t>
          </a:r>
        </a:p>
      </dsp:txBody>
      <dsp:txXfrm>
        <a:off x="77747" y="1771206"/>
        <a:ext cx="4816109" cy="1437168"/>
      </dsp:txXfrm>
    </dsp:sp>
    <dsp:sp modelId="{DEBABAD2-DA82-40C9-8D10-C9A3487EFB9A}">
      <dsp:nvSpPr>
        <dsp:cNvPr id="0" name=""/>
        <dsp:cNvSpPr/>
      </dsp:nvSpPr>
      <dsp:spPr>
        <a:xfrm>
          <a:off x="0" y="3372521"/>
          <a:ext cx="4971603" cy="1592662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• The value of exploring all aspects of Engineering</a:t>
          </a:r>
        </a:p>
      </dsp:txBody>
      <dsp:txXfrm>
        <a:off x="77747" y="3450268"/>
        <a:ext cx="4816109" cy="1437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4201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09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2129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9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87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7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7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8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6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1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9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3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9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1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mailto:Angela.Waradi@fijiwater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opical island with palm trees in the water&#10;&#10;Description automatically generated">
            <a:extLst>
              <a:ext uri="{FF2B5EF4-FFF2-40B4-BE49-F238E27FC236}">
                <a16:creationId xmlns:a16="http://schemas.microsoft.com/office/drawing/2014/main" id="{86A56CC2-EC71-228D-88A1-3FE53B3881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" r="47389" b="9091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650" y="1678666"/>
            <a:ext cx="3066142" cy="236909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Breaking Barriers: </a:t>
            </a:r>
            <a:br>
              <a:rPr lang="en-US" sz="3600" dirty="0"/>
            </a:br>
            <a:r>
              <a:rPr lang="en-US" sz="3600" dirty="0"/>
              <a:t>My Path to Success in Engineering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1" y="4050831"/>
            <a:ext cx="3059791" cy="10969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900" dirty="0"/>
              <a:t>Strengthening Women’s Participation in Engineering</a:t>
            </a:r>
          </a:p>
          <a:p>
            <a:pPr>
              <a:lnSpc>
                <a:spcPct val="90000"/>
              </a:lnSpc>
            </a:pPr>
            <a:r>
              <a:rPr lang="en-US" sz="900" dirty="0"/>
              <a:t>Angela Waradi</a:t>
            </a:r>
          </a:p>
          <a:p>
            <a:pPr>
              <a:lnSpc>
                <a:spcPct val="90000"/>
              </a:lnSpc>
            </a:pPr>
            <a:r>
              <a:rPr lang="en-US" sz="900" dirty="0"/>
              <a:t>Engineering Manager, Natural Waters of Viti Pte Limited</a:t>
            </a:r>
          </a:p>
          <a:p>
            <a:pPr>
              <a:lnSpc>
                <a:spcPct val="90000"/>
              </a:lnSpc>
            </a:pPr>
            <a:r>
              <a:rPr lang="en-US" sz="900" dirty="0"/>
              <a:t>Women in Engineering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5232C5-9340-46EA-0A45-3F514D3CE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98" y="609600"/>
            <a:ext cx="2197889" cy="1320800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Mentoring programs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1CA300-39F4-0957-5C99-65411D545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20" y="2160589"/>
            <a:ext cx="2197888" cy="3880773"/>
          </a:xfrm>
        </p:spPr>
        <p:txBody>
          <a:bodyPr>
            <a:normAutofit/>
          </a:bodyPr>
          <a:lstStyle/>
          <a:p>
            <a:r>
              <a:rPr lang="en-US" dirty="0"/>
              <a:t>Graduate Women Fiji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STEM Girls Camps</a:t>
            </a:r>
          </a:p>
        </p:txBody>
      </p:sp>
      <p:pic>
        <p:nvPicPr>
          <p:cNvPr id="9" name="Picture 8" descr="A group of people sitting on stairs&#10;&#10;Description automatically generated">
            <a:extLst>
              <a:ext uri="{FF2B5EF4-FFF2-40B4-BE49-F238E27FC236}">
                <a16:creationId xmlns:a16="http://schemas.microsoft.com/office/drawing/2014/main" id="{B70681F9-F94F-13EA-2848-6F562E297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814" y="609600"/>
            <a:ext cx="3897748" cy="2601747"/>
          </a:xfrm>
          <a:prstGeom prst="rect">
            <a:avLst/>
          </a:prstGeom>
        </p:spPr>
      </p:pic>
      <p:pic>
        <p:nvPicPr>
          <p:cNvPr id="11" name="Picture 10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B152404-8579-BB6D-48A9-799286B17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795" y="3439020"/>
            <a:ext cx="3469788" cy="260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20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en-US" sz="2800"/>
              <a:t>Strengthening Women’s Participation in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r>
              <a:t>• Mentorship and sponsorship are key to advancement</a:t>
            </a:r>
          </a:p>
          <a:p>
            <a:r>
              <a:t>• Training and leadership opportunities for women</a:t>
            </a:r>
          </a:p>
          <a:p>
            <a:r>
              <a:t>• Building inclusive workplace policies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t>The Role of the Private Sector in Promoting Diversity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r>
              <a:t>• Private companies leading gender diversity initiatives</a:t>
            </a:r>
          </a:p>
          <a:p>
            <a:r>
              <a:t>• Creating opportunities for women in infrastructure projects</a:t>
            </a:r>
          </a:p>
          <a:p>
            <a:r>
              <a:t>• Fostering networking and community support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en-US" sz="2800"/>
              <a:t>Sustainable and Resilient Infrastructure in the Pacific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r>
              <a:t>• Importance of infrastructure that withstands Pacific environmental challenges</a:t>
            </a:r>
          </a:p>
          <a:p>
            <a:r>
              <a:t>• Women’s contribution to sustainable engineering solutions</a:t>
            </a:r>
          </a:p>
          <a:p>
            <a:r>
              <a:t>• The role of gender diversity in building resilience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5066"/>
            <a:ext cx="8192729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Cyclones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 descr="A green building with blue trim&#10;&#10;Description automatically generated">
            <a:extLst>
              <a:ext uri="{FF2B5EF4-FFF2-40B4-BE49-F238E27FC236}">
                <a16:creationId xmlns:a16="http://schemas.microsoft.com/office/drawing/2014/main" id="{A1A1FAB9-F6F8-7BAF-5ABD-FD7B671F16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76" r="13549" b="1"/>
          <a:stretch/>
        </p:blipFill>
        <p:spPr>
          <a:xfrm>
            <a:off x="20" y="3"/>
            <a:ext cx="4537690" cy="4091667"/>
          </a:xfrm>
          <a:prstGeom prst="rect">
            <a:avLst/>
          </a:prstGeom>
        </p:spPr>
      </p:pic>
      <p:pic>
        <p:nvPicPr>
          <p:cNvPr id="5" name="Content Placeholder 4" descr="A blue building with a roof&#10;&#10;Description automatically generated">
            <a:extLst>
              <a:ext uri="{FF2B5EF4-FFF2-40B4-BE49-F238E27FC236}">
                <a16:creationId xmlns:a16="http://schemas.microsoft.com/office/drawing/2014/main" id="{76401B27-5244-B169-4E72-6E0BE23AB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5810" r="11027" b="-1"/>
          <a:stretch/>
        </p:blipFill>
        <p:spPr>
          <a:xfrm>
            <a:off x="4606289" y="-683"/>
            <a:ext cx="4537710" cy="40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34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5066"/>
            <a:ext cx="8192729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Cyclones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A1FAB9-F6F8-7BAF-5ABD-FD7B671F16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12" r="8412"/>
          <a:stretch/>
        </p:blipFill>
        <p:spPr>
          <a:xfrm>
            <a:off x="20" y="3"/>
            <a:ext cx="4537690" cy="409166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401B27-5244-B169-4E72-6E0BE23AB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8419" r="8419"/>
          <a:stretch/>
        </p:blipFill>
        <p:spPr>
          <a:xfrm>
            <a:off x="4606289" y="-683"/>
            <a:ext cx="4537710" cy="40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11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5066"/>
            <a:ext cx="8192729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Cyclones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A1FAB9-F6F8-7BAF-5ABD-FD7B671F16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12" r="8412"/>
          <a:stretch/>
        </p:blipFill>
        <p:spPr>
          <a:xfrm>
            <a:off x="20" y="3"/>
            <a:ext cx="4537690" cy="409166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401B27-5244-B169-4E72-6E0BE23AB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8386" r="8386"/>
          <a:stretch/>
        </p:blipFill>
        <p:spPr>
          <a:xfrm>
            <a:off x="4606289" y="-683"/>
            <a:ext cx="4537710" cy="40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36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53067"/>
            <a:ext cx="4616450" cy="4351866"/>
          </a:xfrm>
        </p:spPr>
        <p:txBody>
          <a:bodyPr anchor="ctr">
            <a:normAutofit/>
          </a:bodyPr>
          <a:lstStyle/>
          <a:p>
            <a:r>
              <a:t>• Encourage mentoring women in Engineering</a:t>
            </a:r>
          </a:p>
          <a:p>
            <a:r>
              <a:t>• Advocate for inclusive policies in the workplace</a:t>
            </a:r>
          </a:p>
          <a:p>
            <a:r>
              <a:t>• Promote women’s participation in sustainable infrastructure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0"/>
            <a:ext cx="3493008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942659" y="0"/>
            <a:ext cx="794940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91200" y="3721395"/>
            <a:ext cx="325917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2243" y="1253067"/>
            <a:ext cx="2528807" cy="435186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Call to Action: Building a Diverse and Resilient Future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en-US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r>
              <a:rPr dirty="0"/>
              <a:t>Together, we can create a more inclusive and resilient engineering field that thrives in the Pacific.</a:t>
            </a:r>
            <a:endParaRPr lang="en-US" dirty="0"/>
          </a:p>
          <a:p>
            <a:endParaRPr dirty="0"/>
          </a:p>
          <a:p>
            <a:r>
              <a:rPr lang="en-US" dirty="0">
                <a:hlinkClick r:id="rId2"/>
              </a:rPr>
              <a:t>Angela.Waradi@fijiwater.com</a:t>
            </a:r>
            <a:endParaRPr lang="en-US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5" name="Picture 4" descr="A dog standing in a pool surrounded by trees&#10;&#10;Description automatically generated">
            <a:extLst>
              <a:ext uri="{FF2B5EF4-FFF2-40B4-BE49-F238E27FC236}">
                <a16:creationId xmlns:a16="http://schemas.microsoft.com/office/drawing/2014/main" id="{3E0833CD-5439-8CC9-AE96-8D968BB4F1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393" r="26607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t>My Journey in Engineering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171855-3EC8-7473-B07C-F44868AC1C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801529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BFF60B97-5EB1-411D-9287-82F79E225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674D93F-5BDC-4ACB-A8CA-7E9816511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8928BCD-A664-442D-ABA1-C3CFBED99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23">
              <a:extLst>
                <a:ext uri="{FF2B5EF4-FFF2-40B4-BE49-F238E27FC236}">
                  <a16:creationId xmlns:a16="http://schemas.microsoft.com/office/drawing/2014/main" id="{BA984793-63CC-45CB-A884-996FAAC233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Rectangle 25">
              <a:extLst>
                <a:ext uri="{FF2B5EF4-FFF2-40B4-BE49-F238E27FC236}">
                  <a16:creationId xmlns:a16="http://schemas.microsoft.com/office/drawing/2014/main" id="{2F0C28C5-1A58-4CFD-AE80-A035DCD73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95D7054E-4DD9-45B4-9774-43146D6C7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Rectangle 27">
              <a:extLst>
                <a:ext uri="{FF2B5EF4-FFF2-40B4-BE49-F238E27FC236}">
                  <a16:creationId xmlns:a16="http://schemas.microsoft.com/office/drawing/2014/main" id="{B82025D2-80F5-4523-8D68-3831F8711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Rectangle 28">
              <a:extLst>
                <a:ext uri="{FF2B5EF4-FFF2-40B4-BE49-F238E27FC236}">
                  <a16:creationId xmlns:a16="http://schemas.microsoft.com/office/drawing/2014/main" id="{BC890E5E-6997-4B43-8F03-33C4CA22B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Rectangle 29">
              <a:extLst>
                <a:ext uri="{FF2B5EF4-FFF2-40B4-BE49-F238E27FC236}">
                  <a16:creationId xmlns:a16="http://schemas.microsoft.com/office/drawing/2014/main" id="{A8F61413-378E-434E-BB32-C83A8B826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22FCA4F9-826F-46CC-97AA-E951F199A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96E65488-263B-49DE-A257-2F1775214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F9CBB306-8362-4E9F-8E8F-724CB89A5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391315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My Journey in Engineering</a:t>
            </a:r>
          </a:p>
        </p:txBody>
      </p:sp>
      <p:sp>
        <p:nvSpPr>
          <p:cNvPr id="63" name="Isosceles Triangle 8">
            <a:extLst>
              <a:ext uri="{FF2B5EF4-FFF2-40B4-BE49-F238E27FC236}">
                <a16:creationId xmlns:a16="http://schemas.microsoft.com/office/drawing/2014/main" id="{F19F8C88-9B7E-4596-8D09-DF90F41CA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1EA8D0A6-F086-0F58-DF67-80E2E5D5B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447" y="2160589"/>
            <a:ext cx="3908705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Structural Engineering Projects – Fiji</a:t>
            </a:r>
          </a:p>
          <a:p>
            <a:pPr lvl="1"/>
            <a:r>
              <a:rPr lang="en-US" dirty="0"/>
              <a:t>Renovations to a Heritage Building in Suva City</a:t>
            </a:r>
          </a:p>
          <a:p>
            <a:pPr lvl="1"/>
            <a:r>
              <a:rPr lang="en-US" dirty="0"/>
              <a:t>Design of a Commercial Facilities</a:t>
            </a:r>
          </a:p>
          <a:p>
            <a:pPr lvl="1"/>
            <a:r>
              <a:rPr lang="en-US" dirty="0"/>
              <a:t>Design of Commercial Warehouses</a:t>
            </a: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CCFF57BD-858E-33AA-6340-74EBC4D51E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876" r="2" b="37782"/>
          <a:stretch/>
        </p:blipFill>
        <p:spPr>
          <a:xfrm>
            <a:off x="4412909" y="10"/>
            <a:ext cx="4728710" cy="2285990"/>
          </a:xfrm>
          <a:custGeom>
            <a:avLst/>
            <a:gdLst/>
            <a:ahLst/>
            <a:cxnLst/>
            <a:rect l="l" t="t" r="r" b="b"/>
            <a:pathLst>
              <a:path w="6304947" h="2286000">
                <a:moveTo>
                  <a:pt x="0" y="0"/>
                </a:moveTo>
                <a:lnTo>
                  <a:pt x="6304947" y="0"/>
                </a:lnTo>
                <a:lnTo>
                  <a:pt x="6304947" y="2286000"/>
                </a:lnTo>
                <a:lnTo>
                  <a:pt x="720670" y="2286000"/>
                </a:lnTo>
                <a:close/>
              </a:path>
            </a:pathLst>
          </a:custGeom>
        </p:spPr>
      </p:pic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CDFCE3EB-D8EE-4ECA-9D06-6979FD355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1B0695CA-55CF-3AAE-6D9D-8E86647BAB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19990" r="5" b="7238"/>
          <a:stretch/>
        </p:blipFill>
        <p:spPr>
          <a:xfrm>
            <a:off x="4953411" y="2286000"/>
            <a:ext cx="4188206" cy="2286000"/>
          </a:xfrm>
          <a:custGeom>
            <a:avLst/>
            <a:gdLst/>
            <a:ahLst/>
            <a:cxnLst/>
            <a:rect l="l" t="t" r="r" b="b"/>
            <a:pathLst>
              <a:path w="5584275" h="2286000">
                <a:moveTo>
                  <a:pt x="0" y="0"/>
                </a:moveTo>
                <a:lnTo>
                  <a:pt x="5584275" y="0"/>
                </a:lnTo>
                <a:lnTo>
                  <a:pt x="5584275" y="2286000"/>
                </a:lnTo>
                <a:lnTo>
                  <a:pt x="626046" y="2286000"/>
                </a:lnTo>
                <a:lnTo>
                  <a:pt x="692258" y="2195876"/>
                </a:lnTo>
                <a:close/>
              </a:path>
            </a:pathLst>
          </a:custGeom>
        </p:spPr>
      </p:pic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D4E89A34-4EB9-C190-0F66-D0D00795A6A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589" r="3" b="14216"/>
          <a:stretch/>
        </p:blipFill>
        <p:spPr>
          <a:xfrm>
            <a:off x="4163334" y="4572000"/>
            <a:ext cx="4980666" cy="2286000"/>
          </a:xfrm>
          <a:custGeom>
            <a:avLst/>
            <a:gdLst/>
            <a:ahLst/>
            <a:cxnLst/>
            <a:rect l="l" t="t" r="r" b="b"/>
            <a:pathLst>
              <a:path w="6640888" h="2286000">
                <a:moveTo>
                  <a:pt x="1679482" y="0"/>
                </a:moveTo>
                <a:lnTo>
                  <a:pt x="6640888" y="0"/>
                </a:lnTo>
                <a:lnTo>
                  <a:pt x="6640888" y="2286000"/>
                </a:lnTo>
                <a:lnTo>
                  <a:pt x="0" y="2286000"/>
                </a:lnTo>
                <a:close/>
              </a:path>
            </a:pathLst>
          </a:custGeom>
        </p:spPr>
      </p:pic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F80DA0B5-A290-4512-A78A-252BC4829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3152" y="0"/>
            <a:ext cx="1414946" cy="6858000"/>
          </a:xfrm>
          <a:custGeom>
            <a:avLst/>
            <a:gdLst>
              <a:gd name="connsiteX0" fmla="*/ 332766 w 1886594"/>
              <a:gd name="connsiteY0" fmla="*/ 0 h 6858000"/>
              <a:gd name="connsiteX1" fmla="*/ 473666 w 1886594"/>
              <a:gd name="connsiteY1" fmla="*/ 0 h 6858000"/>
              <a:gd name="connsiteX2" fmla="*/ 1886594 w 1886594"/>
              <a:gd name="connsiteY2" fmla="*/ 4481876 h 6858000"/>
              <a:gd name="connsiteX3" fmla="*/ 140900 w 1886594"/>
              <a:gd name="connsiteY3" fmla="*/ 6858000 h 6858000"/>
              <a:gd name="connsiteX4" fmla="*/ 0 w 1886594"/>
              <a:gd name="connsiteY4" fmla="*/ 6858000 h 6858000"/>
              <a:gd name="connsiteX5" fmla="*/ 1745694 w 1886594"/>
              <a:gd name="connsiteY5" fmla="*/ 44818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6594" h="6858000">
                <a:moveTo>
                  <a:pt x="332766" y="0"/>
                </a:moveTo>
                <a:lnTo>
                  <a:pt x="473666" y="0"/>
                </a:lnTo>
                <a:lnTo>
                  <a:pt x="1886594" y="4481876"/>
                </a:lnTo>
                <a:lnTo>
                  <a:pt x="140900" y="6858000"/>
                </a:lnTo>
                <a:lnTo>
                  <a:pt x="0" y="6858000"/>
                </a:lnTo>
                <a:lnTo>
                  <a:pt x="1745694" y="44818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29">
            <a:extLst>
              <a:ext uri="{FF2B5EF4-FFF2-40B4-BE49-F238E27FC236}">
                <a16:creationId xmlns:a16="http://schemas.microsoft.com/office/drawing/2014/main" id="{2C020F0B-C1D1-4E35-8674-2F6D2EB4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45A9F879-5728-4241-84BE-EBFBB9D6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2424A02-0F86-4C43-9C35-0E2266515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75B55B4-9E05-4924-946C-92CE670DF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23">
            <a:extLst>
              <a:ext uri="{FF2B5EF4-FFF2-40B4-BE49-F238E27FC236}">
                <a16:creationId xmlns:a16="http://schemas.microsoft.com/office/drawing/2014/main" id="{0F30D126-B32B-40C9-84A3-C2FAD3B51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17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BFF60B97-5EB1-411D-9287-82F79E225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674D93F-5BDC-4ACB-A8CA-7E9816511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8928BCD-A664-442D-ABA1-C3CFBED99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23">
              <a:extLst>
                <a:ext uri="{FF2B5EF4-FFF2-40B4-BE49-F238E27FC236}">
                  <a16:creationId xmlns:a16="http://schemas.microsoft.com/office/drawing/2014/main" id="{BA984793-63CC-45CB-A884-996FAAC233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Rectangle 25">
              <a:extLst>
                <a:ext uri="{FF2B5EF4-FFF2-40B4-BE49-F238E27FC236}">
                  <a16:creationId xmlns:a16="http://schemas.microsoft.com/office/drawing/2014/main" id="{2F0C28C5-1A58-4CFD-AE80-A035DCD73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95D7054E-4DD9-45B4-9774-43146D6C7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Rectangle 27">
              <a:extLst>
                <a:ext uri="{FF2B5EF4-FFF2-40B4-BE49-F238E27FC236}">
                  <a16:creationId xmlns:a16="http://schemas.microsoft.com/office/drawing/2014/main" id="{B82025D2-80F5-4523-8D68-3831F8711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Rectangle 28">
              <a:extLst>
                <a:ext uri="{FF2B5EF4-FFF2-40B4-BE49-F238E27FC236}">
                  <a16:creationId xmlns:a16="http://schemas.microsoft.com/office/drawing/2014/main" id="{BC890E5E-6997-4B43-8F03-33C4CA22B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Rectangle 29">
              <a:extLst>
                <a:ext uri="{FF2B5EF4-FFF2-40B4-BE49-F238E27FC236}">
                  <a16:creationId xmlns:a16="http://schemas.microsoft.com/office/drawing/2014/main" id="{A8F61413-378E-434E-BB32-C83A8B826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22FCA4F9-826F-46CC-97AA-E951F199A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96E65488-263B-49DE-A257-2F1775214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F9CBB306-8362-4E9F-8E8F-724CB89A5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391315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My Journey in Engineering</a:t>
            </a:r>
          </a:p>
        </p:txBody>
      </p:sp>
      <p:sp>
        <p:nvSpPr>
          <p:cNvPr id="63" name="Isosceles Triangle 8">
            <a:extLst>
              <a:ext uri="{FF2B5EF4-FFF2-40B4-BE49-F238E27FC236}">
                <a16:creationId xmlns:a16="http://schemas.microsoft.com/office/drawing/2014/main" id="{F19F8C88-9B7E-4596-8D09-DF90F41CA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B4B8D417-CB8E-713B-F97B-875B660D0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447" y="2160589"/>
            <a:ext cx="3908705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Coastal Protection Project - Samoa</a:t>
            </a: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D4E89A34-4EB9-C190-0F66-D0D00795A6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145" r="2" b="3914"/>
          <a:stretch/>
        </p:blipFill>
        <p:spPr>
          <a:xfrm>
            <a:off x="4412909" y="10"/>
            <a:ext cx="4728710" cy="2285990"/>
          </a:xfrm>
          <a:custGeom>
            <a:avLst/>
            <a:gdLst/>
            <a:ahLst/>
            <a:cxnLst/>
            <a:rect l="l" t="t" r="r" b="b"/>
            <a:pathLst>
              <a:path w="6304947" h="2286000">
                <a:moveTo>
                  <a:pt x="0" y="0"/>
                </a:moveTo>
                <a:lnTo>
                  <a:pt x="6304947" y="0"/>
                </a:lnTo>
                <a:lnTo>
                  <a:pt x="6304947" y="2286000"/>
                </a:lnTo>
                <a:lnTo>
                  <a:pt x="720670" y="2286000"/>
                </a:lnTo>
                <a:close/>
              </a:path>
            </a:pathLst>
          </a:custGeom>
        </p:spPr>
      </p:pic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CDFCE3EB-D8EE-4ECA-9D06-6979FD355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1B0695CA-55CF-3AAE-6D9D-8E86647BAB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5" b="2970"/>
          <a:stretch/>
        </p:blipFill>
        <p:spPr>
          <a:xfrm>
            <a:off x="4953411" y="2286000"/>
            <a:ext cx="4188206" cy="2286000"/>
          </a:xfrm>
          <a:custGeom>
            <a:avLst/>
            <a:gdLst/>
            <a:ahLst/>
            <a:cxnLst/>
            <a:rect l="l" t="t" r="r" b="b"/>
            <a:pathLst>
              <a:path w="5584275" h="2286000">
                <a:moveTo>
                  <a:pt x="0" y="0"/>
                </a:moveTo>
                <a:lnTo>
                  <a:pt x="5584275" y="0"/>
                </a:lnTo>
                <a:lnTo>
                  <a:pt x="5584275" y="2286000"/>
                </a:lnTo>
                <a:lnTo>
                  <a:pt x="626046" y="2286000"/>
                </a:lnTo>
                <a:lnTo>
                  <a:pt x="692258" y="2195876"/>
                </a:lnTo>
                <a:close/>
              </a:path>
            </a:pathLst>
          </a:cu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CCFF57BD-858E-33AA-6340-74EBC4D51E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" b="18407"/>
          <a:stretch/>
        </p:blipFill>
        <p:spPr>
          <a:xfrm>
            <a:off x="4163334" y="4572000"/>
            <a:ext cx="4980666" cy="2286000"/>
          </a:xfrm>
          <a:custGeom>
            <a:avLst/>
            <a:gdLst/>
            <a:ahLst/>
            <a:cxnLst/>
            <a:rect l="l" t="t" r="r" b="b"/>
            <a:pathLst>
              <a:path w="6640888" h="2286000">
                <a:moveTo>
                  <a:pt x="1679482" y="0"/>
                </a:moveTo>
                <a:lnTo>
                  <a:pt x="6640888" y="0"/>
                </a:lnTo>
                <a:lnTo>
                  <a:pt x="6640888" y="2286000"/>
                </a:lnTo>
                <a:lnTo>
                  <a:pt x="0" y="2286000"/>
                </a:lnTo>
                <a:close/>
              </a:path>
            </a:pathLst>
          </a:custGeom>
        </p:spPr>
      </p:pic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F80DA0B5-A290-4512-A78A-252BC4829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3152" y="0"/>
            <a:ext cx="1414946" cy="6858000"/>
          </a:xfrm>
          <a:custGeom>
            <a:avLst/>
            <a:gdLst>
              <a:gd name="connsiteX0" fmla="*/ 332766 w 1886594"/>
              <a:gd name="connsiteY0" fmla="*/ 0 h 6858000"/>
              <a:gd name="connsiteX1" fmla="*/ 473666 w 1886594"/>
              <a:gd name="connsiteY1" fmla="*/ 0 h 6858000"/>
              <a:gd name="connsiteX2" fmla="*/ 1886594 w 1886594"/>
              <a:gd name="connsiteY2" fmla="*/ 4481876 h 6858000"/>
              <a:gd name="connsiteX3" fmla="*/ 140900 w 1886594"/>
              <a:gd name="connsiteY3" fmla="*/ 6858000 h 6858000"/>
              <a:gd name="connsiteX4" fmla="*/ 0 w 1886594"/>
              <a:gd name="connsiteY4" fmla="*/ 6858000 h 6858000"/>
              <a:gd name="connsiteX5" fmla="*/ 1745694 w 1886594"/>
              <a:gd name="connsiteY5" fmla="*/ 44818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6594" h="6858000">
                <a:moveTo>
                  <a:pt x="332766" y="0"/>
                </a:moveTo>
                <a:lnTo>
                  <a:pt x="473666" y="0"/>
                </a:lnTo>
                <a:lnTo>
                  <a:pt x="1886594" y="4481876"/>
                </a:lnTo>
                <a:lnTo>
                  <a:pt x="140900" y="6858000"/>
                </a:lnTo>
                <a:lnTo>
                  <a:pt x="0" y="6858000"/>
                </a:lnTo>
                <a:lnTo>
                  <a:pt x="1745694" y="44818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29">
            <a:extLst>
              <a:ext uri="{FF2B5EF4-FFF2-40B4-BE49-F238E27FC236}">
                <a16:creationId xmlns:a16="http://schemas.microsoft.com/office/drawing/2014/main" id="{2C020F0B-C1D1-4E35-8674-2F6D2EB48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45A9F879-5728-4241-84BE-EBFBB9D6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2424A02-0F86-4C43-9C35-0E2266515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75B55B4-9E05-4924-946C-92CE670DF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23">
            <a:extLst>
              <a:ext uri="{FF2B5EF4-FFF2-40B4-BE49-F238E27FC236}">
                <a16:creationId xmlns:a16="http://schemas.microsoft.com/office/drawing/2014/main" id="{0F30D126-B32B-40C9-84A3-C2FAD3B51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46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BE86EA4-C4F1-4465-B306-7A2BC2285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A8279268-DB29-43BE-B57C-14977EAC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C8FA53C0-C1EF-4611-BAB3-65EEB16AA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Rectangle 23">
              <a:extLst>
                <a:ext uri="{FF2B5EF4-FFF2-40B4-BE49-F238E27FC236}">
                  <a16:creationId xmlns:a16="http://schemas.microsoft.com/office/drawing/2014/main" id="{81CDACFC-DD8A-4CC0-B7FC-6030FC353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9" name="Rectangle 25">
              <a:extLst>
                <a:ext uri="{FF2B5EF4-FFF2-40B4-BE49-F238E27FC236}">
                  <a16:creationId xmlns:a16="http://schemas.microsoft.com/office/drawing/2014/main" id="{0269F267-73D4-4CC3-BEC7-73335654D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0" name="Isosceles Triangle 179">
              <a:extLst>
                <a:ext uri="{FF2B5EF4-FFF2-40B4-BE49-F238E27FC236}">
                  <a16:creationId xmlns:a16="http://schemas.microsoft.com/office/drawing/2014/main" id="{DC48F13D-B2D7-4EB8-9CA7-59243637C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1" name="Rectangle 27">
              <a:extLst>
                <a:ext uri="{FF2B5EF4-FFF2-40B4-BE49-F238E27FC236}">
                  <a16:creationId xmlns:a16="http://schemas.microsoft.com/office/drawing/2014/main" id="{A82405B3-5A67-4DA2-8EDA-7AB65A8B4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2" name="Rectangle 28">
              <a:extLst>
                <a:ext uri="{FF2B5EF4-FFF2-40B4-BE49-F238E27FC236}">
                  <a16:creationId xmlns:a16="http://schemas.microsoft.com/office/drawing/2014/main" id="{7508BC7B-3BD2-4D96-A46E-82988222A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3" name="Rectangle 29">
              <a:extLst>
                <a:ext uri="{FF2B5EF4-FFF2-40B4-BE49-F238E27FC236}">
                  <a16:creationId xmlns:a16="http://schemas.microsoft.com/office/drawing/2014/main" id="{4298D07C-2287-4B93-9041-935144DE1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4" name="Isosceles Triangle 183">
              <a:extLst>
                <a:ext uri="{FF2B5EF4-FFF2-40B4-BE49-F238E27FC236}">
                  <a16:creationId xmlns:a16="http://schemas.microsoft.com/office/drawing/2014/main" id="{0F6BC886-C125-4903-8C2A-6FB687400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5" name="Isosceles Triangle 184">
              <a:extLst>
                <a:ext uri="{FF2B5EF4-FFF2-40B4-BE49-F238E27FC236}">
                  <a16:creationId xmlns:a16="http://schemas.microsoft.com/office/drawing/2014/main" id="{C9D0B38F-2E02-4E85-99EE-73595E7C8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3604" y="835017"/>
            <a:ext cx="2226141" cy="32158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000"/>
              <a:t>My Journey in Engineering</a:t>
            </a:r>
          </a:p>
        </p:txBody>
      </p:sp>
      <p:pic>
        <p:nvPicPr>
          <p:cNvPr id="25" name="Content Placeholder 24" descr="A person standing next to a pool&#10;&#10;Description automatically generated">
            <a:extLst>
              <a:ext uri="{FF2B5EF4-FFF2-40B4-BE49-F238E27FC236}">
                <a16:creationId xmlns:a16="http://schemas.microsoft.com/office/drawing/2014/main" id="{CCFF57BD-858E-33AA-6340-74EBC4D51E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471" y="1230515"/>
            <a:ext cx="3902991" cy="2195432"/>
          </a:xfrm>
          <a:prstGeom prst="rect">
            <a:avLst/>
          </a:prstGeom>
        </p:spPr>
      </p:pic>
      <p:pic>
        <p:nvPicPr>
          <p:cNvPr id="23" name="Content Placeholder 22" descr="A person standing next to a building&#10;&#10;Description automatically generated">
            <a:extLst>
              <a:ext uri="{FF2B5EF4-FFF2-40B4-BE49-F238E27FC236}">
                <a16:creationId xmlns:a16="http://schemas.microsoft.com/office/drawing/2014/main" id="{D4E89A34-4EB9-C190-0F66-D0D00795A6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861" r="5397" b="-6"/>
          <a:stretch/>
        </p:blipFill>
        <p:spPr>
          <a:xfrm rot="5400000">
            <a:off x="603025" y="4143548"/>
            <a:ext cx="1991316" cy="1805100"/>
          </a:xfrm>
          <a:prstGeom prst="rect">
            <a:avLst/>
          </a:prstGeom>
        </p:spPr>
      </p:pic>
      <p:pic>
        <p:nvPicPr>
          <p:cNvPr id="21" name="Content Placeholder 20" descr="A person sitting on a dock next to a person in a hat&#10;&#10;Description automatically generated">
            <a:extLst>
              <a:ext uri="{FF2B5EF4-FFF2-40B4-BE49-F238E27FC236}">
                <a16:creationId xmlns:a16="http://schemas.microsoft.com/office/drawing/2014/main" id="{1B0695CA-55CF-3AAE-6D9D-8E86647BAB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rcRect l="2087" r="7259" b="-6"/>
          <a:stretch/>
        </p:blipFill>
        <p:spPr>
          <a:xfrm>
            <a:off x="2736838" y="4050441"/>
            <a:ext cx="1805099" cy="199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06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884F175-9D23-496E-80AC-F3D2FD541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22D4B7B8-5AFE-4B32-A805-72EC571E6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757D13B2-7A74-4788-8689-5EDB2DA86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Rectangle 23">
              <a:extLst>
                <a:ext uri="{FF2B5EF4-FFF2-40B4-BE49-F238E27FC236}">
                  <a16:creationId xmlns:a16="http://schemas.microsoft.com/office/drawing/2014/main" id="{66964837-B2CC-483D-BEDA-4BB1901B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4" name="Rectangle 25">
              <a:extLst>
                <a:ext uri="{FF2B5EF4-FFF2-40B4-BE49-F238E27FC236}">
                  <a16:creationId xmlns:a16="http://schemas.microsoft.com/office/drawing/2014/main" id="{77D4E216-8B6C-4A3B-AF75-3016320F6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5" name="Isosceles Triangle 154">
              <a:extLst>
                <a:ext uri="{FF2B5EF4-FFF2-40B4-BE49-F238E27FC236}">
                  <a16:creationId xmlns:a16="http://schemas.microsoft.com/office/drawing/2014/main" id="{CDD4EA12-82D2-47D7-8742-8F4746AA6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6" name="Rectangle 27">
              <a:extLst>
                <a:ext uri="{FF2B5EF4-FFF2-40B4-BE49-F238E27FC236}">
                  <a16:creationId xmlns:a16="http://schemas.microsoft.com/office/drawing/2014/main" id="{115B7F7E-4C23-429B-A947-A5B436DB2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7" name="Rectangle 28">
              <a:extLst>
                <a:ext uri="{FF2B5EF4-FFF2-40B4-BE49-F238E27FC236}">
                  <a16:creationId xmlns:a16="http://schemas.microsoft.com/office/drawing/2014/main" id="{A6B03A29-0A21-40D4-87E4-3C41D6F54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8" name="Rectangle 29">
              <a:extLst>
                <a:ext uri="{FF2B5EF4-FFF2-40B4-BE49-F238E27FC236}">
                  <a16:creationId xmlns:a16="http://schemas.microsoft.com/office/drawing/2014/main" id="{6C871F60-4E5A-449A-B6D8-1F58C12EE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9" name="Isosceles Triangle 158">
              <a:extLst>
                <a:ext uri="{FF2B5EF4-FFF2-40B4-BE49-F238E27FC236}">
                  <a16:creationId xmlns:a16="http://schemas.microsoft.com/office/drawing/2014/main" id="{3182795B-2BFA-4D7B-BE85-701A73E25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0" name="Isosceles Triangle 159">
              <a:extLst>
                <a:ext uri="{FF2B5EF4-FFF2-40B4-BE49-F238E27FC236}">
                  <a16:creationId xmlns:a16="http://schemas.microsoft.com/office/drawing/2014/main" id="{810B9E5C-2AE2-4B4E-916F-F954F2AA8A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613" y="609600"/>
            <a:ext cx="2197888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My Journey in Engineering</a:t>
            </a:r>
          </a:p>
        </p:txBody>
      </p:sp>
      <p:pic>
        <p:nvPicPr>
          <p:cNvPr id="6" name="Picture 5" descr="A helicopter on a runway&#10;&#10;Description automatically generated">
            <a:extLst>
              <a:ext uri="{FF2B5EF4-FFF2-40B4-BE49-F238E27FC236}">
                <a16:creationId xmlns:a16="http://schemas.microsoft.com/office/drawing/2014/main" id="{C368A45A-A63C-8578-68A7-B19C1F4F9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36" y="609600"/>
            <a:ext cx="3480597" cy="260174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5027F8-8897-B8B6-AC8D-02E4F2F8D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7613" y="2160589"/>
            <a:ext cx="2197887" cy="3880773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/>
          </a:p>
        </p:txBody>
      </p:sp>
      <p:pic>
        <p:nvPicPr>
          <p:cNvPr id="4" name="Picture 3" descr="A group of people standing on a boat in a river&#10;&#10;Description automatically generated">
            <a:extLst>
              <a:ext uri="{FF2B5EF4-FFF2-40B4-BE49-F238E27FC236}">
                <a16:creationId xmlns:a16="http://schemas.microsoft.com/office/drawing/2014/main" id="{A6551C31-5C9D-1086-F7AC-0A1C07F32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765" y="3439020"/>
            <a:ext cx="2602341" cy="260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486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500"/>
              <a:t>Overcoming Challenges in Engineering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DFA062-4FC6-B28B-986A-54FD63B1BE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001066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t>The Power of Mentorship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r>
              <a:t>• Mentorship shapes professional growth</a:t>
            </a:r>
          </a:p>
          <a:p>
            <a:r>
              <a:t>• Sharing knowledge leads to continuous improvement</a:t>
            </a:r>
          </a:p>
          <a:p>
            <a:r>
              <a:t>• Creating a collaborative learning environment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en-US" sz="3300"/>
              <a:t>The Importance of Women in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r>
              <a:t>• Underrepresentation of women in Engineering</a:t>
            </a:r>
          </a:p>
          <a:p>
            <a:r>
              <a:t>• Unique contributions women bring to problem-solving</a:t>
            </a:r>
          </a:p>
          <a:p>
            <a:r>
              <a:t>• Diversity fosters innovation and resilience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DB Project Document" ma:contentTypeID="0x010100A3BFD338C4D69F46BE33AA49AB508701008D12091B50891044AA1F30858D0279F6" ma:contentTypeVersion="61" ma:contentTypeDescription="" ma:contentTypeScope="" ma:versionID="0d17122a1fbab3c83d7754d706a35f6d">
  <xsd:schema xmlns:xsd="http://www.w3.org/2001/XMLSchema" xmlns:xs="http://www.w3.org/2001/XMLSchema" xmlns:p="http://schemas.microsoft.com/office/2006/metadata/properties" xmlns:ns2="c1fdd505-2570-46c2-bd04-3e0f2d874cf5" xmlns:ns3="8f3a5ab5-22a6-47b6-8b25-31adba296b0a" xmlns:ns4="032b3fb7-c572-4e96-bfa3-40b888296140" targetNamespace="http://schemas.microsoft.com/office/2006/metadata/properties" ma:root="true" ma:fieldsID="b586065d2c41c1ed54faac8b927f585b" ns2:_="" ns3:_="" ns4:_="">
    <xsd:import namespace="c1fdd505-2570-46c2-bd04-3e0f2d874cf5"/>
    <xsd:import namespace="8f3a5ab5-22a6-47b6-8b25-31adba296b0a"/>
    <xsd:import namespace="032b3fb7-c572-4e96-bfa3-40b888296140"/>
    <xsd:element name="properties">
      <xsd:complexType>
        <xsd:sequence>
          <xsd:element name="documentManagement">
            <xsd:complexType>
              <xsd:all>
                <xsd:element ref="ns2:ADBDocumentTypeValue" minOccurs="0"/>
                <xsd:element ref="ns2:ADBDocumentDate" minOccurs="0"/>
                <xsd:element ref="ns2:ADBMonth" minOccurs="0"/>
                <xsd:element ref="ns2:ADBYear" minOccurs="0"/>
                <xsd:element ref="ns2:ADBAuthors" minOccurs="0"/>
                <xsd:element ref="ns2:ADBSourceLink" minOccurs="0"/>
                <xsd:element ref="ns2:ADBCirculatedLink" minOccurs="0"/>
                <xsd:element ref="ns2:k985dbdc596c44d7acaf8184f33920f0" minOccurs="0"/>
                <xsd:element ref="ns2:a0d1b14b197747dfafc19f70ff45d4f6" minOccurs="0"/>
                <xsd:element ref="ns2:d01a0ce1b141461dbfb235a3ab729a2c" minOccurs="0"/>
                <xsd:element ref="ns2:TaxCatchAll" minOccurs="0"/>
                <xsd:element ref="ns2:hca2169e3b0945318411f30479ba40c8" minOccurs="0"/>
                <xsd:element ref="ns2:TaxCatchAllLabel" minOccurs="0"/>
                <xsd:element ref="ns2:p030e467f78f45b4ae8f7e2c17ea4d82" minOccurs="0"/>
                <xsd:element ref="ns2:h00e4aaaf4624e24a7df7f06faa038c6" minOccurs="0"/>
                <xsd:element ref="ns2:d61536b25a8a4fedb48bb564279be82a" minOccurs="0"/>
                <xsd:element ref="ns2:j78542b1fffc4a1c84659474212e3133" minOccurs="0"/>
                <xsd:element ref="ns3:MediaServiceMetadata" minOccurs="0"/>
                <xsd:element ref="ns3:MediaServiceFastMetadata" minOccurs="0"/>
                <xsd:element ref="ns4:PARDApprovalNumber" minOccurs="0"/>
                <xsd:element ref="ns2:kc098dd651dc4f4b9248417ab8ccab6f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ADBDocumentTypeValue" ma:index="2" nillable="true" ma:displayName="Document Type" ma:hidden="true" ma:internalName="ADBDocumentTypeValue" ma:readOnly="false">
      <xsd:simpleType>
        <xsd:restriction base="dms:Text">
          <xsd:maxLength value="255"/>
        </xsd:restriction>
      </xsd:simpleType>
    </xsd:element>
    <xsd:element name="ADBDocumentDate" ma:index="4" nillable="true" ma:displayName="Document Date" ma:format="DateOnly" ma:internalName="ADBDocumentDate">
      <xsd:simpleType>
        <xsd:restriction base="dms:DateTime"/>
      </xsd:simpleType>
    </xsd:element>
    <xsd:element name="ADBMonth" ma:index="5" nillable="true" ma:displayName="Month" ma:format="Dropdown" ma:internalName="ADBMonth">
      <xsd:simpleType>
        <xsd:restriction base="dms:Choice">
          <xsd:enumeration value="01-Jan"/>
          <xsd:enumeration value="02-Feb"/>
          <xsd:enumeration value="03-Mar"/>
          <xsd:enumeration value="04-Apr"/>
          <xsd:enumeration value="05-May"/>
          <xsd:enumeration value="06-Jun"/>
          <xsd:enumeration value="07-Jul"/>
          <xsd:enumeration value="08-Aug"/>
          <xsd:enumeration value="09-Sep"/>
          <xsd:enumeration value="10-Oct"/>
          <xsd:enumeration value="11-Nov"/>
          <xsd:enumeration value="12-Dec"/>
        </xsd:restriction>
      </xsd:simpleType>
    </xsd:element>
    <xsd:element name="ADBYear" ma:index="6" nillable="true" ma:displayName="Year" ma:internalName="ADBYear">
      <xsd:simpleType>
        <xsd:restriction base="dms:Text">
          <xsd:maxLength value="4"/>
        </xsd:restriction>
      </xsd:simpleType>
    </xsd:element>
    <xsd:element name="ADBAuthors" ma:index="7" nillable="true" ma:displayName="Authors" ma:list="UserInfo" ma:SharePointGroup="0" ma:internalName="ADBAuth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DBSourceLink" ma:index="14" nillable="true" ma:displayName="Source Link" ma:format="Hyperlink" ma:internalName="ADBSourc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DBCirculatedLink" ma:index="15" nillable="true" ma:displayName="Final Document Link" ma:format="Hyperlink" ma:internalName="ADBCirculate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k985dbdc596c44d7acaf8184f33920f0" ma:index="17" nillable="true" ma:taxonomy="true" ma:internalName="k985dbdc596c44d7acaf8184f33920f0" ma:taxonomyFieldName="ADBCountry" ma:displayName="Country" ma:default="" ma:fieldId="{4985dbdc-596c-44d7-acaf-8184f33920f0}" ma:sspId="115af50e-efb3-4a0e-b425-875ff625e09e" ma:termSetId="169202c7-46da-431e-ac86-348c41a1f4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0d1b14b197747dfafc19f70ff45d4f6" ma:index="18" nillable="true" ma:taxonomy="true" ma:internalName="a0d1b14b197747dfafc19f70ff45d4f6" ma:taxonomyFieldName="ADBProjectDocumentType" ma:displayName="ADB Project Document Type" ma:default="" ma:fieldId="{a0d1b14b-1977-47df-afc1-9f70ff45d4f6}" ma:sspId="115af50e-efb3-4a0e-b425-875ff625e09e" ma:termSetId="14b53411-9553-454e-9031-2e4b08df825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1a0ce1b141461dbfb235a3ab729a2c" ma:index="19" nillable="true" ma:taxonomy="true" ma:internalName="d01a0ce1b141461dbfb235a3ab729a2c" ma:taxonomyFieldName="ADBSector" ma:displayName="Sector" ma:default="" ma:fieldId="{d01a0ce1-b141-461d-bfb2-35a3ab729a2c}" ma:sspId="115af50e-efb3-4a0e-b425-875ff625e09e" ma:termSetId="bae01210-cdc5-4479-86d7-616c28c0a9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777daca8-bd5d-4dbf-8b61-88892b47e2d5}" ma:internalName="TaxCatchAll" ma:showField="CatchAllData" ma:web="032b3fb7-c572-4e96-bfa3-40b8882961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ca2169e3b0945318411f30479ba40c8" ma:index="21" nillable="true" ma:taxonomy="true" ma:internalName="hca2169e3b0945318411f30479ba40c8" ma:taxonomyFieldName="ADBProject" ma:displayName="Project" ma:default="" ma:fieldId="{1ca2169e-3b09-4531-8411-f30479ba40c8}" ma:sspId="115af50e-efb3-4a0e-b425-875ff625e09e" ma:termSetId="7a252312-03a3-44f4-bc5c-a08b11dfe2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2" nillable="true" ma:displayName="Taxonomy Catch All Column1" ma:hidden="true" ma:list="{777daca8-bd5d-4dbf-8b61-88892b47e2d5}" ma:internalName="TaxCatchAllLabel" ma:readOnly="true" ma:showField="CatchAllDataLabel" ma:web="032b3fb7-c572-4e96-bfa3-40b8882961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030e467f78f45b4ae8f7e2c17ea4d82" ma:index="23" nillable="true" ma:taxonomy="true" ma:internalName="p030e467f78f45b4ae8f7e2c17ea4d82" ma:taxonomyFieldName="ADBDocumentSecurity" ma:displayName="Document Security" ma:default="" ma:fieldId="{9030e467-f78f-45b4-ae8f-7e2c17ea4d82}" ma:sspId="115af50e-efb3-4a0e-b425-875ff625e09e" ma:termSetId="9b0b4686-afa9-4a02-bc15-8fbc99f172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0e4aaaf4624e24a7df7f06faa038c6" ma:index="25" nillable="true" ma:taxonomy="true" ma:internalName="h00e4aaaf4624e24a7df7f06faa038c6" ma:taxonomyFieldName="ADBDocumentLanguage" ma:displayName="Document Language" ma:default="1;#English|16ac8743-31bb-43f8-9a73-533a041667d6" ma:fieldId="{100e4aaa-f462-4e24-a7df-7f06faa038c6}" ma:sspId="115af50e-efb3-4a0e-b425-875ff625e09e" ma:termSetId="fdf74959-6eb2-4689-a0fc-b9e1ab230b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61536b25a8a4fedb48bb564279be82a" ma:index="28" nillable="true" ma:taxonomy="true" ma:internalName="d61536b25a8a4fedb48bb564279be82a" ma:taxonomyFieldName="ADBDepartmentOwner" ma:displayName="Department Owner" ma:default="" ma:fieldId="{d61536b2-5a8a-4fed-b48b-b564279be82a}" ma:sspId="115af50e-efb3-4a0e-b425-875ff625e09e" ma:termSetId="b965cdb6-1071-4c6a-a9a3-189d53a950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8542b1fffc4a1c84659474212e3133" ma:index="31" nillable="true" ma:taxonomy="true" ma:internalName="j78542b1fffc4a1c84659474212e3133" ma:taxonomyFieldName="ADBContentGroup" ma:displayName="Content Group" ma:default="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098dd651dc4f4b9248417ab8ccab6f" ma:index="36" nillable="true" ma:taxonomy="true" ma:internalName="kc098dd651dc4f4b9248417ab8ccab6f" ma:taxonomyFieldName="Segment" ma:displayName="Segment" ma:default="" ma:fieldId="{4c098dd6-51dc-4f4b-9248-417ab8ccab6f}" ma:sspId="115af50e-efb3-4a0e-b425-875ff625e09e" ma:termSetId="ca487498-3907-4013-84b5-72a7400220c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a5ab5-22a6-47b6-8b25-31adba296b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4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41" nillable="true" ma:displayName="Tags" ma:internalName="MediaServiceAutoTags" ma:readOnly="true">
      <xsd:simpleType>
        <xsd:restriction base="dms:Text"/>
      </xsd:simpleType>
    </xsd:element>
    <xsd:element name="MediaServiceOCR" ma:index="4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3" nillable="true" ma:displayName="Location" ma:internalName="MediaServiceLocation" ma:readOnly="true">
      <xsd:simpleType>
        <xsd:restriction base="dms:Text"/>
      </xsd:simple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50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5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b3fb7-c572-4e96-bfa3-40b888296140" elementFormDefault="qualified">
    <xsd:import namespace="http://schemas.microsoft.com/office/2006/documentManagement/types"/>
    <xsd:import namespace="http://schemas.microsoft.com/office/infopath/2007/PartnerControls"/>
    <xsd:element name="PARDApprovalNumber" ma:index="35" nillable="true" ma:displayName="Approval Number" ma:internalName="Approval_x0020_Number">
      <xsd:simpleType>
        <xsd:restriction base="dms:Text">
          <xsd:maxLength value="255"/>
        </xsd:restriction>
      </xsd:simpleType>
    </xsd:element>
    <xsd:element name="SharedWithUsers" ma:index="3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33baf70b-9d20-46e6-a2d2-5b92398ba0bc" ContentTypeId="0x010100A3BFD338C4D69F46BE33AA49AB508701" PreviousValue="tru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D21F31-DBC0-4D12-850B-BE280CDC0DA3}"/>
</file>

<file path=customXml/itemProps2.xml><?xml version="1.0" encoding="utf-8"?>
<ds:datastoreItem xmlns:ds="http://schemas.openxmlformats.org/officeDocument/2006/customXml" ds:itemID="{224D07D2-77CB-4EFF-A3D4-34FD7B890355}"/>
</file>

<file path=customXml/itemProps3.xml><?xml version="1.0" encoding="utf-8"?>
<ds:datastoreItem xmlns:ds="http://schemas.openxmlformats.org/officeDocument/2006/customXml" ds:itemID="{751CA4CE-EF5B-4D9D-A070-09B023497D2B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733</TotalTime>
  <Words>344</Words>
  <Application>Microsoft Office PowerPoint</Application>
  <PresentationFormat>On-screen Show (4:3)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Facet</vt:lpstr>
      <vt:lpstr>Breaking Barriers:  My Path to Success in Engineering</vt:lpstr>
      <vt:lpstr>My Journey in Engineering</vt:lpstr>
      <vt:lpstr>My Journey in Engineering</vt:lpstr>
      <vt:lpstr>My Journey in Engineering</vt:lpstr>
      <vt:lpstr>My Journey in Engineering</vt:lpstr>
      <vt:lpstr>My Journey in Engineering</vt:lpstr>
      <vt:lpstr>Overcoming Challenges in Engineering</vt:lpstr>
      <vt:lpstr>The Power of Mentorship</vt:lpstr>
      <vt:lpstr>The Importance of Women in Engineering</vt:lpstr>
      <vt:lpstr>Mentoring programs</vt:lpstr>
      <vt:lpstr>Strengthening Women’s Participation in Infrastructure</vt:lpstr>
      <vt:lpstr>The Role of the Private Sector in Promoting Diversity</vt:lpstr>
      <vt:lpstr>Sustainable and Resilient Infrastructure in the Pacific</vt:lpstr>
      <vt:lpstr>Cyclones</vt:lpstr>
      <vt:lpstr>Cyclones</vt:lpstr>
      <vt:lpstr>Cyclones</vt:lpstr>
      <vt:lpstr>Call to Action: Building a Diverse and Resilient Future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and Resilient Infrastructure in the Pacific</dc:title>
  <dc:subject/>
  <dc:creator>Waradi, Angela</dc:creator>
  <cp:keywords/>
  <dc:description>generated using python-pptx</dc:description>
  <cp:lastModifiedBy>Waradi, Angela</cp:lastModifiedBy>
  <cp:revision>12</cp:revision>
  <dcterms:created xsi:type="dcterms:W3CDTF">2013-01-27T09:14:16Z</dcterms:created>
  <dcterms:modified xsi:type="dcterms:W3CDTF">2024-10-04T23:25:54Z</dcterms:modified>
  <cp:category/>
</cp:coreProperties>
</file>