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layout3.xml" ContentType="application/vnd.openxmlformats-officedocument.drawingml.diagramLayout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notesMasterIdLst>
    <p:notesMasterId r:id="rId29"/>
  </p:notesMasterIdLst>
  <p:sldIdLst>
    <p:sldId id="2147374620" r:id="rId3"/>
    <p:sldId id="302" r:id="rId4"/>
    <p:sldId id="2147374638" r:id="rId5"/>
    <p:sldId id="259" r:id="rId6"/>
    <p:sldId id="2147374614" r:id="rId7"/>
    <p:sldId id="2147374623" r:id="rId8"/>
    <p:sldId id="2147374624" r:id="rId9"/>
    <p:sldId id="2147374625" r:id="rId10"/>
    <p:sldId id="2147374626" r:id="rId11"/>
    <p:sldId id="2147374627" r:id="rId12"/>
    <p:sldId id="2147374628" r:id="rId13"/>
    <p:sldId id="2147374629" r:id="rId14"/>
    <p:sldId id="2147374639" r:id="rId15"/>
    <p:sldId id="2147374634" r:id="rId16"/>
    <p:sldId id="2147374636" r:id="rId17"/>
    <p:sldId id="2147374633" r:id="rId18"/>
    <p:sldId id="2147374640" r:id="rId19"/>
    <p:sldId id="2147374612" r:id="rId20"/>
    <p:sldId id="2147374621" r:id="rId21"/>
    <p:sldId id="2147374622" r:id="rId22"/>
    <p:sldId id="2147374617" r:id="rId23"/>
    <p:sldId id="2147374637" r:id="rId24"/>
    <p:sldId id="2147374630" r:id="rId25"/>
    <p:sldId id="2147374631" r:id="rId26"/>
    <p:sldId id="2147374632" r:id="rId27"/>
    <p:sldId id="214737461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1A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customXml" Target="../customXml/item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37" Type="http://schemas.openxmlformats.org/officeDocument/2006/relationships/customXml" Target="../customXml/item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customXml" Target="../customXml/item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35" Type="http://schemas.openxmlformats.org/officeDocument/2006/relationships/customXml" Target="../customXml/item2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sv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openxmlformats.org/officeDocument/2006/relationships/image" Target="../media/image20.svg"/><Relationship Id="rId9" Type="http://schemas.openxmlformats.org/officeDocument/2006/relationships/image" Target="../media/image25.png"/><Relationship Id="rId14" Type="http://schemas.openxmlformats.org/officeDocument/2006/relationships/image" Target="../media/image30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sv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openxmlformats.org/officeDocument/2006/relationships/image" Target="../media/image20.svg"/><Relationship Id="rId9" Type="http://schemas.openxmlformats.org/officeDocument/2006/relationships/image" Target="../media/image25.png"/><Relationship Id="rId14" Type="http://schemas.openxmlformats.org/officeDocument/2006/relationships/image" Target="../media/image3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D0DC5E-1007-45C4-960E-7407B79CECED}" type="doc">
      <dgm:prSet loTypeId="urn:microsoft.com/office/officeart/2008/layout/LinedList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93B0EF4-78A3-401B-AA7C-42A39A34C8A9}">
      <dgm:prSet custT="1"/>
      <dgm:spPr/>
      <dgm:t>
        <a:bodyPr/>
        <a:lstStyle/>
        <a:p>
          <a:r>
            <a:rPr lang="en-US" sz="32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rPr>
            <a:t>ADB’s gender mainstreaming approach with a focus on gender responsive infrastructure in the Pacific across transport, energy, urban and water sectors</a:t>
          </a:r>
          <a:endParaRPr lang="en-US" sz="5400" b="0" i="0" u="none" strike="noStrike" baseline="0" dirty="0">
            <a:solidFill>
              <a:srgbClr val="000000"/>
            </a:solidFill>
            <a:latin typeface="Calibri" panose="020F0502020204030204" pitchFamily="34" charset="0"/>
          </a:endParaRPr>
        </a:p>
        <a:p>
          <a:r>
            <a:rPr lang="en-US" sz="32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rPr>
            <a:t>Gender analysis address climate change</a:t>
          </a:r>
        </a:p>
        <a:p>
          <a:endParaRPr lang="en-US" sz="3200" dirty="0">
            <a:solidFill>
              <a:srgbClr val="000000"/>
            </a:solidFill>
            <a:latin typeface="Calibri" panose="020F0502020204030204" pitchFamily="34" charset="0"/>
          </a:endParaRPr>
        </a:p>
        <a:p>
          <a:r>
            <a:rPr lang="en-US" sz="3200" dirty="0">
              <a:solidFill>
                <a:srgbClr val="000000"/>
              </a:solidFill>
              <a:latin typeface="Calibri" panose="020F0502020204030204" pitchFamily="34" charset="0"/>
            </a:rPr>
            <a:t>W</a:t>
          </a:r>
          <a:r>
            <a:rPr lang="en-US" sz="32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rPr>
            <a:t>orkplace discrimination and mitigating negative impacts</a:t>
          </a:r>
          <a:endParaRPr lang="en-US" sz="3200" dirty="0"/>
        </a:p>
      </dgm:t>
    </dgm:pt>
    <dgm:pt modelId="{F68CD598-C027-4C8F-A525-A632D2C31BE4}" type="parTrans" cxnId="{77E33642-A9B4-4A3E-84FD-6DD875CD02F3}">
      <dgm:prSet/>
      <dgm:spPr/>
      <dgm:t>
        <a:bodyPr/>
        <a:lstStyle/>
        <a:p>
          <a:endParaRPr lang="en-US"/>
        </a:p>
      </dgm:t>
    </dgm:pt>
    <dgm:pt modelId="{499C95D2-0DFD-4C39-BE56-9E3D812E6944}" type="sibTrans" cxnId="{77E33642-A9B4-4A3E-84FD-6DD875CD02F3}">
      <dgm:prSet/>
      <dgm:spPr/>
      <dgm:t>
        <a:bodyPr/>
        <a:lstStyle/>
        <a:p>
          <a:endParaRPr lang="en-US"/>
        </a:p>
      </dgm:t>
    </dgm:pt>
    <dgm:pt modelId="{27A5DCEF-6810-4F94-A2D7-824A8F2B917B}">
      <dgm:prSet custT="1"/>
      <dgm:spPr/>
      <dgm:t>
        <a:bodyPr/>
        <a:lstStyle/>
        <a:p>
          <a:endParaRPr lang="en-US" sz="4800" dirty="0"/>
        </a:p>
      </dgm:t>
    </dgm:pt>
    <dgm:pt modelId="{B1EFC193-5935-40EC-ADDC-AF9B928687FF}" type="parTrans" cxnId="{6CB19434-E922-4901-AB30-5065606C1303}">
      <dgm:prSet/>
      <dgm:spPr/>
      <dgm:t>
        <a:bodyPr/>
        <a:lstStyle/>
        <a:p>
          <a:endParaRPr lang="en-US"/>
        </a:p>
      </dgm:t>
    </dgm:pt>
    <dgm:pt modelId="{2D79084A-B036-49B2-9820-06618E85F0FA}" type="sibTrans" cxnId="{6CB19434-E922-4901-AB30-5065606C1303}">
      <dgm:prSet/>
      <dgm:spPr/>
      <dgm:t>
        <a:bodyPr/>
        <a:lstStyle/>
        <a:p>
          <a:endParaRPr lang="en-US"/>
        </a:p>
      </dgm:t>
    </dgm:pt>
    <dgm:pt modelId="{6F2F6D52-DF2F-4E0A-ABBC-305FDA6990A1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4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rPr>
            <a:t> </a:t>
          </a:r>
        </a:p>
      </dgm:t>
    </dgm:pt>
    <dgm:pt modelId="{183D886E-32D0-4639-8B25-B7CA4788B6FA}" type="parTrans" cxnId="{29AB777F-18E6-41C9-8A2A-D2F693B47195}">
      <dgm:prSet/>
      <dgm:spPr/>
      <dgm:t>
        <a:bodyPr/>
        <a:lstStyle/>
        <a:p>
          <a:endParaRPr lang="en-US"/>
        </a:p>
      </dgm:t>
    </dgm:pt>
    <dgm:pt modelId="{E89FD057-40D8-4B7B-9087-DC5CF8467092}" type="sibTrans" cxnId="{29AB777F-18E6-41C9-8A2A-D2F693B47195}">
      <dgm:prSet/>
      <dgm:spPr/>
      <dgm:t>
        <a:bodyPr/>
        <a:lstStyle/>
        <a:p>
          <a:endParaRPr lang="en-US"/>
        </a:p>
      </dgm:t>
    </dgm:pt>
    <dgm:pt modelId="{23D21571-A6A1-458D-9E95-6247D28BBBD3}">
      <dgm:prSet/>
      <dgm:spPr/>
      <dgm:t>
        <a:bodyPr/>
        <a:lstStyle/>
        <a:p>
          <a:endParaRPr lang="en-US" b="0" i="0" u="none" strike="noStrike" baseline="0" dirty="0">
            <a:solidFill>
              <a:srgbClr val="000000"/>
            </a:solidFill>
            <a:latin typeface="Calibri" panose="020F0502020204030204" pitchFamily="34" charset="0"/>
          </a:endParaRPr>
        </a:p>
      </dgm:t>
    </dgm:pt>
    <dgm:pt modelId="{30B423CF-61A1-4896-9AAD-73885D0605DF}" type="parTrans" cxnId="{072A111B-779E-4777-9DE0-EE857E7ABD2A}">
      <dgm:prSet/>
      <dgm:spPr/>
      <dgm:t>
        <a:bodyPr/>
        <a:lstStyle/>
        <a:p>
          <a:endParaRPr lang="en-US"/>
        </a:p>
      </dgm:t>
    </dgm:pt>
    <dgm:pt modelId="{C9784D5A-8988-4253-858C-E2CEC22A3F2B}" type="sibTrans" cxnId="{072A111B-779E-4777-9DE0-EE857E7ABD2A}">
      <dgm:prSet/>
      <dgm:spPr/>
      <dgm:t>
        <a:bodyPr/>
        <a:lstStyle/>
        <a:p>
          <a:endParaRPr lang="en-US"/>
        </a:p>
      </dgm:t>
    </dgm:pt>
    <dgm:pt modelId="{CD234848-83BF-4897-9E6B-F32E854F6FF1}" type="pres">
      <dgm:prSet presAssocID="{0FD0DC5E-1007-45C4-960E-7407B79CECED}" presName="vert0" presStyleCnt="0">
        <dgm:presLayoutVars>
          <dgm:dir/>
          <dgm:animOne val="branch"/>
          <dgm:animLvl val="lvl"/>
        </dgm:presLayoutVars>
      </dgm:prSet>
      <dgm:spPr/>
    </dgm:pt>
    <dgm:pt modelId="{ECB493FD-885B-4537-ABBB-95B201F8CDBD}" type="pres">
      <dgm:prSet presAssocID="{B93B0EF4-78A3-401B-AA7C-42A39A34C8A9}" presName="thickLine" presStyleLbl="alignNode1" presStyleIdx="0" presStyleCnt="4"/>
      <dgm:spPr/>
    </dgm:pt>
    <dgm:pt modelId="{7737BBC6-26A3-463F-8923-8D98F4B732B0}" type="pres">
      <dgm:prSet presAssocID="{B93B0EF4-78A3-401B-AA7C-42A39A34C8A9}" presName="horz1" presStyleCnt="0"/>
      <dgm:spPr/>
    </dgm:pt>
    <dgm:pt modelId="{D100AEE3-B476-4DB3-83DD-B27761383BE5}" type="pres">
      <dgm:prSet presAssocID="{B93B0EF4-78A3-401B-AA7C-42A39A34C8A9}" presName="tx1" presStyleLbl="revTx" presStyleIdx="0" presStyleCnt="4" custScaleY="166391"/>
      <dgm:spPr/>
    </dgm:pt>
    <dgm:pt modelId="{D0A37B87-274B-41CC-907B-28E49CD77EB3}" type="pres">
      <dgm:prSet presAssocID="{B93B0EF4-78A3-401B-AA7C-42A39A34C8A9}" presName="vert1" presStyleCnt="0"/>
      <dgm:spPr/>
    </dgm:pt>
    <dgm:pt modelId="{6B1D8DFD-9A73-45E1-85BD-369673D8504B}" type="pres">
      <dgm:prSet presAssocID="{27A5DCEF-6810-4F94-A2D7-824A8F2B917B}" presName="thickLine" presStyleLbl="alignNode1" presStyleIdx="1" presStyleCnt="4"/>
      <dgm:spPr/>
    </dgm:pt>
    <dgm:pt modelId="{B747C645-26EA-4F01-B305-AEC6CA34AEB4}" type="pres">
      <dgm:prSet presAssocID="{27A5DCEF-6810-4F94-A2D7-824A8F2B917B}" presName="horz1" presStyleCnt="0"/>
      <dgm:spPr/>
    </dgm:pt>
    <dgm:pt modelId="{398B4555-D506-4B31-863D-56F642731578}" type="pres">
      <dgm:prSet presAssocID="{27A5DCEF-6810-4F94-A2D7-824A8F2B917B}" presName="tx1" presStyleLbl="revTx" presStyleIdx="1" presStyleCnt="4"/>
      <dgm:spPr/>
    </dgm:pt>
    <dgm:pt modelId="{7897A5B8-FFAE-4681-A1F3-2C8B18CB5C54}" type="pres">
      <dgm:prSet presAssocID="{27A5DCEF-6810-4F94-A2D7-824A8F2B917B}" presName="vert1" presStyleCnt="0"/>
      <dgm:spPr/>
    </dgm:pt>
    <dgm:pt modelId="{35A6BAC7-3F1A-4DDD-A5CD-FB734CD00B4F}" type="pres">
      <dgm:prSet presAssocID="{6F2F6D52-DF2F-4E0A-ABBC-305FDA6990A1}" presName="thickLine" presStyleLbl="alignNode1" presStyleIdx="2" presStyleCnt="4"/>
      <dgm:spPr/>
    </dgm:pt>
    <dgm:pt modelId="{FE42B3F4-840C-4EB0-8B04-14E0AAF6A23E}" type="pres">
      <dgm:prSet presAssocID="{6F2F6D52-DF2F-4E0A-ABBC-305FDA6990A1}" presName="horz1" presStyleCnt="0"/>
      <dgm:spPr/>
    </dgm:pt>
    <dgm:pt modelId="{78468FD1-29DF-43B9-9DE9-601919ACD7AC}" type="pres">
      <dgm:prSet presAssocID="{6F2F6D52-DF2F-4E0A-ABBC-305FDA6990A1}" presName="tx1" presStyleLbl="revTx" presStyleIdx="2" presStyleCnt="4"/>
      <dgm:spPr/>
    </dgm:pt>
    <dgm:pt modelId="{605C550A-A248-420C-BFBD-2B156A85D90E}" type="pres">
      <dgm:prSet presAssocID="{6F2F6D52-DF2F-4E0A-ABBC-305FDA6990A1}" presName="vert1" presStyleCnt="0"/>
      <dgm:spPr/>
    </dgm:pt>
    <dgm:pt modelId="{F18BE7B3-04B0-48CE-A7EB-ECE84F87B389}" type="pres">
      <dgm:prSet presAssocID="{23D21571-A6A1-458D-9E95-6247D28BBBD3}" presName="thickLine" presStyleLbl="alignNode1" presStyleIdx="3" presStyleCnt="4"/>
      <dgm:spPr/>
    </dgm:pt>
    <dgm:pt modelId="{3D8CFF76-CC07-4569-B9B3-63C8E79385BB}" type="pres">
      <dgm:prSet presAssocID="{23D21571-A6A1-458D-9E95-6247D28BBBD3}" presName="horz1" presStyleCnt="0"/>
      <dgm:spPr/>
    </dgm:pt>
    <dgm:pt modelId="{EA9D21A3-5486-4B3C-B983-F54AB138C549}" type="pres">
      <dgm:prSet presAssocID="{23D21571-A6A1-458D-9E95-6247D28BBBD3}" presName="tx1" presStyleLbl="revTx" presStyleIdx="3" presStyleCnt="4"/>
      <dgm:spPr/>
    </dgm:pt>
    <dgm:pt modelId="{38F09CD6-49A4-4848-81CD-71B30976CA86}" type="pres">
      <dgm:prSet presAssocID="{23D21571-A6A1-458D-9E95-6247D28BBBD3}" presName="vert1" presStyleCnt="0"/>
      <dgm:spPr/>
    </dgm:pt>
  </dgm:ptLst>
  <dgm:cxnLst>
    <dgm:cxn modelId="{8F8A8000-24FA-4F62-A0AA-1365090CE550}" type="presOf" srcId="{0FD0DC5E-1007-45C4-960E-7407B79CECED}" destId="{CD234848-83BF-4897-9E6B-F32E854F6FF1}" srcOrd="0" destOrd="0" presId="urn:microsoft.com/office/officeart/2008/layout/LinedList"/>
    <dgm:cxn modelId="{072A111B-779E-4777-9DE0-EE857E7ABD2A}" srcId="{0FD0DC5E-1007-45C4-960E-7407B79CECED}" destId="{23D21571-A6A1-458D-9E95-6247D28BBBD3}" srcOrd="3" destOrd="0" parTransId="{30B423CF-61A1-4896-9AAD-73885D0605DF}" sibTransId="{C9784D5A-8988-4253-858C-E2CEC22A3F2B}"/>
    <dgm:cxn modelId="{9E5B9D29-3372-4CE1-A7B9-AC9705C7DBAE}" type="presOf" srcId="{23D21571-A6A1-458D-9E95-6247D28BBBD3}" destId="{EA9D21A3-5486-4B3C-B983-F54AB138C549}" srcOrd="0" destOrd="0" presId="urn:microsoft.com/office/officeart/2008/layout/LinedList"/>
    <dgm:cxn modelId="{6CB19434-E922-4901-AB30-5065606C1303}" srcId="{0FD0DC5E-1007-45C4-960E-7407B79CECED}" destId="{27A5DCEF-6810-4F94-A2D7-824A8F2B917B}" srcOrd="1" destOrd="0" parTransId="{B1EFC193-5935-40EC-ADDC-AF9B928687FF}" sibTransId="{2D79084A-B036-49B2-9820-06618E85F0FA}"/>
    <dgm:cxn modelId="{6D46445C-FC2D-4CBC-800C-5411E6808436}" type="presOf" srcId="{6F2F6D52-DF2F-4E0A-ABBC-305FDA6990A1}" destId="{78468FD1-29DF-43B9-9DE9-601919ACD7AC}" srcOrd="0" destOrd="0" presId="urn:microsoft.com/office/officeart/2008/layout/LinedList"/>
    <dgm:cxn modelId="{77E33642-A9B4-4A3E-84FD-6DD875CD02F3}" srcId="{0FD0DC5E-1007-45C4-960E-7407B79CECED}" destId="{B93B0EF4-78A3-401B-AA7C-42A39A34C8A9}" srcOrd="0" destOrd="0" parTransId="{F68CD598-C027-4C8F-A525-A632D2C31BE4}" sibTransId="{499C95D2-0DFD-4C39-BE56-9E3D812E6944}"/>
    <dgm:cxn modelId="{29AB777F-18E6-41C9-8A2A-D2F693B47195}" srcId="{0FD0DC5E-1007-45C4-960E-7407B79CECED}" destId="{6F2F6D52-DF2F-4E0A-ABBC-305FDA6990A1}" srcOrd="2" destOrd="0" parTransId="{183D886E-32D0-4639-8B25-B7CA4788B6FA}" sibTransId="{E89FD057-40D8-4B7B-9087-DC5CF8467092}"/>
    <dgm:cxn modelId="{7A6F1FC9-56FF-46A4-A985-0607549FDA6A}" type="presOf" srcId="{27A5DCEF-6810-4F94-A2D7-824A8F2B917B}" destId="{398B4555-D506-4B31-863D-56F642731578}" srcOrd="0" destOrd="0" presId="urn:microsoft.com/office/officeart/2008/layout/LinedList"/>
    <dgm:cxn modelId="{0B5631E0-1664-4301-9F1C-D79C61D08B17}" type="presOf" srcId="{B93B0EF4-78A3-401B-AA7C-42A39A34C8A9}" destId="{D100AEE3-B476-4DB3-83DD-B27761383BE5}" srcOrd="0" destOrd="0" presId="urn:microsoft.com/office/officeart/2008/layout/LinedList"/>
    <dgm:cxn modelId="{53E8A81A-DC9A-42E4-B1A6-4C4144AB4416}" type="presParOf" srcId="{CD234848-83BF-4897-9E6B-F32E854F6FF1}" destId="{ECB493FD-885B-4537-ABBB-95B201F8CDBD}" srcOrd="0" destOrd="0" presId="urn:microsoft.com/office/officeart/2008/layout/LinedList"/>
    <dgm:cxn modelId="{8EFB9630-DFF6-4CE6-9C34-61D90DEA5A6D}" type="presParOf" srcId="{CD234848-83BF-4897-9E6B-F32E854F6FF1}" destId="{7737BBC6-26A3-463F-8923-8D98F4B732B0}" srcOrd="1" destOrd="0" presId="urn:microsoft.com/office/officeart/2008/layout/LinedList"/>
    <dgm:cxn modelId="{90782E93-3D07-42B4-9399-87B7C591F9E4}" type="presParOf" srcId="{7737BBC6-26A3-463F-8923-8D98F4B732B0}" destId="{D100AEE3-B476-4DB3-83DD-B27761383BE5}" srcOrd="0" destOrd="0" presId="urn:microsoft.com/office/officeart/2008/layout/LinedList"/>
    <dgm:cxn modelId="{9E8B59B9-38BF-400C-97DC-E1A2E89BBC7C}" type="presParOf" srcId="{7737BBC6-26A3-463F-8923-8D98F4B732B0}" destId="{D0A37B87-274B-41CC-907B-28E49CD77EB3}" srcOrd="1" destOrd="0" presId="urn:microsoft.com/office/officeart/2008/layout/LinedList"/>
    <dgm:cxn modelId="{81B73C8E-D4D7-4DE4-9B4F-C2C97EF67754}" type="presParOf" srcId="{CD234848-83BF-4897-9E6B-F32E854F6FF1}" destId="{6B1D8DFD-9A73-45E1-85BD-369673D8504B}" srcOrd="2" destOrd="0" presId="urn:microsoft.com/office/officeart/2008/layout/LinedList"/>
    <dgm:cxn modelId="{DB9D9861-4073-4D82-91AC-5EDB3A9628F0}" type="presParOf" srcId="{CD234848-83BF-4897-9E6B-F32E854F6FF1}" destId="{B747C645-26EA-4F01-B305-AEC6CA34AEB4}" srcOrd="3" destOrd="0" presId="urn:microsoft.com/office/officeart/2008/layout/LinedList"/>
    <dgm:cxn modelId="{F155CB46-515E-4C4C-8265-718DF2D52CBF}" type="presParOf" srcId="{B747C645-26EA-4F01-B305-AEC6CA34AEB4}" destId="{398B4555-D506-4B31-863D-56F642731578}" srcOrd="0" destOrd="0" presId="urn:microsoft.com/office/officeart/2008/layout/LinedList"/>
    <dgm:cxn modelId="{D88F573D-EF89-4C97-8D0A-83A27A455DA0}" type="presParOf" srcId="{B747C645-26EA-4F01-B305-AEC6CA34AEB4}" destId="{7897A5B8-FFAE-4681-A1F3-2C8B18CB5C54}" srcOrd="1" destOrd="0" presId="urn:microsoft.com/office/officeart/2008/layout/LinedList"/>
    <dgm:cxn modelId="{59807A03-B8C9-4825-BA21-F8C9B053133C}" type="presParOf" srcId="{CD234848-83BF-4897-9E6B-F32E854F6FF1}" destId="{35A6BAC7-3F1A-4DDD-A5CD-FB734CD00B4F}" srcOrd="4" destOrd="0" presId="urn:microsoft.com/office/officeart/2008/layout/LinedList"/>
    <dgm:cxn modelId="{975F654C-28DD-4A68-8B04-A0607238A3ED}" type="presParOf" srcId="{CD234848-83BF-4897-9E6B-F32E854F6FF1}" destId="{FE42B3F4-840C-4EB0-8B04-14E0AAF6A23E}" srcOrd="5" destOrd="0" presId="urn:microsoft.com/office/officeart/2008/layout/LinedList"/>
    <dgm:cxn modelId="{8164848B-84C8-4FF2-9755-2BF29CE5A45A}" type="presParOf" srcId="{FE42B3F4-840C-4EB0-8B04-14E0AAF6A23E}" destId="{78468FD1-29DF-43B9-9DE9-601919ACD7AC}" srcOrd="0" destOrd="0" presId="urn:microsoft.com/office/officeart/2008/layout/LinedList"/>
    <dgm:cxn modelId="{836748AB-C5F4-4116-B788-5C057400FBE8}" type="presParOf" srcId="{FE42B3F4-840C-4EB0-8B04-14E0AAF6A23E}" destId="{605C550A-A248-420C-BFBD-2B156A85D90E}" srcOrd="1" destOrd="0" presId="urn:microsoft.com/office/officeart/2008/layout/LinedList"/>
    <dgm:cxn modelId="{17C21FFC-02F0-49AC-893C-24EC77255272}" type="presParOf" srcId="{CD234848-83BF-4897-9E6B-F32E854F6FF1}" destId="{F18BE7B3-04B0-48CE-A7EB-ECE84F87B389}" srcOrd="6" destOrd="0" presId="urn:microsoft.com/office/officeart/2008/layout/LinedList"/>
    <dgm:cxn modelId="{30A85480-DEE2-4D65-9577-50C7C8F04692}" type="presParOf" srcId="{CD234848-83BF-4897-9E6B-F32E854F6FF1}" destId="{3D8CFF76-CC07-4569-B9B3-63C8E79385BB}" srcOrd="7" destOrd="0" presId="urn:microsoft.com/office/officeart/2008/layout/LinedList"/>
    <dgm:cxn modelId="{809CFC15-56FB-498C-923C-0B9004FF2B63}" type="presParOf" srcId="{3D8CFF76-CC07-4569-B9B3-63C8E79385BB}" destId="{EA9D21A3-5486-4B3C-B983-F54AB138C549}" srcOrd="0" destOrd="0" presId="urn:microsoft.com/office/officeart/2008/layout/LinedList"/>
    <dgm:cxn modelId="{CE135FB5-A94F-4CE5-80DD-19DD3F26B77E}" type="presParOf" srcId="{3D8CFF76-CC07-4569-B9B3-63C8E79385BB}" destId="{38F09CD6-49A4-4848-81CD-71B30976CA8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6333559-CC5C-4DF2-B674-485A44B0B4B2}" type="doc">
      <dgm:prSet loTypeId="urn:microsoft.com/office/officeart/2005/8/layout/list1" loCatId="list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46C6540E-CB1A-4246-83C7-94A01D9937C2}">
      <dgm:prSet/>
      <dgm:spPr/>
      <dgm:t>
        <a:bodyPr/>
        <a:lstStyle/>
        <a:p>
          <a:r>
            <a:rPr lang="en-US"/>
            <a:t>Gender equity as a theme (GEN)</a:t>
          </a:r>
        </a:p>
      </dgm:t>
    </dgm:pt>
    <dgm:pt modelId="{5F52A9BD-8042-4DA9-8CD8-F46A7EF28DE9}" type="parTrans" cxnId="{50C65CD3-DAB0-4C9C-A83E-083CF6CC0176}">
      <dgm:prSet/>
      <dgm:spPr/>
      <dgm:t>
        <a:bodyPr/>
        <a:lstStyle/>
        <a:p>
          <a:endParaRPr lang="en-US"/>
        </a:p>
      </dgm:t>
    </dgm:pt>
    <dgm:pt modelId="{7E901EDF-BB03-4950-9401-78B65D009EDA}" type="sibTrans" cxnId="{50C65CD3-DAB0-4C9C-A83E-083CF6CC0176}">
      <dgm:prSet/>
      <dgm:spPr/>
      <dgm:t>
        <a:bodyPr/>
        <a:lstStyle/>
        <a:p>
          <a:endParaRPr lang="en-US"/>
        </a:p>
      </dgm:t>
    </dgm:pt>
    <dgm:pt modelId="{7A80F61D-484A-4820-A603-844A265DC8F3}">
      <dgm:prSet/>
      <dgm:spPr/>
      <dgm:t>
        <a:bodyPr/>
        <a:lstStyle/>
        <a:p>
          <a:r>
            <a:rPr lang="en-US"/>
            <a:t>Effective Gender Mainstreaming (EGM)</a:t>
          </a:r>
        </a:p>
      </dgm:t>
    </dgm:pt>
    <dgm:pt modelId="{F7A38808-B05B-41A4-A84B-D5B8BAA50478}" type="parTrans" cxnId="{9F7BBF1F-BDD8-4041-97F3-ECBA6ED653FC}">
      <dgm:prSet/>
      <dgm:spPr/>
      <dgm:t>
        <a:bodyPr/>
        <a:lstStyle/>
        <a:p>
          <a:endParaRPr lang="en-US"/>
        </a:p>
      </dgm:t>
    </dgm:pt>
    <dgm:pt modelId="{3C958F6F-2B31-4D13-87C3-0D1910D818BD}" type="sibTrans" cxnId="{9F7BBF1F-BDD8-4041-97F3-ECBA6ED653FC}">
      <dgm:prSet/>
      <dgm:spPr/>
      <dgm:t>
        <a:bodyPr/>
        <a:lstStyle/>
        <a:p>
          <a:endParaRPr lang="en-US"/>
        </a:p>
      </dgm:t>
    </dgm:pt>
    <dgm:pt modelId="{F71E5582-64AD-4744-8CE5-3CEB48FF49D7}">
      <dgm:prSet/>
      <dgm:spPr/>
      <dgm:t>
        <a:bodyPr/>
        <a:lstStyle/>
        <a:p>
          <a:r>
            <a:rPr lang="en-US"/>
            <a:t>Some Gender Elements (SGE)</a:t>
          </a:r>
        </a:p>
      </dgm:t>
    </dgm:pt>
    <dgm:pt modelId="{E7E7D0F5-DE3C-4041-9BC9-BD8D1EB9B155}" type="parTrans" cxnId="{8A9D43E7-91F7-49F2-AA51-4CC5D76B13E7}">
      <dgm:prSet/>
      <dgm:spPr/>
      <dgm:t>
        <a:bodyPr/>
        <a:lstStyle/>
        <a:p>
          <a:endParaRPr lang="en-US"/>
        </a:p>
      </dgm:t>
    </dgm:pt>
    <dgm:pt modelId="{C26809AB-5D32-4541-9FB0-C54F801125DB}" type="sibTrans" cxnId="{8A9D43E7-91F7-49F2-AA51-4CC5D76B13E7}">
      <dgm:prSet/>
      <dgm:spPr/>
      <dgm:t>
        <a:bodyPr/>
        <a:lstStyle/>
        <a:p>
          <a:endParaRPr lang="en-US"/>
        </a:p>
      </dgm:t>
    </dgm:pt>
    <dgm:pt modelId="{DAD2EBA9-C2A7-4D41-B707-490185E1123F}">
      <dgm:prSet/>
      <dgm:spPr/>
      <dgm:t>
        <a:bodyPr/>
        <a:lstStyle/>
        <a:p>
          <a:r>
            <a:rPr lang="en-US"/>
            <a:t>No Gender Elements (NGE)</a:t>
          </a:r>
        </a:p>
      </dgm:t>
    </dgm:pt>
    <dgm:pt modelId="{4959F6F2-6FCE-46FF-A022-0C541B313301}" type="parTrans" cxnId="{60DC21C6-4306-4D2D-A2E3-DF67D856A058}">
      <dgm:prSet/>
      <dgm:spPr/>
      <dgm:t>
        <a:bodyPr/>
        <a:lstStyle/>
        <a:p>
          <a:endParaRPr lang="en-US"/>
        </a:p>
      </dgm:t>
    </dgm:pt>
    <dgm:pt modelId="{8AC00F98-80F0-4A2F-B585-98572B77E17C}" type="sibTrans" cxnId="{60DC21C6-4306-4D2D-A2E3-DF67D856A058}">
      <dgm:prSet/>
      <dgm:spPr/>
      <dgm:t>
        <a:bodyPr/>
        <a:lstStyle/>
        <a:p>
          <a:endParaRPr lang="en-US"/>
        </a:p>
      </dgm:t>
    </dgm:pt>
    <dgm:pt modelId="{2BC107D1-82F0-4CFE-91E1-14BBBBD955CE}" type="pres">
      <dgm:prSet presAssocID="{B6333559-CC5C-4DF2-B674-485A44B0B4B2}" presName="linear" presStyleCnt="0">
        <dgm:presLayoutVars>
          <dgm:dir/>
          <dgm:animLvl val="lvl"/>
          <dgm:resizeHandles val="exact"/>
        </dgm:presLayoutVars>
      </dgm:prSet>
      <dgm:spPr/>
    </dgm:pt>
    <dgm:pt modelId="{FB020F5E-4299-4501-9427-AF93818D8118}" type="pres">
      <dgm:prSet presAssocID="{46C6540E-CB1A-4246-83C7-94A01D9937C2}" presName="parentLin" presStyleCnt="0"/>
      <dgm:spPr/>
    </dgm:pt>
    <dgm:pt modelId="{B5B9699A-E34F-4D63-9CE2-9FD26A1F9AE7}" type="pres">
      <dgm:prSet presAssocID="{46C6540E-CB1A-4246-83C7-94A01D9937C2}" presName="parentLeftMargin" presStyleLbl="node1" presStyleIdx="0" presStyleCnt="4"/>
      <dgm:spPr/>
    </dgm:pt>
    <dgm:pt modelId="{0414565A-83AE-4282-A836-A285018E2FDE}" type="pres">
      <dgm:prSet presAssocID="{46C6540E-CB1A-4246-83C7-94A01D9937C2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A5C36072-E813-48B9-B283-1A9EA1FD8842}" type="pres">
      <dgm:prSet presAssocID="{46C6540E-CB1A-4246-83C7-94A01D9937C2}" presName="negativeSpace" presStyleCnt="0"/>
      <dgm:spPr/>
    </dgm:pt>
    <dgm:pt modelId="{DC39C164-4A3F-49D0-9C94-33CF02AEFFF2}" type="pres">
      <dgm:prSet presAssocID="{46C6540E-CB1A-4246-83C7-94A01D9937C2}" presName="childText" presStyleLbl="conFgAcc1" presStyleIdx="0" presStyleCnt="4">
        <dgm:presLayoutVars>
          <dgm:bulletEnabled val="1"/>
        </dgm:presLayoutVars>
      </dgm:prSet>
      <dgm:spPr/>
    </dgm:pt>
    <dgm:pt modelId="{4BCEA56E-CD1D-4F7D-8262-05A47A54E371}" type="pres">
      <dgm:prSet presAssocID="{7E901EDF-BB03-4950-9401-78B65D009EDA}" presName="spaceBetweenRectangles" presStyleCnt="0"/>
      <dgm:spPr/>
    </dgm:pt>
    <dgm:pt modelId="{0EC740D2-6402-4412-B7B2-65A8F8654E3F}" type="pres">
      <dgm:prSet presAssocID="{7A80F61D-484A-4820-A603-844A265DC8F3}" presName="parentLin" presStyleCnt="0"/>
      <dgm:spPr/>
    </dgm:pt>
    <dgm:pt modelId="{BD654662-D062-467E-92D0-C1059025419F}" type="pres">
      <dgm:prSet presAssocID="{7A80F61D-484A-4820-A603-844A265DC8F3}" presName="parentLeftMargin" presStyleLbl="node1" presStyleIdx="0" presStyleCnt="4"/>
      <dgm:spPr/>
    </dgm:pt>
    <dgm:pt modelId="{E948AE3E-E1F1-414A-98D6-3FE92349A0AC}" type="pres">
      <dgm:prSet presAssocID="{7A80F61D-484A-4820-A603-844A265DC8F3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9BAFA873-25CB-406B-8E27-C81D68A4D4D1}" type="pres">
      <dgm:prSet presAssocID="{7A80F61D-484A-4820-A603-844A265DC8F3}" presName="negativeSpace" presStyleCnt="0"/>
      <dgm:spPr/>
    </dgm:pt>
    <dgm:pt modelId="{4D7990BE-883A-4D76-8791-E1EE5E104DB8}" type="pres">
      <dgm:prSet presAssocID="{7A80F61D-484A-4820-A603-844A265DC8F3}" presName="childText" presStyleLbl="conFgAcc1" presStyleIdx="1" presStyleCnt="4">
        <dgm:presLayoutVars>
          <dgm:bulletEnabled val="1"/>
        </dgm:presLayoutVars>
      </dgm:prSet>
      <dgm:spPr/>
    </dgm:pt>
    <dgm:pt modelId="{993C139D-B04B-49A9-BAE0-06C06FD92D28}" type="pres">
      <dgm:prSet presAssocID="{3C958F6F-2B31-4D13-87C3-0D1910D818BD}" presName="spaceBetweenRectangles" presStyleCnt="0"/>
      <dgm:spPr/>
    </dgm:pt>
    <dgm:pt modelId="{BAC6D600-7326-4642-95B8-68476586C032}" type="pres">
      <dgm:prSet presAssocID="{F71E5582-64AD-4744-8CE5-3CEB48FF49D7}" presName="parentLin" presStyleCnt="0"/>
      <dgm:spPr/>
    </dgm:pt>
    <dgm:pt modelId="{275F0C58-6CD0-4091-9491-ACE7663B64FF}" type="pres">
      <dgm:prSet presAssocID="{F71E5582-64AD-4744-8CE5-3CEB48FF49D7}" presName="parentLeftMargin" presStyleLbl="node1" presStyleIdx="1" presStyleCnt="4"/>
      <dgm:spPr/>
    </dgm:pt>
    <dgm:pt modelId="{5C99444F-8385-4B5A-B28C-E5DD5687652D}" type="pres">
      <dgm:prSet presAssocID="{F71E5582-64AD-4744-8CE5-3CEB48FF49D7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8F57B8CE-AA4E-42B2-83EF-1E89524DB735}" type="pres">
      <dgm:prSet presAssocID="{F71E5582-64AD-4744-8CE5-3CEB48FF49D7}" presName="negativeSpace" presStyleCnt="0"/>
      <dgm:spPr/>
    </dgm:pt>
    <dgm:pt modelId="{E6B05223-B9C8-4F0E-80AD-58B6CF035A7A}" type="pres">
      <dgm:prSet presAssocID="{F71E5582-64AD-4744-8CE5-3CEB48FF49D7}" presName="childText" presStyleLbl="conFgAcc1" presStyleIdx="2" presStyleCnt="4">
        <dgm:presLayoutVars>
          <dgm:bulletEnabled val="1"/>
        </dgm:presLayoutVars>
      </dgm:prSet>
      <dgm:spPr/>
    </dgm:pt>
    <dgm:pt modelId="{28C19B95-2401-4FC6-A002-5B8935D6D3DC}" type="pres">
      <dgm:prSet presAssocID="{C26809AB-5D32-4541-9FB0-C54F801125DB}" presName="spaceBetweenRectangles" presStyleCnt="0"/>
      <dgm:spPr/>
    </dgm:pt>
    <dgm:pt modelId="{814D4F66-501F-430C-A598-350967033B72}" type="pres">
      <dgm:prSet presAssocID="{DAD2EBA9-C2A7-4D41-B707-490185E1123F}" presName="parentLin" presStyleCnt="0"/>
      <dgm:spPr/>
    </dgm:pt>
    <dgm:pt modelId="{984E31BA-3D38-4535-911D-D11349AE9A0C}" type="pres">
      <dgm:prSet presAssocID="{DAD2EBA9-C2A7-4D41-B707-490185E1123F}" presName="parentLeftMargin" presStyleLbl="node1" presStyleIdx="2" presStyleCnt="4"/>
      <dgm:spPr/>
    </dgm:pt>
    <dgm:pt modelId="{CF8D8255-9656-4B7B-B979-973A8178F89A}" type="pres">
      <dgm:prSet presAssocID="{DAD2EBA9-C2A7-4D41-B707-490185E1123F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751453A5-7EC3-434F-848F-65E338FA8EF9}" type="pres">
      <dgm:prSet presAssocID="{DAD2EBA9-C2A7-4D41-B707-490185E1123F}" presName="negativeSpace" presStyleCnt="0"/>
      <dgm:spPr/>
    </dgm:pt>
    <dgm:pt modelId="{4ADA0FB7-0F16-484A-A4EB-205C227E497A}" type="pres">
      <dgm:prSet presAssocID="{DAD2EBA9-C2A7-4D41-B707-490185E1123F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406E6401-7D89-4E3B-BD88-19864F182A98}" type="presOf" srcId="{F71E5582-64AD-4744-8CE5-3CEB48FF49D7}" destId="{275F0C58-6CD0-4091-9491-ACE7663B64FF}" srcOrd="0" destOrd="0" presId="urn:microsoft.com/office/officeart/2005/8/layout/list1"/>
    <dgm:cxn modelId="{9F7BBF1F-BDD8-4041-97F3-ECBA6ED653FC}" srcId="{B6333559-CC5C-4DF2-B674-485A44B0B4B2}" destId="{7A80F61D-484A-4820-A603-844A265DC8F3}" srcOrd="1" destOrd="0" parTransId="{F7A38808-B05B-41A4-A84B-D5B8BAA50478}" sibTransId="{3C958F6F-2B31-4D13-87C3-0D1910D818BD}"/>
    <dgm:cxn modelId="{5796F525-B6CF-480F-A72B-B5C4FFE526A2}" type="presOf" srcId="{DAD2EBA9-C2A7-4D41-B707-490185E1123F}" destId="{CF8D8255-9656-4B7B-B979-973A8178F89A}" srcOrd="1" destOrd="0" presId="urn:microsoft.com/office/officeart/2005/8/layout/list1"/>
    <dgm:cxn modelId="{4F545A35-9D2B-411A-B9FF-17D47453C387}" type="presOf" srcId="{46C6540E-CB1A-4246-83C7-94A01D9937C2}" destId="{B5B9699A-E34F-4D63-9CE2-9FD26A1F9AE7}" srcOrd="0" destOrd="0" presId="urn:microsoft.com/office/officeart/2005/8/layout/list1"/>
    <dgm:cxn modelId="{7DD9BE72-373A-4D7E-9F18-AB3C3AC86A67}" type="presOf" srcId="{B6333559-CC5C-4DF2-B674-485A44B0B4B2}" destId="{2BC107D1-82F0-4CFE-91E1-14BBBBD955CE}" srcOrd="0" destOrd="0" presId="urn:microsoft.com/office/officeart/2005/8/layout/list1"/>
    <dgm:cxn modelId="{EDAB5989-6642-4A0C-8C1A-286F1F6D5351}" type="presOf" srcId="{7A80F61D-484A-4820-A603-844A265DC8F3}" destId="{E948AE3E-E1F1-414A-98D6-3FE92349A0AC}" srcOrd="1" destOrd="0" presId="urn:microsoft.com/office/officeart/2005/8/layout/list1"/>
    <dgm:cxn modelId="{CA6E2E95-5C78-488B-A86E-9A1C416F2969}" type="presOf" srcId="{DAD2EBA9-C2A7-4D41-B707-490185E1123F}" destId="{984E31BA-3D38-4535-911D-D11349AE9A0C}" srcOrd="0" destOrd="0" presId="urn:microsoft.com/office/officeart/2005/8/layout/list1"/>
    <dgm:cxn modelId="{60DC21C6-4306-4D2D-A2E3-DF67D856A058}" srcId="{B6333559-CC5C-4DF2-B674-485A44B0B4B2}" destId="{DAD2EBA9-C2A7-4D41-B707-490185E1123F}" srcOrd="3" destOrd="0" parTransId="{4959F6F2-6FCE-46FF-A022-0C541B313301}" sibTransId="{8AC00F98-80F0-4A2F-B585-98572B77E17C}"/>
    <dgm:cxn modelId="{1FF0E2C8-74F8-462D-ACE8-2494E91A50CA}" type="presOf" srcId="{7A80F61D-484A-4820-A603-844A265DC8F3}" destId="{BD654662-D062-467E-92D0-C1059025419F}" srcOrd="0" destOrd="0" presId="urn:microsoft.com/office/officeart/2005/8/layout/list1"/>
    <dgm:cxn modelId="{6A06A8CB-674E-4754-BBA7-F46233ECF943}" type="presOf" srcId="{F71E5582-64AD-4744-8CE5-3CEB48FF49D7}" destId="{5C99444F-8385-4B5A-B28C-E5DD5687652D}" srcOrd="1" destOrd="0" presId="urn:microsoft.com/office/officeart/2005/8/layout/list1"/>
    <dgm:cxn modelId="{50C65CD3-DAB0-4C9C-A83E-083CF6CC0176}" srcId="{B6333559-CC5C-4DF2-B674-485A44B0B4B2}" destId="{46C6540E-CB1A-4246-83C7-94A01D9937C2}" srcOrd="0" destOrd="0" parTransId="{5F52A9BD-8042-4DA9-8CD8-F46A7EF28DE9}" sibTransId="{7E901EDF-BB03-4950-9401-78B65D009EDA}"/>
    <dgm:cxn modelId="{8A9D43E7-91F7-49F2-AA51-4CC5D76B13E7}" srcId="{B6333559-CC5C-4DF2-B674-485A44B0B4B2}" destId="{F71E5582-64AD-4744-8CE5-3CEB48FF49D7}" srcOrd="2" destOrd="0" parTransId="{E7E7D0F5-DE3C-4041-9BC9-BD8D1EB9B155}" sibTransId="{C26809AB-5D32-4541-9FB0-C54F801125DB}"/>
    <dgm:cxn modelId="{796108F1-71A4-4C16-B01E-C31D96F8405E}" type="presOf" srcId="{46C6540E-CB1A-4246-83C7-94A01D9937C2}" destId="{0414565A-83AE-4282-A836-A285018E2FDE}" srcOrd="1" destOrd="0" presId="urn:microsoft.com/office/officeart/2005/8/layout/list1"/>
    <dgm:cxn modelId="{59FEE5D6-21FC-4CDB-8A69-39A79A9CA3CE}" type="presParOf" srcId="{2BC107D1-82F0-4CFE-91E1-14BBBBD955CE}" destId="{FB020F5E-4299-4501-9427-AF93818D8118}" srcOrd="0" destOrd="0" presId="urn:microsoft.com/office/officeart/2005/8/layout/list1"/>
    <dgm:cxn modelId="{5529152A-A1D7-45EE-907B-5F51A535D2AF}" type="presParOf" srcId="{FB020F5E-4299-4501-9427-AF93818D8118}" destId="{B5B9699A-E34F-4D63-9CE2-9FD26A1F9AE7}" srcOrd="0" destOrd="0" presId="urn:microsoft.com/office/officeart/2005/8/layout/list1"/>
    <dgm:cxn modelId="{C2692D13-23E1-4EE0-8FB9-7CE2D35C07C1}" type="presParOf" srcId="{FB020F5E-4299-4501-9427-AF93818D8118}" destId="{0414565A-83AE-4282-A836-A285018E2FDE}" srcOrd="1" destOrd="0" presId="urn:microsoft.com/office/officeart/2005/8/layout/list1"/>
    <dgm:cxn modelId="{5F796509-4B68-4A37-A769-4C7011421259}" type="presParOf" srcId="{2BC107D1-82F0-4CFE-91E1-14BBBBD955CE}" destId="{A5C36072-E813-48B9-B283-1A9EA1FD8842}" srcOrd="1" destOrd="0" presId="urn:microsoft.com/office/officeart/2005/8/layout/list1"/>
    <dgm:cxn modelId="{1FFE26A2-6401-4175-A666-5B87B33D6F6F}" type="presParOf" srcId="{2BC107D1-82F0-4CFE-91E1-14BBBBD955CE}" destId="{DC39C164-4A3F-49D0-9C94-33CF02AEFFF2}" srcOrd="2" destOrd="0" presId="urn:microsoft.com/office/officeart/2005/8/layout/list1"/>
    <dgm:cxn modelId="{0DB6A76D-E75D-4AE8-BEED-2A95C4DFB4D0}" type="presParOf" srcId="{2BC107D1-82F0-4CFE-91E1-14BBBBD955CE}" destId="{4BCEA56E-CD1D-4F7D-8262-05A47A54E371}" srcOrd="3" destOrd="0" presId="urn:microsoft.com/office/officeart/2005/8/layout/list1"/>
    <dgm:cxn modelId="{81A1FD8A-F6FC-4145-8153-38C0B2EC17D4}" type="presParOf" srcId="{2BC107D1-82F0-4CFE-91E1-14BBBBD955CE}" destId="{0EC740D2-6402-4412-B7B2-65A8F8654E3F}" srcOrd="4" destOrd="0" presId="urn:microsoft.com/office/officeart/2005/8/layout/list1"/>
    <dgm:cxn modelId="{255582CE-A9CD-43FA-A371-5C8A24C8A60E}" type="presParOf" srcId="{0EC740D2-6402-4412-B7B2-65A8F8654E3F}" destId="{BD654662-D062-467E-92D0-C1059025419F}" srcOrd="0" destOrd="0" presId="urn:microsoft.com/office/officeart/2005/8/layout/list1"/>
    <dgm:cxn modelId="{AB1A24F8-492A-4FB2-AB7A-B8D6EC43134F}" type="presParOf" srcId="{0EC740D2-6402-4412-B7B2-65A8F8654E3F}" destId="{E948AE3E-E1F1-414A-98D6-3FE92349A0AC}" srcOrd="1" destOrd="0" presId="urn:microsoft.com/office/officeart/2005/8/layout/list1"/>
    <dgm:cxn modelId="{0785B56C-1B3A-471C-AE6F-71069A54A60A}" type="presParOf" srcId="{2BC107D1-82F0-4CFE-91E1-14BBBBD955CE}" destId="{9BAFA873-25CB-406B-8E27-C81D68A4D4D1}" srcOrd="5" destOrd="0" presId="urn:microsoft.com/office/officeart/2005/8/layout/list1"/>
    <dgm:cxn modelId="{753FFE9A-2A81-49B3-9F97-E0231AD3D6AE}" type="presParOf" srcId="{2BC107D1-82F0-4CFE-91E1-14BBBBD955CE}" destId="{4D7990BE-883A-4D76-8791-E1EE5E104DB8}" srcOrd="6" destOrd="0" presId="urn:microsoft.com/office/officeart/2005/8/layout/list1"/>
    <dgm:cxn modelId="{F90A0839-0CBB-4A22-B875-4F6CAD4D92FE}" type="presParOf" srcId="{2BC107D1-82F0-4CFE-91E1-14BBBBD955CE}" destId="{993C139D-B04B-49A9-BAE0-06C06FD92D28}" srcOrd="7" destOrd="0" presId="urn:microsoft.com/office/officeart/2005/8/layout/list1"/>
    <dgm:cxn modelId="{AC8AF334-55EC-44AB-AEF9-9B7F5AE1DABE}" type="presParOf" srcId="{2BC107D1-82F0-4CFE-91E1-14BBBBD955CE}" destId="{BAC6D600-7326-4642-95B8-68476586C032}" srcOrd="8" destOrd="0" presId="urn:microsoft.com/office/officeart/2005/8/layout/list1"/>
    <dgm:cxn modelId="{CCFBDFA5-23BD-44D5-AAF5-FD9EB7403621}" type="presParOf" srcId="{BAC6D600-7326-4642-95B8-68476586C032}" destId="{275F0C58-6CD0-4091-9491-ACE7663B64FF}" srcOrd="0" destOrd="0" presId="urn:microsoft.com/office/officeart/2005/8/layout/list1"/>
    <dgm:cxn modelId="{DCDF770D-5295-4B7F-90F0-8936563F811D}" type="presParOf" srcId="{BAC6D600-7326-4642-95B8-68476586C032}" destId="{5C99444F-8385-4B5A-B28C-E5DD5687652D}" srcOrd="1" destOrd="0" presId="urn:microsoft.com/office/officeart/2005/8/layout/list1"/>
    <dgm:cxn modelId="{93A56AE1-C3F2-4054-ADFC-256477E87AE0}" type="presParOf" srcId="{2BC107D1-82F0-4CFE-91E1-14BBBBD955CE}" destId="{8F57B8CE-AA4E-42B2-83EF-1E89524DB735}" srcOrd="9" destOrd="0" presId="urn:microsoft.com/office/officeart/2005/8/layout/list1"/>
    <dgm:cxn modelId="{B5D1295E-FF26-4FEA-B351-B89C553C2635}" type="presParOf" srcId="{2BC107D1-82F0-4CFE-91E1-14BBBBD955CE}" destId="{E6B05223-B9C8-4F0E-80AD-58B6CF035A7A}" srcOrd="10" destOrd="0" presId="urn:microsoft.com/office/officeart/2005/8/layout/list1"/>
    <dgm:cxn modelId="{7B27EEEA-CBEF-477D-8864-FF3607A4B1EA}" type="presParOf" srcId="{2BC107D1-82F0-4CFE-91E1-14BBBBD955CE}" destId="{28C19B95-2401-4FC6-A002-5B8935D6D3DC}" srcOrd="11" destOrd="0" presId="urn:microsoft.com/office/officeart/2005/8/layout/list1"/>
    <dgm:cxn modelId="{581D794C-A6E7-4428-B982-C2225E323238}" type="presParOf" srcId="{2BC107D1-82F0-4CFE-91E1-14BBBBD955CE}" destId="{814D4F66-501F-430C-A598-350967033B72}" srcOrd="12" destOrd="0" presId="urn:microsoft.com/office/officeart/2005/8/layout/list1"/>
    <dgm:cxn modelId="{C09C86F3-F4AF-48BF-8CB5-4713CACD9137}" type="presParOf" srcId="{814D4F66-501F-430C-A598-350967033B72}" destId="{984E31BA-3D38-4535-911D-D11349AE9A0C}" srcOrd="0" destOrd="0" presId="urn:microsoft.com/office/officeart/2005/8/layout/list1"/>
    <dgm:cxn modelId="{B1D7B055-36E0-4B76-9227-736338C6AAF5}" type="presParOf" srcId="{814D4F66-501F-430C-A598-350967033B72}" destId="{CF8D8255-9656-4B7B-B979-973A8178F89A}" srcOrd="1" destOrd="0" presId="urn:microsoft.com/office/officeart/2005/8/layout/list1"/>
    <dgm:cxn modelId="{79481801-DF15-4A39-8261-58CBA5ABACF6}" type="presParOf" srcId="{2BC107D1-82F0-4CFE-91E1-14BBBBD955CE}" destId="{751453A5-7EC3-434F-848F-65E338FA8EF9}" srcOrd="13" destOrd="0" presId="urn:microsoft.com/office/officeart/2005/8/layout/list1"/>
    <dgm:cxn modelId="{BEE7229E-434D-4F60-8815-A26023609E3E}" type="presParOf" srcId="{2BC107D1-82F0-4CFE-91E1-14BBBBD955CE}" destId="{4ADA0FB7-0F16-484A-A4EB-205C227E497A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0CCC723-5556-4EBA-A293-40734AADCEF4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5" csCatId="colorful" phldr="1"/>
      <dgm:spPr/>
      <dgm:t>
        <a:bodyPr/>
        <a:lstStyle/>
        <a:p>
          <a:endParaRPr lang="en-US"/>
        </a:p>
      </dgm:t>
    </dgm:pt>
    <dgm:pt modelId="{0EDC552C-1B83-46F8-B271-ED1776C61A4D}">
      <dgm:prSet/>
      <dgm:spPr/>
      <dgm:t>
        <a:bodyPr/>
        <a:lstStyle/>
        <a:p>
          <a:r>
            <a:rPr lang="en-US" b="1"/>
            <a:t>SEAH risk assessment &amp; project risk category </a:t>
          </a:r>
          <a:endParaRPr lang="en-US"/>
        </a:p>
      </dgm:t>
    </dgm:pt>
    <dgm:pt modelId="{B41A9C31-7984-4C05-AF28-AE6757B6C1D0}" type="parTrans" cxnId="{24D423C5-981A-4B24-8848-D300806C1567}">
      <dgm:prSet/>
      <dgm:spPr/>
      <dgm:t>
        <a:bodyPr/>
        <a:lstStyle/>
        <a:p>
          <a:endParaRPr lang="en-US"/>
        </a:p>
      </dgm:t>
    </dgm:pt>
    <dgm:pt modelId="{68C935A6-411C-4105-BB88-BA93B50EAA53}" type="sibTrans" cxnId="{24D423C5-981A-4B24-8848-D300806C1567}">
      <dgm:prSet/>
      <dgm:spPr/>
      <dgm:t>
        <a:bodyPr/>
        <a:lstStyle/>
        <a:p>
          <a:endParaRPr lang="en-US"/>
        </a:p>
      </dgm:t>
    </dgm:pt>
    <dgm:pt modelId="{5F05B1C8-2EAD-4783-B408-E1D316EF41D6}">
      <dgm:prSet/>
      <dgm:spPr/>
      <dgm:t>
        <a:bodyPr/>
        <a:lstStyle/>
        <a:p>
          <a:r>
            <a:rPr lang="en-US" b="1"/>
            <a:t>PSEAH capacity assessment and needs for support</a:t>
          </a:r>
          <a:endParaRPr lang="en-US"/>
        </a:p>
      </dgm:t>
    </dgm:pt>
    <dgm:pt modelId="{C4C51351-39A5-4DA2-A18B-455E22206DAA}" type="parTrans" cxnId="{E0B1D658-D83A-4E4D-8BFF-BC83EF78BF13}">
      <dgm:prSet/>
      <dgm:spPr/>
      <dgm:t>
        <a:bodyPr/>
        <a:lstStyle/>
        <a:p>
          <a:endParaRPr lang="en-US"/>
        </a:p>
      </dgm:t>
    </dgm:pt>
    <dgm:pt modelId="{7F0FAE99-87A6-4B83-958C-06EFCE09202D}" type="sibTrans" cxnId="{E0B1D658-D83A-4E4D-8BFF-BC83EF78BF13}">
      <dgm:prSet/>
      <dgm:spPr/>
      <dgm:t>
        <a:bodyPr/>
        <a:lstStyle/>
        <a:p>
          <a:endParaRPr lang="en-US"/>
        </a:p>
      </dgm:t>
    </dgm:pt>
    <dgm:pt modelId="{278D10F2-D230-4F8F-8BB2-6A2548C1A148}">
      <dgm:prSet/>
      <dgm:spPr/>
      <dgm:t>
        <a:bodyPr/>
        <a:lstStyle/>
        <a:p>
          <a:r>
            <a:rPr lang="en-US" b="1"/>
            <a:t>Service mapping for referrals</a:t>
          </a:r>
          <a:endParaRPr lang="en-US"/>
        </a:p>
      </dgm:t>
    </dgm:pt>
    <dgm:pt modelId="{21BB7E85-9BDC-4A04-B70D-DDDFFE8626B6}" type="parTrans" cxnId="{5C6AC1AD-84A2-4F4E-8855-3F0CF730F3B3}">
      <dgm:prSet/>
      <dgm:spPr/>
      <dgm:t>
        <a:bodyPr/>
        <a:lstStyle/>
        <a:p>
          <a:endParaRPr lang="en-US"/>
        </a:p>
      </dgm:t>
    </dgm:pt>
    <dgm:pt modelId="{8015C403-F0AF-4B5A-8EFC-1CD32A7CE100}" type="sibTrans" cxnId="{5C6AC1AD-84A2-4F4E-8855-3F0CF730F3B3}">
      <dgm:prSet/>
      <dgm:spPr/>
      <dgm:t>
        <a:bodyPr/>
        <a:lstStyle/>
        <a:p>
          <a:endParaRPr lang="en-US"/>
        </a:p>
      </dgm:t>
    </dgm:pt>
    <dgm:pt modelId="{60177510-A7CD-4CE1-AD82-03F38097FE9D}">
      <dgm:prSet/>
      <dgm:spPr/>
      <dgm:t>
        <a:bodyPr/>
        <a:lstStyle/>
        <a:p>
          <a:r>
            <a:rPr lang="en-US" b="1"/>
            <a:t>SEAH action plan, budget, and responsibilities</a:t>
          </a:r>
          <a:endParaRPr lang="en-US"/>
        </a:p>
      </dgm:t>
    </dgm:pt>
    <dgm:pt modelId="{6FF14D47-CACB-4E79-9F42-A5E221BF273F}" type="parTrans" cxnId="{7E378F33-C354-482A-98A9-D33CCFD8E324}">
      <dgm:prSet/>
      <dgm:spPr/>
      <dgm:t>
        <a:bodyPr/>
        <a:lstStyle/>
        <a:p>
          <a:endParaRPr lang="en-US"/>
        </a:p>
      </dgm:t>
    </dgm:pt>
    <dgm:pt modelId="{C59B1C15-21CF-4EA5-90A2-73ABA6495751}" type="sibTrans" cxnId="{7E378F33-C354-482A-98A9-D33CCFD8E324}">
      <dgm:prSet/>
      <dgm:spPr/>
      <dgm:t>
        <a:bodyPr/>
        <a:lstStyle/>
        <a:p>
          <a:endParaRPr lang="en-US"/>
        </a:p>
      </dgm:t>
    </dgm:pt>
    <dgm:pt modelId="{08899470-DA72-4A92-8690-372476F5ECFC}">
      <dgm:prSet/>
      <dgm:spPr/>
      <dgm:t>
        <a:bodyPr/>
        <a:lstStyle/>
        <a:p>
          <a:r>
            <a:rPr lang="en-US" b="1"/>
            <a:t>SEAH in Grievance Redress Mechanism</a:t>
          </a:r>
          <a:endParaRPr lang="en-US"/>
        </a:p>
      </dgm:t>
    </dgm:pt>
    <dgm:pt modelId="{0F4F5F81-84C4-4E53-B02F-FD53D71BA9FA}" type="parTrans" cxnId="{35DDEE0F-13D8-42B4-8426-CC203C6B03B1}">
      <dgm:prSet/>
      <dgm:spPr/>
      <dgm:t>
        <a:bodyPr/>
        <a:lstStyle/>
        <a:p>
          <a:endParaRPr lang="en-US"/>
        </a:p>
      </dgm:t>
    </dgm:pt>
    <dgm:pt modelId="{1F09FDA2-59A8-41B0-BF1C-C06358337EB0}" type="sibTrans" cxnId="{35DDEE0F-13D8-42B4-8426-CC203C6B03B1}">
      <dgm:prSet/>
      <dgm:spPr/>
      <dgm:t>
        <a:bodyPr/>
        <a:lstStyle/>
        <a:p>
          <a:endParaRPr lang="en-US"/>
        </a:p>
      </dgm:t>
    </dgm:pt>
    <dgm:pt modelId="{C13D87C3-C332-43CF-AF03-96C6B175E551}">
      <dgm:prSet/>
      <dgm:spPr/>
      <dgm:t>
        <a:bodyPr/>
        <a:lstStyle/>
        <a:p>
          <a:r>
            <a:rPr lang="en-US" b="1"/>
            <a:t>Project monitoring system and reporting on SEAH </a:t>
          </a:r>
          <a:endParaRPr lang="en-US"/>
        </a:p>
      </dgm:t>
    </dgm:pt>
    <dgm:pt modelId="{59A7ADB2-3A95-4C42-8F4D-F4E26EC36EB1}" type="parTrans" cxnId="{8689243F-B100-44D3-8E17-0B08F02CB528}">
      <dgm:prSet/>
      <dgm:spPr/>
      <dgm:t>
        <a:bodyPr/>
        <a:lstStyle/>
        <a:p>
          <a:endParaRPr lang="en-US"/>
        </a:p>
      </dgm:t>
    </dgm:pt>
    <dgm:pt modelId="{3C446F34-1839-4451-9FBF-E9EF0EA28B49}" type="sibTrans" cxnId="{8689243F-B100-44D3-8E17-0B08F02CB528}">
      <dgm:prSet/>
      <dgm:spPr/>
      <dgm:t>
        <a:bodyPr/>
        <a:lstStyle/>
        <a:p>
          <a:endParaRPr lang="en-US"/>
        </a:p>
      </dgm:t>
    </dgm:pt>
    <dgm:pt modelId="{FA6DF479-C641-44AF-B3C2-BDE1ACD29056}">
      <dgm:prSet/>
      <dgm:spPr/>
      <dgm:t>
        <a:bodyPr/>
        <a:lstStyle/>
        <a:p>
          <a:r>
            <a:rPr lang="en-US" b="1"/>
            <a:t>Capacity building </a:t>
          </a:r>
          <a:endParaRPr lang="en-US"/>
        </a:p>
      </dgm:t>
    </dgm:pt>
    <dgm:pt modelId="{902C6C32-DE8C-45BE-8FDC-81D5B92314A5}" type="parTrans" cxnId="{6B5DEF59-BB17-4427-AC18-252C021CA92A}">
      <dgm:prSet/>
      <dgm:spPr/>
      <dgm:t>
        <a:bodyPr/>
        <a:lstStyle/>
        <a:p>
          <a:endParaRPr lang="en-US"/>
        </a:p>
      </dgm:t>
    </dgm:pt>
    <dgm:pt modelId="{65AB4E9A-A5BC-462C-8333-B333B20CA274}" type="sibTrans" cxnId="{6B5DEF59-BB17-4427-AC18-252C021CA92A}">
      <dgm:prSet/>
      <dgm:spPr/>
      <dgm:t>
        <a:bodyPr/>
        <a:lstStyle/>
        <a:p>
          <a:endParaRPr lang="en-US"/>
        </a:p>
      </dgm:t>
    </dgm:pt>
    <dgm:pt modelId="{BA037940-BBBF-4B70-8F4C-992AE1D2A01E}" type="pres">
      <dgm:prSet presAssocID="{90CCC723-5556-4EBA-A293-40734AADCEF4}" presName="root" presStyleCnt="0">
        <dgm:presLayoutVars>
          <dgm:dir/>
          <dgm:resizeHandles val="exact"/>
        </dgm:presLayoutVars>
      </dgm:prSet>
      <dgm:spPr/>
    </dgm:pt>
    <dgm:pt modelId="{9125B33B-325A-4A04-825A-B05E554CD774}" type="pres">
      <dgm:prSet presAssocID="{0EDC552C-1B83-46F8-B271-ED1776C61A4D}" presName="compNode" presStyleCnt="0"/>
      <dgm:spPr/>
    </dgm:pt>
    <dgm:pt modelId="{C09189F3-135C-44B6-9A79-5255EDB62545}" type="pres">
      <dgm:prSet presAssocID="{0EDC552C-1B83-46F8-B271-ED1776C61A4D}" presName="bgRect" presStyleLbl="bgShp" presStyleIdx="0" presStyleCnt="7" custLinFactNeighborX="1144" custLinFactNeighborY="2486"/>
      <dgm:spPr/>
    </dgm:pt>
    <dgm:pt modelId="{D3372FA5-A7C6-49C2-BD28-4332FC2157D7}" type="pres">
      <dgm:prSet presAssocID="{0EDC552C-1B83-46F8-B271-ED1776C61A4D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rning"/>
        </a:ext>
      </dgm:extLst>
    </dgm:pt>
    <dgm:pt modelId="{7C0786A7-D3FB-4629-A5F5-B4A676DC5EEA}" type="pres">
      <dgm:prSet presAssocID="{0EDC552C-1B83-46F8-B271-ED1776C61A4D}" presName="spaceRect" presStyleCnt="0"/>
      <dgm:spPr/>
    </dgm:pt>
    <dgm:pt modelId="{F78C6FB9-5565-4F57-85CC-2AE0647BFFDC}" type="pres">
      <dgm:prSet presAssocID="{0EDC552C-1B83-46F8-B271-ED1776C61A4D}" presName="parTx" presStyleLbl="revTx" presStyleIdx="0" presStyleCnt="7">
        <dgm:presLayoutVars>
          <dgm:chMax val="0"/>
          <dgm:chPref val="0"/>
        </dgm:presLayoutVars>
      </dgm:prSet>
      <dgm:spPr/>
    </dgm:pt>
    <dgm:pt modelId="{561626A3-D54E-45E7-8B07-AE7E98C8BBCB}" type="pres">
      <dgm:prSet presAssocID="{68C935A6-411C-4105-BB88-BA93B50EAA53}" presName="sibTrans" presStyleCnt="0"/>
      <dgm:spPr/>
    </dgm:pt>
    <dgm:pt modelId="{2C610DE9-5B5F-48C6-BCF5-0B900512DED6}" type="pres">
      <dgm:prSet presAssocID="{5F05B1C8-2EAD-4783-B408-E1D316EF41D6}" presName="compNode" presStyleCnt="0"/>
      <dgm:spPr/>
    </dgm:pt>
    <dgm:pt modelId="{3EBFA8A4-6E30-4545-9222-30A7F4D05AD9}" type="pres">
      <dgm:prSet presAssocID="{5F05B1C8-2EAD-4783-B408-E1D316EF41D6}" presName="bgRect" presStyleLbl="bgShp" presStyleIdx="1" presStyleCnt="7"/>
      <dgm:spPr/>
    </dgm:pt>
    <dgm:pt modelId="{41C87AA4-128C-4E59-B78A-958C24528CA0}" type="pres">
      <dgm:prSet presAssocID="{5F05B1C8-2EAD-4783-B408-E1D316EF41D6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EE8A21CF-4E6D-4917-AE8D-269649915C5A}" type="pres">
      <dgm:prSet presAssocID="{5F05B1C8-2EAD-4783-B408-E1D316EF41D6}" presName="spaceRect" presStyleCnt="0"/>
      <dgm:spPr/>
    </dgm:pt>
    <dgm:pt modelId="{BCFB180B-3820-4C39-94D3-F959349F4F19}" type="pres">
      <dgm:prSet presAssocID="{5F05B1C8-2EAD-4783-B408-E1D316EF41D6}" presName="parTx" presStyleLbl="revTx" presStyleIdx="1" presStyleCnt="7">
        <dgm:presLayoutVars>
          <dgm:chMax val="0"/>
          <dgm:chPref val="0"/>
        </dgm:presLayoutVars>
      </dgm:prSet>
      <dgm:spPr/>
    </dgm:pt>
    <dgm:pt modelId="{D52763A7-B79F-4AE6-8A68-E433455F1E20}" type="pres">
      <dgm:prSet presAssocID="{7F0FAE99-87A6-4B83-958C-06EFCE09202D}" presName="sibTrans" presStyleCnt="0"/>
      <dgm:spPr/>
    </dgm:pt>
    <dgm:pt modelId="{60E10DA6-7DF0-4E18-8B1D-AED88A0826DD}" type="pres">
      <dgm:prSet presAssocID="{278D10F2-D230-4F8F-8BB2-6A2548C1A148}" presName="compNode" presStyleCnt="0"/>
      <dgm:spPr/>
    </dgm:pt>
    <dgm:pt modelId="{93515615-070D-49B3-B642-C2A82D03A9DF}" type="pres">
      <dgm:prSet presAssocID="{278D10F2-D230-4F8F-8BB2-6A2548C1A148}" presName="bgRect" presStyleLbl="bgShp" presStyleIdx="2" presStyleCnt="7" custLinFactNeighborX="0" custLinFactNeighborY="2486"/>
      <dgm:spPr/>
    </dgm:pt>
    <dgm:pt modelId="{E21581E6-CF45-4373-A9EF-FE0FDA900550}" type="pres">
      <dgm:prSet presAssocID="{278D10F2-D230-4F8F-8BB2-6A2548C1A148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5F0AC7A4-4869-48C4-9E38-E21EB8666F2C}" type="pres">
      <dgm:prSet presAssocID="{278D10F2-D230-4F8F-8BB2-6A2548C1A148}" presName="spaceRect" presStyleCnt="0"/>
      <dgm:spPr/>
    </dgm:pt>
    <dgm:pt modelId="{471D9DB9-E3BE-4BAB-9B5C-83FE33DFD1BC}" type="pres">
      <dgm:prSet presAssocID="{278D10F2-D230-4F8F-8BB2-6A2548C1A148}" presName="parTx" presStyleLbl="revTx" presStyleIdx="2" presStyleCnt="7">
        <dgm:presLayoutVars>
          <dgm:chMax val="0"/>
          <dgm:chPref val="0"/>
        </dgm:presLayoutVars>
      </dgm:prSet>
      <dgm:spPr/>
    </dgm:pt>
    <dgm:pt modelId="{90EBA313-8FF3-40F8-9CAD-B96507A4F5D5}" type="pres">
      <dgm:prSet presAssocID="{8015C403-F0AF-4B5A-8EFC-1CD32A7CE100}" presName="sibTrans" presStyleCnt="0"/>
      <dgm:spPr/>
    </dgm:pt>
    <dgm:pt modelId="{F92CBE3A-5B22-4F57-AE2C-EA8A02B0C7D4}" type="pres">
      <dgm:prSet presAssocID="{60177510-A7CD-4CE1-AD82-03F38097FE9D}" presName="compNode" presStyleCnt="0"/>
      <dgm:spPr/>
    </dgm:pt>
    <dgm:pt modelId="{10270A3D-DEA2-485A-86A7-F5199245138A}" type="pres">
      <dgm:prSet presAssocID="{60177510-A7CD-4CE1-AD82-03F38097FE9D}" presName="bgRect" presStyleLbl="bgShp" presStyleIdx="3" presStyleCnt="7"/>
      <dgm:spPr/>
    </dgm:pt>
    <dgm:pt modelId="{496AFD84-59C2-4235-A401-D42125277434}" type="pres">
      <dgm:prSet presAssocID="{60177510-A7CD-4CE1-AD82-03F38097FE9D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pper board"/>
        </a:ext>
      </dgm:extLst>
    </dgm:pt>
    <dgm:pt modelId="{72B87A91-50E6-42CE-BAC4-2E270EFE3EC3}" type="pres">
      <dgm:prSet presAssocID="{60177510-A7CD-4CE1-AD82-03F38097FE9D}" presName="spaceRect" presStyleCnt="0"/>
      <dgm:spPr/>
    </dgm:pt>
    <dgm:pt modelId="{BE50F74B-E547-4554-810F-99121FA4CC0E}" type="pres">
      <dgm:prSet presAssocID="{60177510-A7CD-4CE1-AD82-03F38097FE9D}" presName="parTx" presStyleLbl="revTx" presStyleIdx="3" presStyleCnt="7">
        <dgm:presLayoutVars>
          <dgm:chMax val="0"/>
          <dgm:chPref val="0"/>
        </dgm:presLayoutVars>
      </dgm:prSet>
      <dgm:spPr/>
    </dgm:pt>
    <dgm:pt modelId="{B4A5DA1A-4EAE-46B5-A153-C04A383EC8B1}" type="pres">
      <dgm:prSet presAssocID="{C59B1C15-21CF-4EA5-90A2-73ABA6495751}" presName="sibTrans" presStyleCnt="0"/>
      <dgm:spPr/>
    </dgm:pt>
    <dgm:pt modelId="{2CC527DF-8316-4343-A784-9A415006062C}" type="pres">
      <dgm:prSet presAssocID="{08899470-DA72-4A92-8690-372476F5ECFC}" presName="compNode" presStyleCnt="0"/>
      <dgm:spPr/>
    </dgm:pt>
    <dgm:pt modelId="{2F7AE791-72D8-49C0-851E-3116E358F7A0}" type="pres">
      <dgm:prSet presAssocID="{08899470-DA72-4A92-8690-372476F5ECFC}" presName="bgRect" presStyleLbl="bgShp" presStyleIdx="4" presStyleCnt="7"/>
      <dgm:spPr/>
    </dgm:pt>
    <dgm:pt modelId="{917374B3-D142-4B22-B72D-7785F0BE5F09}" type="pres">
      <dgm:prSet presAssocID="{08899470-DA72-4A92-8690-372476F5ECFC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rrow: Slight curve"/>
        </a:ext>
      </dgm:extLst>
    </dgm:pt>
    <dgm:pt modelId="{BF8283CD-B43D-4B4B-8EE2-B435EED8910B}" type="pres">
      <dgm:prSet presAssocID="{08899470-DA72-4A92-8690-372476F5ECFC}" presName="spaceRect" presStyleCnt="0"/>
      <dgm:spPr/>
    </dgm:pt>
    <dgm:pt modelId="{CC27ED9B-8438-4C73-B005-E5237055816B}" type="pres">
      <dgm:prSet presAssocID="{08899470-DA72-4A92-8690-372476F5ECFC}" presName="parTx" presStyleLbl="revTx" presStyleIdx="4" presStyleCnt="7">
        <dgm:presLayoutVars>
          <dgm:chMax val="0"/>
          <dgm:chPref val="0"/>
        </dgm:presLayoutVars>
      </dgm:prSet>
      <dgm:spPr/>
    </dgm:pt>
    <dgm:pt modelId="{1AAF11B0-ABFB-4DED-8D70-187BCD3F9DEA}" type="pres">
      <dgm:prSet presAssocID="{1F09FDA2-59A8-41B0-BF1C-C06358337EB0}" presName="sibTrans" presStyleCnt="0"/>
      <dgm:spPr/>
    </dgm:pt>
    <dgm:pt modelId="{C43E9ACB-D958-4107-895A-668BE09C8278}" type="pres">
      <dgm:prSet presAssocID="{C13D87C3-C332-43CF-AF03-96C6B175E551}" presName="compNode" presStyleCnt="0"/>
      <dgm:spPr/>
    </dgm:pt>
    <dgm:pt modelId="{0429F5ED-9B4B-4E1A-8CBD-F2CF5E295EF7}" type="pres">
      <dgm:prSet presAssocID="{C13D87C3-C332-43CF-AF03-96C6B175E551}" presName="bgRect" presStyleLbl="bgShp" presStyleIdx="5" presStyleCnt="7"/>
      <dgm:spPr/>
    </dgm:pt>
    <dgm:pt modelId="{1004800F-BF52-4DE3-B38C-5224EFEF5578}" type="pres">
      <dgm:prSet presAssocID="{C13D87C3-C332-43CF-AF03-96C6B175E551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F6585F5D-364A-460A-96E2-2E48248C3DA0}" type="pres">
      <dgm:prSet presAssocID="{C13D87C3-C332-43CF-AF03-96C6B175E551}" presName="spaceRect" presStyleCnt="0"/>
      <dgm:spPr/>
    </dgm:pt>
    <dgm:pt modelId="{5F747A65-8CA4-4E99-B0C5-8542AF513531}" type="pres">
      <dgm:prSet presAssocID="{C13D87C3-C332-43CF-AF03-96C6B175E551}" presName="parTx" presStyleLbl="revTx" presStyleIdx="5" presStyleCnt="7">
        <dgm:presLayoutVars>
          <dgm:chMax val="0"/>
          <dgm:chPref val="0"/>
        </dgm:presLayoutVars>
      </dgm:prSet>
      <dgm:spPr/>
    </dgm:pt>
    <dgm:pt modelId="{E6973A8D-E0E9-4E9F-A6E9-26B380F068C6}" type="pres">
      <dgm:prSet presAssocID="{3C446F34-1839-4451-9FBF-E9EF0EA28B49}" presName="sibTrans" presStyleCnt="0"/>
      <dgm:spPr/>
    </dgm:pt>
    <dgm:pt modelId="{D0FCB104-0D6E-48E9-BB34-3B7A2097EF0F}" type="pres">
      <dgm:prSet presAssocID="{FA6DF479-C641-44AF-B3C2-BDE1ACD29056}" presName="compNode" presStyleCnt="0"/>
      <dgm:spPr/>
    </dgm:pt>
    <dgm:pt modelId="{A24D87FE-D312-4BA1-8E7A-46E2294C8D3C}" type="pres">
      <dgm:prSet presAssocID="{FA6DF479-C641-44AF-B3C2-BDE1ACD29056}" presName="bgRect" presStyleLbl="bgShp" presStyleIdx="6" presStyleCnt="7"/>
      <dgm:spPr/>
    </dgm:pt>
    <dgm:pt modelId="{E9671D09-667F-4FE1-A2E7-A361ADB57341}" type="pres">
      <dgm:prSet presAssocID="{FA6DF479-C641-44AF-B3C2-BDE1ACD29056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ity"/>
        </a:ext>
      </dgm:extLst>
    </dgm:pt>
    <dgm:pt modelId="{C3BD8248-47E6-4C20-B79A-8E85E9311709}" type="pres">
      <dgm:prSet presAssocID="{FA6DF479-C641-44AF-B3C2-BDE1ACD29056}" presName="spaceRect" presStyleCnt="0"/>
      <dgm:spPr/>
    </dgm:pt>
    <dgm:pt modelId="{A3AFB254-8CAA-469A-B82D-3DFBFB6A83AF}" type="pres">
      <dgm:prSet presAssocID="{FA6DF479-C641-44AF-B3C2-BDE1ACD29056}" presName="parTx" presStyleLbl="revTx" presStyleIdx="6" presStyleCnt="7">
        <dgm:presLayoutVars>
          <dgm:chMax val="0"/>
          <dgm:chPref val="0"/>
        </dgm:presLayoutVars>
      </dgm:prSet>
      <dgm:spPr/>
    </dgm:pt>
  </dgm:ptLst>
  <dgm:cxnLst>
    <dgm:cxn modelId="{071DC702-6A91-4A02-B85C-8720CC1E2ECA}" type="presOf" srcId="{5F05B1C8-2EAD-4783-B408-E1D316EF41D6}" destId="{BCFB180B-3820-4C39-94D3-F959349F4F19}" srcOrd="0" destOrd="0" presId="urn:microsoft.com/office/officeart/2018/2/layout/IconVerticalSolidList"/>
    <dgm:cxn modelId="{4EBD2B0E-A1FE-4E6B-A2E7-5455FA4287B3}" type="presOf" srcId="{FA6DF479-C641-44AF-B3C2-BDE1ACD29056}" destId="{A3AFB254-8CAA-469A-B82D-3DFBFB6A83AF}" srcOrd="0" destOrd="0" presId="urn:microsoft.com/office/officeart/2018/2/layout/IconVerticalSolidList"/>
    <dgm:cxn modelId="{35DDEE0F-13D8-42B4-8426-CC203C6B03B1}" srcId="{90CCC723-5556-4EBA-A293-40734AADCEF4}" destId="{08899470-DA72-4A92-8690-372476F5ECFC}" srcOrd="4" destOrd="0" parTransId="{0F4F5F81-84C4-4E53-B02F-FD53D71BA9FA}" sibTransId="{1F09FDA2-59A8-41B0-BF1C-C06358337EB0}"/>
    <dgm:cxn modelId="{08926A19-5477-4AED-B306-30CA67880D1E}" type="presOf" srcId="{90CCC723-5556-4EBA-A293-40734AADCEF4}" destId="{BA037940-BBBF-4B70-8F4C-992AE1D2A01E}" srcOrd="0" destOrd="0" presId="urn:microsoft.com/office/officeart/2018/2/layout/IconVerticalSolidList"/>
    <dgm:cxn modelId="{7E378F33-C354-482A-98A9-D33CCFD8E324}" srcId="{90CCC723-5556-4EBA-A293-40734AADCEF4}" destId="{60177510-A7CD-4CE1-AD82-03F38097FE9D}" srcOrd="3" destOrd="0" parTransId="{6FF14D47-CACB-4E79-9F42-A5E221BF273F}" sibTransId="{C59B1C15-21CF-4EA5-90A2-73ABA6495751}"/>
    <dgm:cxn modelId="{D89AF137-2222-49A8-8D8B-CCE6959978A0}" type="presOf" srcId="{08899470-DA72-4A92-8690-372476F5ECFC}" destId="{CC27ED9B-8438-4C73-B005-E5237055816B}" srcOrd="0" destOrd="0" presId="urn:microsoft.com/office/officeart/2018/2/layout/IconVerticalSolidList"/>
    <dgm:cxn modelId="{8689243F-B100-44D3-8E17-0B08F02CB528}" srcId="{90CCC723-5556-4EBA-A293-40734AADCEF4}" destId="{C13D87C3-C332-43CF-AF03-96C6B175E551}" srcOrd="5" destOrd="0" parTransId="{59A7ADB2-3A95-4C42-8F4D-F4E26EC36EB1}" sibTransId="{3C446F34-1839-4451-9FBF-E9EF0EA28B49}"/>
    <dgm:cxn modelId="{40118A49-3215-4D63-9F33-94022B159007}" type="presOf" srcId="{0EDC552C-1B83-46F8-B271-ED1776C61A4D}" destId="{F78C6FB9-5565-4F57-85CC-2AE0647BFFDC}" srcOrd="0" destOrd="0" presId="urn:microsoft.com/office/officeart/2018/2/layout/IconVerticalSolidList"/>
    <dgm:cxn modelId="{E0B1D658-D83A-4E4D-8BFF-BC83EF78BF13}" srcId="{90CCC723-5556-4EBA-A293-40734AADCEF4}" destId="{5F05B1C8-2EAD-4783-B408-E1D316EF41D6}" srcOrd="1" destOrd="0" parTransId="{C4C51351-39A5-4DA2-A18B-455E22206DAA}" sibTransId="{7F0FAE99-87A6-4B83-958C-06EFCE09202D}"/>
    <dgm:cxn modelId="{6B5DEF59-BB17-4427-AC18-252C021CA92A}" srcId="{90CCC723-5556-4EBA-A293-40734AADCEF4}" destId="{FA6DF479-C641-44AF-B3C2-BDE1ACD29056}" srcOrd="6" destOrd="0" parTransId="{902C6C32-DE8C-45BE-8FDC-81D5B92314A5}" sibTransId="{65AB4E9A-A5BC-462C-8333-B333B20CA274}"/>
    <dgm:cxn modelId="{175AE39A-680F-4B44-A2EE-0FFB1A3FD7F4}" type="presOf" srcId="{60177510-A7CD-4CE1-AD82-03F38097FE9D}" destId="{BE50F74B-E547-4554-810F-99121FA4CC0E}" srcOrd="0" destOrd="0" presId="urn:microsoft.com/office/officeart/2018/2/layout/IconVerticalSolidList"/>
    <dgm:cxn modelId="{5C6AC1AD-84A2-4F4E-8855-3F0CF730F3B3}" srcId="{90CCC723-5556-4EBA-A293-40734AADCEF4}" destId="{278D10F2-D230-4F8F-8BB2-6A2548C1A148}" srcOrd="2" destOrd="0" parTransId="{21BB7E85-9BDC-4A04-B70D-DDDFFE8626B6}" sibTransId="{8015C403-F0AF-4B5A-8EFC-1CD32A7CE100}"/>
    <dgm:cxn modelId="{03ED73B9-E943-46EF-82B8-A2D42C56BD97}" type="presOf" srcId="{278D10F2-D230-4F8F-8BB2-6A2548C1A148}" destId="{471D9DB9-E3BE-4BAB-9B5C-83FE33DFD1BC}" srcOrd="0" destOrd="0" presId="urn:microsoft.com/office/officeart/2018/2/layout/IconVerticalSolidList"/>
    <dgm:cxn modelId="{24D423C5-981A-4B24-8848-D300806C1567}" srcId="{90CCC723-5556-4EBA-A293-40734AADCEF4}" destId="{0EDC552C-1B83-46F8-B271-ED1776C61A4D}" srcOrd="0" destOrd="0" parTransId="{B41A9C31-7984-4C05-AF28-AE6757B6C1D0}" sibTransId="{68C935A6-411C-4105-BB88-BA93B50EAA53}"/>
    <dgm:cxn modelId="{10ADC3E0-95DA-48D3-B4B3-54D2E7C3C221}" type="presOf" srcId="{C13D87C3-C332-43CF-AF03-96C6B175E551}" destId="{5F747A65-8CA4-4E99-B0C5-8542AF513531}" srcOrd="0" destOrd="0" presId="urn:microsoft.com/office/officeart/2018/2/layout/IconVerticalSolidList"/>
    <dgm:cxn modelId="{CD6CCFC0-73EA-49FA-AC30-6651D7F785A0}" type="presParOf" srcId="{BA037940-BBBF-4B70-8F4C-992AE1D2A01E}" destId="{9125B33B-325A-4A04-825A-B05E554CD774}" srcOrd="0" destOrd="0" presId="urn:microsoft.com/office/officeart/2018/2/layout/IconVerticalSolidList"/>
    <dgm:cxn modelId="{49DDFBD4-E132-490D-8CF7-492B51AE11B9}" type="presParOf" srcId="{9125B33B-325A-4A04-825A-B05E554CD774}" destId="{C09189F3-135C-44B6-9A79-5255EDB62545}" srcOrd="0" destOrd="0" presId="urn:microsoft.com/office/officeart/2018/2/layout/IconVerticalSolidList"/>
    <dgm:cxn modelId="{E6ABEE31-DFE5-485E-8B45-FE202E7C3A71}" type="presParOf" srcId="{9125B33B-325A-4A04-825A-B05E554CD774}" destId="{D3372FA5-A7C6-49C2-BD28-4332FC2157D7}" srcOrd="1" destOrd="0" presId="urn:microsoft.com/office/officeart/2018/2/layout/IconVerticalSolidList"/>
    <dgm:cxn modelId="{372BA7B4-DB77-4371-86DF-EFECE0AC81D3}" type="presParOf" srcId="{9125B33B-325A-4A04-825A-B05E554CD774}" destId="{7C0786A7-D3FB-4629-A5F5-B4A676DC5EEA}" srcOrd="2" destOrd="0" presId="urn:microsoft.com/office/officeart/2018/2/layout/IconVerticalSolidList"/>
    <dgm:cxn modelId="{BAE6E056-DD7F-47C9-9D23-5E7B495EBFE8}" type="presParOf" srcId="{9125B33B-325A-4A04-825A-B05E554CD774}" destId="{F78C6FB9-5565-4F57-85CC-2AE0647BFFDC}" srcOrd="3" destOrd="0" presId="urn:microsoft.com/office/officeart/2018/2/layout/IconVerticalSolidList"/>
    <dgm:cxn modelId="{75ACAC56-3BEB-4515-99F8-14B8CE51442E}" type="presParOf" srcId="{BA037940-BBBF-4B70-8F4C-992AE1D2A01E}" destId="{561626A3-D54E-45E7-8B07-AE7E98C8BBCB}" srcOrd="1" destOrd="0" presId="urn:microsoft.com/office/officeart/2018/2/layout/IconVerticalSolidList"/>
    <dgm:cxn modelId="{04FFB849-62B0-4349-872E-E37CFFFCC62E}" type="presParOf" srcId="{BA037940-BBBF-4B70-8F4C-992AE1D2A01E}" destId="{2C610DE9-5B5F-48C6-BCF5-0B900512DED6}" srcOrd="2" destOrd="0" presId="urn:microsoft.com/office/officeart/2018/2/layout/IconVerticalSolidList"/>
    <dgm:cxn modelId="{A857AFA5-196F-4FC2-938B-7548AEE319A8}" type="presParOf" srcId="{2C610DE9-5B5F-48C6-BCF5-0B900512DED6}" destId="{3EBFA8A4-6E30-4545-9222-30A7F4D05AD9}" srcOrd="0" destOrd="0" presId="urn:microsoft.com/office/officeart/2018/2/layout/IconVerticalSolidList"/>
    <dgm:cxn modelId="{65BF8D28-5C67-4D8B-B686-3B0E14E1841F}" type="presParOf" srcId="{2C610DE9-5B5F-48C6-BCF5-0B900512DED6}" destId="{41C87AA4-128C-4E59-B78A-958C24528CA0}" srcOrd="1" destOrd="0" presId="urn:microsoft.com/office/officeart/2018/2/layout/IconVerticalSolidList"/>
    <dgm:cxn modelId="{904911E5-F204-4D7A-BC26-44C942E92072}" type="presParOf" srcId="{2C610DE9-5B5F-48C6-BCF5-0B900512DED6}" destId="{EE8A21CF-4E6D-4917-AE8D-269649915C5A}" srcOrd="2" destOrd="0" presId="urn:microsoft.com/office/officeart/2018/2/layout/IconVerticalSolidList"/>
    <dgm:cxn modelId="{335E449C-B6C3-4B9C-921C-9A2EFF8E84C4}" type="presParOf" srcId="{2C610DE9-5B5F-48C6-BCF5-0B900512DED6}" destId="{BCFB180B-3820-4C39-94D3-F959349F4F19}" srcOrd="3" destOrd="0" presId="urn:microsoft.com/office/officeart/2018/2/layout/IconVerticalSolidList"/>
    <dgm:cxn modelId="{511F5AAA-221E-4804-AB88-2E0ABD1359BC}" type="presParOf" srcId="{BA037940-BBBF-4B70-8F4C-992AE1D2A01E}" destId="{D52763A7-B79F-4AE6-8A68-E433455F1E20}" srcOrd="3" destOrd="0" presId="urn:microsoft.com/office/officeart/2018/2/layout/IconVerticalSolidList"/>
    <dgm:cxn modelId="{32404009-2E69-441C-9DA6-4876CA343DC6}" type="presParOf" srcId="{BA037940-BBBF-4B70-8F4C-992AE1D2A01E}" destId="{60E10DA6-7DF0-4E18-8B1D-AED88A0826DD}" srcOrd="4" destOrd="0" presId="urn:microsoft.com/office/officeart/2018/2/layout/IconVerticalSolidList"/>
    <dgm:cxn modelId="{7929FB3C-ADB4-4271-8BCE-F32F673C1531}" type="presParOf" srcId="{60E10DA6-7DF0-4E18-8B1D-AED88A0826DD}" destId="{93515615-070D-49B3-B642-C2A82D03A9DF}" srcOrd="0" destOrd="0" presId="urn:microsoft.com/office/officeart/2018/2/layout/IconVerticalSolidList"/>
    <dgm:cxn modelId="{A04E4D16-115E-4BF0-B99D-63F3701FF40B}" type="presParOf" srcId="{60E10DA6-7DF0-4E18-8B1D-AED88A0826DD}" destId="{E21581E6-CF45-4373-A9EF-FE0FDA900550}" srcOrd="1" destOrd="0" presId="urn:microsoft.com/office/officeart/2018/2/layout/IconVerticalSolidList"/>
    <dgm:cxn modelId="{79585EB4-80C2-4678-B6A1-AC213170371D}" type="presParOf" srcId="{60E10DA6-7DF0-4E18-8B1D-AED88A0826DD}" destId="{5F0AC7A4-4869-48C4-9E38-E21EB8666F2C}" srcOrd="2" destOrd="0" presId="urn:microsoft.com/office/officeart/2018/2/layout/IconVerticalSolidList"/>
    <dgm:cxn modelId="{3846FFAE-51BA-41ED-8B13-27A5F86A16CC}" type="presParOf" srcId="{60E10DA6-7DF0-4E18-8B1D-AED88A0826DD}" destId="{471D9DB9-E3BE-4BAB-9B5C-83FE33DFD1BC}" srcOrd="3" destOrd="0" presId="urn:microsoft.com/office/officeart/2018/2/layout/IconVerticalSolidList"/>
    <dgm:cxn modelId="{C90B89F3-0618-4324-AB40-BD490138251F}" type="presParOf" srcId="{BA037940-BBBF-4B70-8F4C-992AE1D2A01E}" destId="{90EBA313-8FF3-40F8-9CAD-B96507A4F5D5}" srcOrd="5" destOrd="0" presId="urn:microsoft.com/office/officeart/2018/2/layout/IconVerticalSolidList"/>
    <dgm:cxn modelId="{8B2C8FCC-B903-4B52-A8A4-BDA730D99292}" type="presParOf" srcId="{BA037940-BBBF-4B70-8F4C-992AE1D2A01E}" destId="{F92CBE3A-5B22-4F57-AE2C-EA8A02B0C7D4}" srcOrd="6" destOrd="0" presId="urn:microsoft.com/office/officeart/2018/2/layout/IconVerticalSolidList"/>
    <dgm:cxn modelId="{934F3469-4FAB-4D48-8EBE-47421CE10234}" type="presParOf" srcId="{F92CBE3A-5B22-4F57-AE2C-EA8A02B0C7D4}" destId="{10270A3D-DEA2-485A-86A7-F5199245138A}" srcOrd="0" destOrd="0" presId="urn:microsoft.com/office/officeart/2018/2/layout/IconVerticalSolidList"/>
    <dgm:cxn modelId="{A87C80BB-82D2-41D2-A06B-1729CB2B5CB9}" type="presParOf" srcId="{F92CBE3A-5B22-4F57-AE2C-EA8A02B0C7D4}" destId="{496AFD84-59C2-4235-A401-D42125277434}" srcOrd="1" destOrd="0" presId="urn:microsoft.com/office/officeart/2018/2/layout/IconVerticalSolidList"/>
    <dgm:cxn modelId="{20F8C1B2-442E-42B3-86E3-EB9E0513FA06}" type="presParOf" srcId="{F92CBE3A-5B22-4F57-AE2C-EA8A02B0C7D4}" destId="{72B87A91-50E6-42CE-BAC4-2E270EFE3EC3}" srcOrd="2" destOrd="0" presId="urn:microsoft.com/office/officeart/2018/2/layout/IconVerticalSolidList"/>
    <dgm:cxn modelId="{F1A7CD28-31C7-4A8B-8E8C-C48584F973CC}" type="presParOf" srcId="{F92CBE3A-5B22-4F57-AE2C-EA8A02B0C7D4}" destId="{BE50F74B-E547-4554-810F-99121FA4CC0E}" srcOrd="3" destOrd="0" presId="urn:microsoft.com/office/officeart/2018/2/layout/IconVerticalSolidList"/>
    <dgm:cxn modelId="{6E44C1AA-D59D-4530-82B0-53821ECD47B5}" type="presParOf" srcId="{BA037940-BBBF-4B70-8F4C-992AE1D2A01E}" destId="{B4A5DA1A-4EAE-46B5-A153-C04A383EC8B1}" srcOrd="7" destOrd="0" presId="urn:microsoft.com/office/officeart/2018/2/layout/IconVerticalSolidList"/>
    <dgm:cxn modelId="{EC5BD64A-D319-487E-8B37-36FB1FDA1646}" type="presParOf" srcId="{BA037940-BBBF-4B70-8F4C-992AE1D2A01E}" destId="{2CC527DF-8316-4343-A784-9A415006062C}" srcOrd="8" destOrd="0" presId="urn:microsoft.com/office/officeart/2018/2/layout/IconVerticalSolidList"/>
    <dgm:cxn modelId="{584D78DC-4C57-4BF5-8D1C-3599D7C51AEE}" type="presParOf" srcId="{2CC527DF-8316-4343-A784-9A415006062C}" destId="{2F7AE791-72D8-49C0-851E-3116E358F7A0}" srcOrd="0" destOrd="0" presId="urn:microsoft.com/office/officeart/2018/2/layout/IconVerticalSolidList"/>
    <dgm:cxn modelId="{ECE5A819-D46F-44E0-B174-8BBAF456E2F1}" type="presParOf" srcId="{2CC527DF-8316-4343-A784-9A415006062C}" destId="{917374B3-D142-4B22-B72D-7785F0BE5F09}" srcOrd="1" destOrd="0" presId="urn:microsoft.com/office/officeart/2018/2/layout/IconVerticalSolidList"/>
    <dgm:cxn modelId="{00A0D8C4-C1E3-42CC-B8D7-817562620428}" type="presParOf" srcId="{2CC527DF-8316-4343-A784-9A415006062C}" destId="{BF8283CD-B43D-4B4B-8EE2-B435EED8910B}" srcOrd="2" destOrd="0" presId="urn:microsoft.com/office/officeart/2018/2/layout/IconVerticalSolidList"/>
    <dgm:cxn modelId="{86B84794-833C-4E88-8EFD-957DA81C02EA}" type="presParOf" srcId="{2CC527DF-8316-4343-A784-9A415006062C}" destId="{CC27ED9B-8438-4C73-B005-E5237055816B}" srcOrd="3" destOrd="0" presId="urn:microsoft.com/office/officeart/2018/2/layout/IconVerticalSolidList"/>
    <dgm:cxn modelId="{A1C2F633-9B21-4350-88BB-4C6B98BD09BE}" type="presParOf" srcId="{BA037940-BBBF-4B70-8F4C-992AE1D2A01E}" destId="{1AAF11B0-ABFB-4DED-8D70-187BCD3F9DEA}" srcOrd="9" destOrd="0" presId="urn:microsoft.com/office/officeart/2018/2/layout/IconVerticalSolidList"/>
    <dgm:cxn modelId="{16510B80-3AEE-4A82-8BA0-C4D97A20025E}" type="presParOf" srcId="{BA037940-BBBF-4B70-8F4C-992AE1D2A01E}" destId="{C43E9ACB-D958-4107-895A-668BE09C8278}" srcOrd="10" destOrd="0" presId="urn:microsoft.com/office/officeart/2018/2/layout/IconVerticalSolidList"/>
    <dgm:cxn modelId="{0B7C6542-7D65-4383-BDC5-684260920D84}" type="presParOf" srcId="{C43E9ACB-D958-4107-895A-668BE09C8278}" destId="{0429F5ED-9B4B-4E1A-8CBD-F2CF5E295EF7}" srcOrd="0" destOrd="0" presId="urn:microsoft.com/office/officeart/2018/2/layout/IconVerticalSolidList"/>
    <dgm:cxn modelId="{5B6106D6-61DC-44C7-8A18-1B1C440AFC5D}" type="presParOf" srcId="{C43E9ACB-D958-4107-895A-668BE09C8278}" destId="{1004800F-BF52-4DE3-B38C-5224EFEF5578}" srcOrd="1" destOrd="0" presId="urn:microsoft.com/office/officeart/2018/2/layout/IconVerticalSolidList"/>
    <dgm:cxn modelId="{E247F0D7-2ACB-487D-91F5-C3D7A51A2DEE}" type="presParOf" srcId="{C43E9ACB-D958-4107-895A-668BE09C8278}" destId="{F6585F5D-364A-460A-96E2-2E48248C3DA0}" srcOrd="2" destOrd="0" presId="urn:microsoft.com/office/officeart/2018/2/layout/IconVerticalSolidList"/>
    <dgm:cxn modelId="{8A222900-3D0E-467B-8824-705755F9B330}" type="presParOf" srcId="{C43E9ACB-D958-4107-895A-668BE09C8278}" destId="{5F747A65-8CA4-4E99-B0C5-8542AF513531}" srcOrd="3" destOrd="0" presId="urn:microsoft.com/office/officeart/2018/2/layout/IconVerticalSolidList"/>
    <dgm:cxn modelId="{C2251B9E-A114-4177-8F5B-022F3393782E}" type="presParOf" srcId="{BA037940-BBBF-4B70-8F4C-992AE1D2A01E}" destId="{E6973A8D-E0E9-4E9F-A6E9-26B380F068C6}" srcOrd="11" destOrd="0" presId="urn:microsoft.com/office/officeart/2018/2/layout/IconVerticalSolidList"/>
    <dgm:cxn modelId="{B70F03B8-667F-4347-9704-9ACFB23786A2}" type="presParOf" srcId="{BA037940-BBBF-4B70-8F4C-992AE1D2A01E}" destId="{D0FCB104-0D6E-48E9-BB34-3B7A2097EF0F}" srcOrd="12" destOrd="0" presId="urn:microsoft.com/office/officeart/2018/2/layout/IconVerticalSolidList"/>
    <dgm:cxn modelId="{54A3476F-E343-4022-8DFD-7DAF0FB80466}" type="presParOf" srcId="{D0FCB104-0D6E-48E9-BB34-3B7A2097EF0F}" destId="{A24D87FE-D312-4BA1-8E7A-46E2294C8D3C}" srcOrd="0" destOrd="0" presId="urn:microsoft.com/office/officeart/2018/2/layout/IconVerticalSolidList"/>
    <dgm:cxn modelId="{708B3D2D-87FA-4166-9810-6C3290489975}" type="presParOf" srcId="{D0FCB104-0D6E-48E9-BB34-3B7A2097EF0F}" destId="{E9671D09-667F-4FE1-A2E7-A361ADB57341}" srcOrd="1" destOrd="0" presId="urn:microsoft.com/office/officeart/2018/2/layout/IconVerticalSolidList"/>
    <dgm:cxn modelId="{A1433F5D-0745-4A8F-A2B2-BF71F8652CD0}" type="presParOf" srcId="{D0FCB104-0D6E-48E9-BB34-3B7A2097EF0F}" destId="{C3BD8248-47E6-4C20-B79A-8E85E9311709}" srcOrd="2" destOrd="0" presId="urn:microsoft.com/office/officeart/2018/2/layout/IconVerticalSolidList"/>
    <dgm:cxn modelId="{BEF53776-008C-4761-AA5D-C05B4A93B030}" type="presParOf" srcId="{D0FCB104-0D6E-48E9-BB34-3B7A2097EF0F}" destId="{A3AFB254-8CAA-469A-B82D-3DFBFB6A83AF}" srcOrd="3" destOrd="0" presId="urn:microsoft.com/office/officeart/2018/2/layout/IconVerticalSolidList"/>
  </dgm:cxnLst>
  <dgm:bg/>
  <dgm:whole>
    <a:effectLst/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B493FD-885B-4537-ABBB-95B201F8CDBD}">
      <dsp:nvSpPr>
        <dsp:cNvPr id="0" name=""/>
        <dsp:cNvSpPr/>
      </dsp:nvSpPr>
      <dsp:spPr>
        <a:xfrm>
          <a:off x="0" y="583"/>
          <a:ext cx="1095935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100AEE3-B476-4DB3-83DD-B27761383BE5}">
      <dsp:nvSpPr>
        <dsp:cNvPr id="0" name=""/>
        <dsp:cNvSpPr/>
      </dsp:nvSpPr>
      <dsp:spPr>
        <a:xfrm>
          <a:off x="0" y="583"/>
          <a:ext cx="10948650" cy="15676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i="0" u="none" strike="noStrike" kern="1200" baseline="0" dirty="0">
              <a:solidFill>
                <a:srgbClr val="000000"/>
              </a:solidFill>
              <a:latin typeface="Calibri" panose="020F0502020204030204" pitchFamily="34" charset="0"/>
            </a:rPr>
            <a:t>ADB’s gender mainstreaming approach with a focus on gender responsive infrastructure in the Pacific across transport, energy, urban and water sectors</a:t>
          </a:r>
          <a:endParaRPr lang="en-US" sz="5400" b="0" i="0" u="none" strike="noStrike" kern="1200" baseline="0" dirty="0">
            <a:solidFill>
              <a:srgbClr val="000000"/>
            </a:solidFill>
            <a:latin typeface="Calibri" panose="020F0502020204030204" pitchFamily="34" charset="0"/>
          </a:endParaRP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i="0" u="none" strike="noStrike" kern="1200" baseline="0" dirty="0">
              <a:solidFill>
                <a:srgbClr val="000000"/>
              </a:solidFill>
              <a:latin typeface="Calibri" panose="020F0502020204030204" pitchFamily="34" charset="0"/>
            </a:rPr>
            <a:t>Gender analysis address climate change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 dirty="0">
            <a:solidFill>
              <a:srgbClr val="000000"/>
            </a:solidFill>
            <a:latin typeface="Calibri" panose="020F0502020204030204" pitchFamily="34" charset="0"/>
          </a:endParaRP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rgbClr val="000000"/>
              </a:solidFill>
              <a:latin typeface="Calibri" panose="020F0502020204030204" pitchFamily="34" charset="0"/>
            </a:rPr>
            <a:t>W</a:t>
          </a:r>
          <a:r>
            <a:rPr lang="en-US" sz="3200" b="0" i="0" u="none" strike="noStrike" kern="1200" baseline="0" dirty="0">
              <a:solidFill>
                <a:srgbClr val="000000"/>
              </a:solidFill>
              <a:latin typeface="Calibri" panose="020F0502020204030204" pitchFamily="34" charset="0"/>
            </a:rPr>
            <a:t>orkplace discrimination and mitigating negative impacts</a:t>
          </a:r>
          <a:endParaRPr lang="en-US" sz="3200" kern="1200" dirty="0"/>
        </a:p>
      </dsp:txBody>
      <dsp:txXfrm>
        <a:off x="0" y="583"/>
        <a:ext cx="10948650" cy="1567605"/>
      </dsp:txXfrm>
    </dsp:sp>
    <dsp:sp modelId="{6B1D8DFD-9A73-45E1-85BD-369673D8504B}">
      <dsp:nvSpPr>
        <dsp:cNvPr id="0" name=""/>
        <dsp:cNvSpPr/>
      </dsp:nvSpPr>
      <dsp:spPr>
        <a:xfrm>
          <a:off x="0" y="1568188"/>
          <a:ext cx="1095935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98B4555-D506-4B31-863D-56F642731578}">
      <dsp:nvSpPr>
        <dsp:cNvPr id="0" name=""/>
        <dsp:cNvSpPr/>
      </dsp:nvSpPr>
      <dsp:spPr>
        <a:xfrm>
          <a:off x="0" y="1568188"/>
          <a:ext cx="10959353" cy="9421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t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800" kern="1200" dirty="0"/>
        </a:p>
      </dsp:txBody>
      <dsp:txXfrm>
        <a:off x="0" y="1568188"/>
        <a:ext cx="10959353" cy="942121"/>
      </dsp:txXfrm>
    </dsp:sp>
    <dsp:sp modelId="{35A6BAC7-3F1A-4DDD-A5CD-FB734CD00B4F}">
      <dsp:nvSpPr>
        <dsp:cNvPr id="0" name=""/>
        <dsp:cNvSpPr/>
      </dsp:nvSpPr>
      <dsp:spPr>
        <a:xfrm>
          <a:off x="0" y="2510310"/>
          <a:ext cx="1095935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8468FD1-29DF-43B9-9DE9-601919ACD7AC}">
      <dsp:nvSpPr>
        <dsp:cNvPr id="0" name=""/>
        <dsp:cNvSpPr/>
      </dsp:nvSpPr>
      <dsp:spPr>
        <a:xfrm>
          <a:off x="0" y="2510310"/>
          <a:ext cx="10959353" cy="9421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t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4800" b="0" i="0" u="none" strike="noStrike" kern="1200" baseline="0" dirty="0">
              <a:solidFill>
                <a:srgbClr val="000000"/>
              </a:solidFill>
              <a:latin typeface="Calibri" panose="020F0502020204030204" pitchFamily="34" charset="0"/>
            </a:rPr>
            <a:t> </a:t>
          </a:r>
        </a:p>
      </dsp:txBody>
      <dsp:txXfrm>
        <a:off x="0" y="2510310"/>
        <a:ext cx="10959353" cy="942121"/>
      </dsp:txXfrm>
    </dsp:sp>
    <dsp:sp modelId="{F18BE7B3-04B0-48CE-A7EB-ECE84F87B389}">
      <dsp:nvSpPr>
        <dsp:cNvPr id="0" name=""/>
        <dsp:cNvSpPr/>
      </dsp:nvSpPr>
      <dsp:spPr>
        <a:xfrm>
          <a:off x="0" y="3452432"/>
          <a:ext cx="1095935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A9D21A3-5486-4B3C-B983-F54AB138C549}">
      <dsp:nvSpPr>
        <dsp:cNvPr id="0" name=""/>
        <dsp:cNvSpPr/>
      </dsp:nvSpPr>
      <dsp:spPr>
        <a:xfrm>
          <a:off x="0" y="3452432"/>
          <a:ext cx="10959353" cy="9421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0" tIns="163830" rIns="163830" bIns="163830" numCol="1" spcCol="1270" anchor="t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b="0" i="0" u="none" strike="noStrike" kern="1200" baseline="0" dirty="0">
            <a:solidFill>
              <a:srgbClr val="000000"/>
            </a:solidFill>
            <a:latin typeface="Calibri" panose="020F0502020204030204" pitchFamily="34" charset="0"/>
          </a:endParaRPr>
        </a:p>
      </dsp:txBody>
      <dsp:txXfrm>
        <a:off x="0" y="3452432"/>
        <a:ext cx="10959353" cy="9421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39C164-4A3F-49D0-9C94-33CF02AEFFF2}">
      <dsp:nvSpPr>
        <dsp:cNvPr id="0" name=""/>
        <dsp:cNvSpPr/>
      </dsp:nvSpPr>
      <dsp:spPr>
        <a:xfrm>
          <a:off x="0" y="402799"/>
          <a:ext cx="10959353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14565A-83AE-4282-A836-A285018E2FDE}">
      <dsp:nvSpPr>
        <dsp:cNvPr id="0" name=""/>
        <dsp:cNvSpPr/>
      </dsp:nvSpPr>
      <dsp:spPr>
        <a:xfrm>
          <a:off x="547967" y="4279"/>
          <a:ext cx="7671547" cy="7970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9966" tIns="0" rIns="289966" bIns="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Gender equity as a theme (GEN)</a:t>
          </a:r>
        </a:p>
      </dsp:txBody>
      <dsp:txXfrm>
        <a:off x="586875" y="43187"/>
        <a:ext cx="7593731" cy="719224"/>
      </dsp:txXfrm>
    </dsp:sp>
    <dsp:sp modelId="{4D7990BE-883A-4D76-8791-E1EE5E104DB8}">
      <dsp:nvSpPr>
        <dsp:cNvPr id="0" name=""/>
        <dsp:cNvSpPr/>
      </dsp:nvSpPr>
      <dsp:spPr>
        <a:xfrm>
          <a:off x="0" y="1627519"/>
          <a:ext cx="10959353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48AE3E-E1F1-414A-98D6-3FE92349A0AC}">
      <dsp:nvSpPr>
        <dsp:cNvPr id="0" name=""/>
        <dsp:cNvSpPr/>
      </dsp:nvSpPr>
      <dsp:spPr>
        <a:xfrm>
          <a:off x="547967" y="1228999"/>
          <a:ext cx="7671547" cy="7970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9966" tIns="0" rIns="289966" bIns="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Effective Gender Mainstreaming (EGM)</a:t>
          </a:r>
        </a:p>
      </dsp:txBody>
      <dsp:txXfrm>
        <a:off x="586875" y="1267907"/>
        <a:ext cx="7593731" cy="719224"/>
      </dsp:txXfrm>
    </dsp:sp>
    <dsp:sp modelId="{E6B05223-B9C8-4F0E-80AD-58B6CF035A7A}">
      <dsp:nvSpPr>
        <dsp:cNvPr id="0" name=""/>
        <dsp:cNvSpPr/>
      </dsp:nvSpPr>
      <dsp:spPr>
        <a:xfrm>
          <a:off x="0" y="2852239"/>
          <a:ext cx="10959353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99444F-8385-4B5A-B28C-E5DD5687652D}">
      <dsp:nvSpPr>
        <dsp:cNvPr id="0" name=""/>
        <dsp:cNvSpPr/>
      </dsp:nvSpPr>
      <dsp:spPr>
        <a:xfrm>
          <a:off x="547967" y="2453719"/>
          <a:ext cx="7671547" cy="7970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9966" tIns="0" rIns="289966" bIns="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Some Gender Elements (SGE)</a:t>
          </a:r>
        </a:p>
      </dsp:txBody>
      <dsp:txXfrm>
        <a:off x="586875" y="2492627"/>
        <a:ext cx="7593731" cy="719224"/>
      </dsp:txXfrm>
    </dsp:sp>
    <dsp:sp modelId="{4ADA0FB7-0F16-484A-A4EB-205C227E497A}">
      <dsp:nvSpPr>
        <dsp:cNvPr id="0" name=""/>
        <dsp:cNvSpPr/>
      </dsp:nvSpPr>
      <dsp:spPr>
        <a:xfrm>
          <a:off x="0" y="4076959"/>
          <a:ext cx="10959353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8D8255-9656-4B7B-B979-973A8178F89A}">
      <dsp:nvSpPr>
        <dsp:cNvPr id="0" name=""/>
        <dsp:cNvSpPr/>
      </dsp:nvSpPr>
      <dsp:spPr>
        <a:xfrm>
          <a:off x="547967" y="3678439"/>
          <a:ext cx="7671547" cy="7970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9966" tIns="0" rIns="289966" bIns="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No Gender Elements (NGE)</a:t>
          </a:r>
        </a:p>
      </dsp:txBody>
      <dsp:txXfrm>
        <a:off x="586875" y="3717347"/>
        <a:ext cx="7593731" cy="71922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9189F3-135C-44B6-9A79-5255EDB62545}">
      <dsp:nvSpPr>
        <dsp:cNvPr id="0" name=""/>
        <dsp:cNvSpPr/>
      </dsp:nvSpPr>
      <dsp:spPr>
        <a:xfrm>
          <a:off x="0" y="13915"/>
          <a:ext cx="8975917" cy="54384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372FA5-A7C6-49C2-BD28-4332FC2157D7}">
      <dsp:nvSpPr>
        <dsp:cNvPr id="0" name=""/>
        <dsp:cNvSpPr/>
      </dsp:nvSpPr>
      <dsp:spPr>
        <a:xfrm>
          <a:off x="164514" y="122761"/>
          <a:ext cx="299117" cy="29911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8C6FB9-5565-4F57-85CC-2AE0647BFFDC}">
      <dsp:nvSpPr>
        <dsp:cNvPr id="0" name=""/>
        <dsp:cNvSpPr/>
      </dsp:nvSpPr>
      <dsp:spPr>
        <a:xfrm>
          <a:off x="628146" y="395"/>
          <a:ext cx="8347770" cy="5438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557" tIns="57557" rIns="57557" bIns="57557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SEAH risk assessment &amp; project risk category </a:t>
          </a:r>
          <a:endParaRPr lang="en-US" sz="1600" kern="1200"/>
        </a:p>
      </dsp:txBody>
      <dsp:txXfrm>
        <a:off x="628146" y="395"/>
        <a:ext cx="8347770" cy="543849"/>
      </dsp:txXfrm>
    </dsp:sp>
    <dsp:sp modelId="{3EBFA8A4-6E30-4545-9222-30A7F4D05AD9}">
      <dsp:nvSpPr>
        <dsp:cNvPr id="0" name=""/>
        <dsp:cNvSpPr/>
      </dsp:nvSpPr>
      <dsp:spPr>
        <a:xfrm>
          <a:off x="0" y="680206"/>
          <a:ext cx="8975917" cy="543849"/>
        </a:xfrm>
        <a:prstGeom prst="roundRect">
          <a:avLst>
            <a:gd name="adj" fmla="val 10000"/>
          </a:avLst>
        </a:prstGeom>
        <a:solidFill>
          <a:schemeClr val="accent5">
            <a:hueOff val="-1126424"/>
            <a:satOff val="-2903"/>
            <a:lumOff val="-196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C87AA4-128C-4E59-B78A-958C24528CA0}">
      <dsp:nvSpPr>
        <dsp:cNvPr id="0" name=""/>
        <dsp:cNvSpPr/>
      </dsp:nvSpPr>
      <dsp:spPr>
        <a:xfrm>
          <a:off x="164514" y="802573"/>
          <a:ext cx="299117" cy="29911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FB180B-3820-4C39-94D3-F959349F4F19}">
      <dsp:nvSpPr>
        <dsp:cNvPr id="0" name=""/>
        <dsp:cNvSpPr/>
      </dsp:nvSpPr>
      <dsp:spPr>
        <a:xfrm>
          <a:off x="628146" y="680206"/>
          <a:ext cx="8347770" cy="5438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557" tIns="57557" rIns="57557" bIns="57557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PSEAH capacity assessment and needs for support</a:t>
          </a:r>
          <a:endParaRPr lang="en-US" sz="1600" kern="1200"/>
        </a:p>
      </dsp:txBody>
      <dsp:txXfrm>
        <a:off x="628146" y="680206"/>
        <a:ext cx="8347770" cy="543849"/>
      </dsp:txXfrm>
    </dsp:sp>
    <dsp:sp modelId="{93515615-070D-49B3-B642-C2A82D03A9DF}">
      <dsp:nvSpPr>
        <dsp:cNvPr id="0" name=""/>
        <dsp:cNvSpPr/>
      </dsp:nvSpPr>
      <dsp:spPr>
        <a:xfrm>
          <a:off x="0" y="1373538"/>
          <a:ext cx="8975917" cy="543849"/>
        </a:xfrm>
        <a:prstGeom prst="roundRect">
          <a:avLst>
            <a:gd name="adj" fmla="val 10000"/>
          </a:avLst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1581E6-CF45-4373-A9EF-FE0FDA900550}">
      <dsp:nvSpPr>
        <dsp:cNvPr id="0" name=""/>
        <dsp:cNvSpPr/>
      </dsp:nvSpPr>
      <dsp:spPr>
        <a:xfrm>
          <a:off x="164514" y="1482384"/>
          <a:ext cx="299117" cy="29911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1D9DB9-E3BE-4BAB-9B5C-83FE33DFD1BC}">
      <dsp:nvSpPr>
        <dsp:cNvPr id="0" name=""/>
        <dsp:cNvSpPr/>
      </dsp:nvSpPr>
      <dsp:spPr>
        <a:xfrm>
          <a:off x="628146" y="1360018"/>
          <a:ext cx="8347770" cy="5438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557" tIns="57557" rIns="57557" bIns="57557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Service mapping for referrals</a:t>
          </a:r>
          <a:endParaRPr lang="en-US" sz="1600" kern="1200"/>
        </a:p>
      </dsp:txBody>
      <dsp:txXfrm>
        <a:off x="628146" y="1360018"/>
        <a:ext cx="8347770" cy="543849"/>
      </dsp:txXfrm>
    </dsp:sp>
    <dsp:sp modelId="{10270A3D-DEA2-485A-86A7-F5199245138A}">
      <dsp:nvSpPr>
        <dsp:cNvPr id="0" name=""/>
        <dsp:cNvSpPr/>
      </dsp:nvSpPr>
      <dsp:spPr>
        <a:xfrm>
          <a:off x="0" y="2039830"/>
          <a:ext cx="8975917" cy="543849"/>
        </a:xfrm>
        <a:prstGeom prst="roundRect">
          <a:avLst>
            <a:gd name="adj" fmla="val 10000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6AFD84-59C2-4235-A401-D42125277434}">
      <dsp:nvSpPr>
        <dsp:cNvPr id="0" name=""/>
        <dsp:cNvSpPr/>
      </dsp:nvSpPr>
      <dsp:spPr>
        <a:xfrm>
          <a:off x="164514" y="2162196"/>
          <a:ext cx="299117" cy="29911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50F74B-E547-4554-810F-99121FA4CC0E}">
      <dsp:nvSpPr>
        <dsp:cNvPr id="0" name=""/>
        <dsp:cNvSpPr/>
      </dsp:nvSpPr>
      <dsp:spPr>
        <a:xfrm>
          <a:off x="628146" y="2039830"/>
          <a:ext cx="8347770" cy="5438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557" tIns="57557" rIns="57557" bIns="57557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SEAH action plan, budget, and responsibilities</a:t>
          </a:r>
          <a:endParaRPr lang="en-US" sz="1600" kern="1200"/>
        </a:p>
      </dsp:txBody>
      <dsp:txXfrm>
        <a:off x="628146" y="2039830"/>
        <a:ext cx="8347770" cy="543849"/>
      </dsp:txXfrm>
    </dsp:sp>
    <dsp:sp modelId="{2F7AE791-72D8-49C0-851E-3116E358F7A0}">
      <dsp:nvSpPr>
        <dsp:cNvPr id="0" name=""/>
        <dsp:cNvSpPr/>
      </dsp:nvSpPr>
      <dsp:spPr>
        <a:xfrm>
          <a:off x="0" y="2719642"/>
          <a:ext cx="8975917" cy="543849"/>
        </a:xfrm>
        <a:prstGeom prst="roundRect">
          <a:avLst>
            <a:gd name="adj" fmla="val 10000"/>
          </a:avLst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7374B3-D142-4B22-B72D-7785F0BE5F09}">
      <dsp:nvSpPr>
        <dsp:cNvPr id="0" name=""/>
        <dsp:cNvSpPr/>
      </dsp:nvSpPr>
      <dsp:spPr>
        <a:xfrm>
          <a:off x="164514" y="2842008"/>
          <a:ext cx="299117" cy="29911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27ED9B-8438-4C73-B005-E5237055816B}">
      <dsp:nvSpPr>
        <dsp:cNvPr id="0" name=""/>
        <dsp:cNvSpPr/>
      </dsp:nvSpPr>
      <dsp:spPr>
        <a:xfrm>
          <a:off x="628146" y="2719642"/>
          <a:ext cx="8347770" cy="5438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557" tIns="57557" rIns="57557" bIns="57557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SEAH in Grievance Redress Mechanism</a:t>
          </a:r>
          <a:endParaRPr lang="en-US" sz="1600" kern="1200"/>
        </a:p>
      </dsp:txBody>
      <dsp:txXfrm>
        <a:off x="628146" y="2719642"/>
        <a:ext cx="8347770" cy="543849"/>
      </dsp:txXfrm>
    </dsp:sp>
    <dsp:sp modelId="{0429F5ED-9B4B-4E1A-8CBD-F2CF5E295EF7}">
      <dsp:nvSpPr>
        <dsp:cNvPr id="0" name=""/>
        <dsp:cNvSpPr/>
      </dsp:nvSpPr>
      <dsp:spPr>
        <a:xfrm>
          <a:off x="0" y="3399454"/>
          <a:ext cx="8975917" cy="543849"/>
        </a:xfrm>
        <a:prstGeom prst="roundRect">
          <a:avLst>
            <a:gd name="adj" fmla="val 10000"/>
          </a:avLst>
        </a:prstGeom>
        <a:solidFill>
          <a:schemeClr val="accent5">
            <a:hueOff val="-5632119"/>
            <a:satOff val="-14516"/>
            <a:lumOff val="-980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04800F-BF52-4DE3-B38C-5224EFEF5578}">
      <dsp:nvSpPr>
        <dsp:cNvPr id="0" name=""/>
        <dsp:cNvSpPr/>
      </dsp:nvSpPr>
      <dsp:spPr>
        <a:xfrm>
          <a:off x="164514" y="3521820"/>
          <a:ext cx="299117" cy="299117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747A65-8CA4-4E99-B0C5-8542AF513531}">
      <dsp:nvSpPr>
        <dsp:cNvPr id="0" name=""/>
        <dsp:cNvSpPr/>
      </dsp:nvSpPr>
      <dsp:spPr>
        <a:xfrm>
          <a:off x="628146" y="3399454"/>
          <a:ext cx="8347770" cy="5438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557" tIns="57557" rIns="57557" bIns="57557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Project monitoring system and reporting on SEAH </a:t>
          </a:r>
          <a:endParaRPr lang="en-US" sz="1600" kern="1200"/>
        </a:p>
      </dsp:txBody>
      <dsp:txXfrm>
        <a:off x="628146" y="3399454"/>
        <a:ext cx="8347770" cy="543849"/>
      </dsp:txXfrm>
    </dsp:sp>
    <dsp:sp modelId="{A24D87FE-D312-4BA1-8E7A-46E2294C8D3C}">
      <dsp:nvSpPr>
        <dsp:cNvPr id="0" name=""/>
        <dsp:cNvSpPr/>
      </dsp:nvSpPr>
      <dsp:spPr>
        <a:xfrm>
          <a:off x="0" y="4079266"/>
          <a:ext cx="8975917" cy="543849"/>
        </a:xfrm>
        <a:prstGeom prst="roundRect">
          <a:avLst>
            <a:gd name="adj" fmla="val 1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671D09-667F-4FE1-A2E7-A361ADB57341}">
      <dsp:nvSpPr>
        <dsp:cNvPr id="0" name=""/>
        <dsp:cNvSpPr/>
      </dsp:nvSpPr>
      <dsp:spPr>
        <a:xfrm>
          <a:off x="164514" y="4201632"/>
          <a:ext cx="299117" cy="299117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AFB254-8CAA-469A-B82D-3DFBFB6A83AF}">
      <dsp:nvSpPr>
        <dsp:cNvPr id="0" name=""/>
        <dsp:cNvSpPr/>
      </dsp:nvSpPr>
      <dsp:spPr>
        <a:xfrm>
          <a:off x="628146" y="4079266"/>
          <a:ext cx="8347770" cy="5438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557" tIns="57557" rIns="57557" bIns="57557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Capacity building </a:t>
          </a:r>
          <a:endParaRPr lang="en-US" sz="1600" kern="1200"/>
        </a:p>
      </dsp:txBody>
      <dsp:txXfrm>
        <a:off x="628146" y="4079266"/>
        <a:ext cx="8347770" cy="5438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1E3B53-0EAE-491F-A430-FA3CF7EA2091}" type="datetimeFigureOut">
              <a:rPr lang="en-US" smtClean="0"/>
              <a:t>07/10/2024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FE05D8-9EAF-4C4C-B53D-3EA2DC330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6546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Strategy 2030 Document </a:t>
            </a:r>
          </a:p>
          <a:p>
            <a:r>
              <a:rPr lang="en-US" dirty="0"/>
              <a:t>https://www.adb.org/sites/default/files/institutional-document/435391/strategy-2030-main-document.pdf</a:t>
            </a:r>
          </a:p>
          <a:p>
            <a:endParaRPr lang="en-US" dirty="0"/>
          </a:p>
          <a:p>
            <a:r>
              <a:rPr lang="en-US" dirty="0" err="1"/>
              <a:t>p.</a:t>
            </a:r>
            <a:r>
              <a:rPr lang="en-US" dirty="0"/>
              <a:t> 15-16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C6CBFE-B9EC-471A-A555-5253D437842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507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4999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086" indent="0" algn="ctr">
              <a:buNone/>
              <a:defRPr sz="1800"/>
            </a:lvl2pPr>
            <a:lvl3pPr marL="914172" indent="0" algn="ctr">
              <a:buNone/>
              <a:defRPr sz="1800"/>
            </a:lvl3pPr>
            <a:lvl4pPr marL="1371257" indent="0" algn="ctr">
              <a:buNone/>
              <a:defRPr sz="1800"/>
            </a:lvl4pPr>
            <a:lvl5pPr marL="1828343" indent="0" algn="ctr">
              <a:buNone/>
              <a:defRPr sz="1800"/>
            </a:lvl5pPr>
            <a:lvl6pPr marL="2285429" indent="0" algn="ctr">
              <a:buNone/>
              <a:defRPr sz="1800"/>
            </a:lvl6pPr>
            <a:lvl7pPr marL="2742514" indent="0" algn="ctr">
              <a:buNone/>
              <a:defRPr sz="1800"/>
            </a:lvl7pPr>
            <a:lvl8pPr marL="3199600" indent="0" algn="ctr">
              <a:buNone/>
              <a:defRPr sz="1800"/>
            </a:lvl8pPr>
            <a:lvl9pPr marL="3656686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EC6A175E-08B0-49DC-B809-3BC63312F300}" type="datetimeFigureOut">
              <a:rPr lang="en-US" smtClean="0"/>
              <a:t>07/10/2024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1F13D-4F33-4E4E-AB1E-DD79E9F6D758}" type="slidenum">
              <a:rPr lang="en-US" smtClean="0"/>
              <a:t>‹#›</a:t>
            </a:fld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1"/>
            <a:ext cx="12192000" cy="4572001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44882637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175E-08B0-49DC-B809-3BC63312F300}" type="datetimeFigureOut">
              <a:rPr lang="en-US" smtClean="0"/>
              <a:t>07/10/2024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1F13D-4F33-4E4E-AB1E-DD79E9F6D7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11721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175E-08B0-49DC-B809-3BC63312F300}" type="datetimeFigureOut">
              <a:rPr lang="en-US" smtClean="0"/>
              <a:t>07/10/2024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1F13D-4F33-4E4E-AB1E-DD79E9F6D758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0066086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895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7B0C11-EFF1-4B5C-841F-C56E37A263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09" y="0"/>
            <a:ext cx="1204214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1081CA-0D71-464B-8F87-092DC8074C5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73680" y="1217451"/>
            <a:ext cx="8616678" cy="1067944"/>
          </a:xfrm>
        </p:spPr>
        <p:txBody>
          <a:bodyPr anchor="b">
            <a:normAutofit/>
          </a:bodyPr>
          <a:lstStyle>
            <a:lvl1pPr algn="l">
              <a:defRPr sz="4000" b="1">
                <a:solidFill>
                  <a:srgbClr val="002060"/>
                </a:solidFill>
              </a:defRPr>
            </a:lvl1pPr>
          </a:lstStyle>
          <a:p>
            <a:r>
              <a:rPr lang="en-US"/>
              <a:t>Presentation Title Comes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0850F3-9CA4-A742-8057-163CEB2137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10976" y="3809942"/>
            <a:ext cx="8735212" cy="1067944"/>
          </a:xfrm>
        </p:spPr>
        <p:txBody>
          <a:bodyPr/>
          <a:lstStyle>
            <a:lvl1pPr marL="0" indent="0" algn="l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Speaker’s Name Comes Here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54D67E7-25C5-104F-B0E1-6CF591C686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33" y="5886449"/>
            <a:ext cx="800099" cy="800099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4D9B3DAA-EE31-1740-ABC3-9513192D3986}"/>
              </a:ext>
            </a:extLst>
          </p:cNvPr>
          <p:cNvGrpSpPr/>
          <p:nvPr userDrawn="1"/>
        </p:nvGrpSpPr>
        <p:grpSpPr>
          <a:xfrm>
            <a:off x="3210976" y="3075495"/>
            <a:ext cx="8479382" cy="186326"/>
            <a:chOff x="3568300" y="2534681"/>
            <a:chExt cx="8868849" cy="120342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3CD6C1B-3758-AB43-ACCA-A4647E2B0651}"/>
                </a:ext>
              </a:extLst>
            </p:cNvPr>
            <p:cNvSpPr/>
            <p:nvPr userDrawn="1"/>
          </p:nvSpPr>
          <p:spPr>
            <a:xfrm>
              <a:off x="3568300" y="2534681"/>
              <a:ext cx="2216986" cy="120342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39D885A-ED94-1F4A-BA9E-1D7044EF4F8F}"/>
                </a:ext>
              </a:extLst>
            </p:cNvPr>
            <p:cNvSpPr/>
            <p:nvPr userDrawn="1"/>
          </p:nvSpPr>
          <p:spPr>
            <a:xfrm>
              <a:off x="5786191" y="2534681"/>
              <a:ext cx="2216986" cy="12034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1E65E33-9D77-D748-8120-544123E45344}"/>
                </a:ext>
              </a:extLst>
            </p:cNvPr>
            <p:cNvSpPr/>
            <p:nvPr userDrawn="1"/>
          </p:nvSpPr>
          <p:spPr>
            <a:xfrm>
              <a:off x="8003177" y="2534681"/>
              <a:ext cx="2216986" cy="120342"/>
            </a:xfrm>
            <a:prstGeom prst="rect">
              <a:avLst/>
            </a:prstGeom>
            <a:solidFill>
              <a:srgbClr val="FC6A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5D6401E-0C74-E746-BD4D-B1B8A7888029}"/>
                </a:ext>
              </a:extLst>
            </p:cNvPr>
            <p:cNvSpPr/>
            <p:nvPr userDrawn="1"/>
          </p:nvSpPr>
          <p:spPr>
            <a:xfrm>
              <a:off x="10220163" y="2534681"/>
              <a:ext cx="2216986" cy="12034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88381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7E6A7-1016-4B43-98E8-C4A00492A7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Place Slide Title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C11D00-0E9A-044C-B4E2-1D4C2D487F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54B51-6323-1F42-BE35-05EE973FD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332BE-80B9-47FF-8BC1-61D56C1917DE}" type="datetime3">
              <a:rPr lang="en-GB" smtClean="0"/>
              <a:t>7 October,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1F9EC4-FC35-8149-8B98-347F9B47F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BRCTP -  Procurement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7EB3D8-7D56-5E43-8FF1-E9384EAA7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851FC-8596-1743-8EDC-A544756C6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3358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B955E-06AC-2A4B-A46D-AF69CEE67D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Place Slide Title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68CBCB-6D43-E84E-8906-B534FF776B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B55A47-0FED-6049-A3FC-D4A376D1C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A9B63-D2E3-459F-93EF-7003D654C29F}" type="datetime3">
              <a:rPr lang="en-GB" smtClean="0"/>
              <a:t>7 October,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BE8D28-1810-2846-9F92-774DAFF03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BRCTP -  Procurement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969182-56C7-E441-98AA-411CB584A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851FC-8596-1743-8EDC-A544756C6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1703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E1AE7-BB7B-1546-B6BF-6EF247372A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Place Slide Title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68A771-1E68-0E4D-9819-F9BB651898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37733"/>
            <a:ext cx="5181600" cy="48392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CA9E50-EAB9-E948-A934-BBBF51CD72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37733"/>
            <a:ext cx="5181600" cy="48392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3A1668-BA5A-3341-AA05-A08FE48A8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25DE0-33BB-4D09-B04F-381338348E1A}" type="datetime3">
              <a:rPr lang="en-GB" smtClean="0"/>
              <a:t>7 October,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E4CC57-CB47-0C4F-8BCA-25DD120DC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BRCTP -  Procurement Presentation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DCC0E5-57D4-D249-9B22-06BB388B3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851FC-8596-1743-8EDC-A544756C6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4598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71B3B-7238-134D-A8F2-E666ACC70D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6"/>
            <a:ext cx="10515600" cy="684742"/>
          </a:xfrm>
        </p:spPr>
        <p:txBody>
          <a:bodyPr anchor="b"/>
          <a:lstStyle>
            <a:lvl1pPr marL="0" indent="0">
              <a:tabLst>
                <a:tab pos="5060950" algn="l"/>
              </a:tabLst>
              <a:defRPr/>
            </a:lvl1pPr>
          </a:lstStyle>
          <a:p>
            <a:r>
              <a:rPr lang="en-US"/>
              <a:t>Place Slide Title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22DBC-F649-AB47-AA06-D28971936A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1049868"/>
            <a:ext cx="5157787" cy="54601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8C0899-3450-D54B-96C0-0DCBF2D5F0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734610"/>
            <a:ext cx="5157787" cy="44550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931DED-AE0B-8944-AA3A-FB0D2D0E6F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611" y="1049868"/>
            <a:ext cx="5183188" cy="54601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437627-DACC-F746-9A2F-F6E82E45F5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734610"/>
            <a:ext cx="5183188" cy="44550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B3043F-4423-6F41-8684-E6C806A14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8DBF8-BFDB-491B-A3CB-D5E082DEC460}" type="datetime3">
              <a:rPr lang="en-GB" smtClean="0"/>
              <a:t>7 October, 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47303F-7E49-314B-ACD1-4B2D8EC72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BRCTP -  Procurement Presentation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2C709D-5567-6C4C-A4AF-B4E134C1F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851FC-8596-1743-8EDC-A544756C6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8235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71C0C-5459-4044-BCE8-ECD7851E5B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Place Slide Title Here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9CCF22-6EEE-184A-BD53-D52A8E127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90F31-AF15-476D-9B93-FC2C6D75838C}" type="datetime3">
              <a:rPr lang="en-GB" smtClean="0"/>
              <a:t>7 October, 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D0024B-BEEC-4646-B115-9721E07AA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BRCTP -  Procurement Presentation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AE5AA8-C4DA-3E47-A902-8E6AB9EC8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851FC-8596-1743-8EDC-A544756C6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3483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B86926-1704-724E-9F6E-24193EEFB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6A3E4-67B8-4BD2-BD86-379458C033E9}" type="datetime3">
              <a:rPr lang="en-GB" smtClean="0"/>
              <a:t>7 October, 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423116-2467-894B-B1F2-F27572A73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BRCTP -  Procurement Presentation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07F4B5-B90C-6644-98A9-AA19BB1F5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851FC-8596-1743-8EDC-A544756C6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11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A9835-0A42-4BCE-84AE-A5A80F72B471}" type="datetimeFigureOut">
              <a:rPr lang="en-US" smtClean="0"/>
              <a:t>07/10/2024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8BD48-8C78-4255-ABBC-6FC030174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143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5C6EB-95A2-AF45-A891-A160994DA5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Place Slide Title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DB2567-2606-F840-97D5-4B6A6CD986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4B9C46-E408-6044-BB88-8E33389F75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719AC5-E80B-714B-86FD-1B733017F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36534-1A3F-4886-B9F1-61B2E41104AC}" type="datetime3">
              <a:rPr lang="en-GB" smtClean="0"/>
              <a:t>7 October,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DDBA68-8F24-D04C-8E23-A75B3D1C8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BRCTP -  Procurement Presentation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D1C19D-C6B4-ED4F-8E56-8C042F47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851FC-8596-1743-8EDC-A544756C6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3589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F40ED-104A-9849-9A30-36875D4AFC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Place Slide Title Here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6D5F2A-811B-2D47-BFD8-A34B0E10CF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A679E6-2D37-754E-B312-1954BCAB7D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D1941-8A00-CD42-97A6-49111A4F9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E4B1-6FDD-4C44-AD28-44A432D93B37}" type="datetime3">
              <a:rPr lang="en-GB" smtClean="0"/>
              <a:t>7 October,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3B0F14-B247-0E4C-BC5F-6FA681797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BRCTP -  Procurement Presentation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C586B3-376F-F14C-9AE5-FE055259E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851FC-8596-1743-8EDC-A544756C6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4989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10C8F-5EB9-7247-85D9-213BD9F7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Place Slide Title Here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1AF2DD-740C-F746-B9FC-034E004E93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D5A8B3-F24F-BA4E-B76D-08A6E8B71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BEA54-5298-4C9C-9C20-2B495BB02FC6}" type="datetime3">
              <a:rPr lang="en-GB" smtClean="0"/>
              <a:t>7 October,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801232-D4AA-F349-842E-046EC0088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BRCTP -  Procurement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FF8903-E069-B143-ABCD-F393B716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851FC-8596-1743-8EDC-A544756C6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4738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6E6718-AFDA-164D-84F4-50B5BDF03D8B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>
            <a:normAutofit/>
          </a:bodyPr>
          <a:lstStyle>
            <a:lvl1pPr>
              <a:defRPr sz="3800"/>
            </a:lvl1pPr>
          </a:lstStyle>
          <a:p>
            <a:r>
              <a:rPr lang="en-US"/>
              <a:t>Place Slide Title Here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D1358D-264B-374D-878E-DE2F9E0C9B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57648-2CA3-DF47-9EE0-C8D2E16D3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3F8AE-023F-4FDD-9D97-268F37D37552}" type="datetime3">
              <a:rPr lang="en-GB" smtClean="0"/>
              <a:t>7 October,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99E54A-27DC-6447-BD97-91D4FEAA8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BRCTP -  Procurement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F3345D-66B0-4D46-BE4B-C5F3B68F1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851FC-8596-1743-8EDC-A544756C6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183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4999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08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3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4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5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6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175E-08B0-49DC-B809-3BC63312F300}" type="datetimeFigureOut">
              <a:rPr lang="en-US" smtClean="0"/>
              <a:t>07/10/2024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1F13D-4F33-4E4E-AB1E-DD79E9F6D758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blipFill dpi="0"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00522189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175E-08B0-49DC-B809-3BC63312F300}" type="datetimeFigureOut">
              <a:rPr lang="en-US" smtClean="0"/>
              <a:t>07/10/2024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1F13D-4F33-4E4E-AB1E-DD79E9F6D7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239096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086" indent="0">
              <a:buNone/>
              <a:defRPr sz="2000" b="1"/>
            </a:lvl2pPr>
            <a:lvl3pPr marL="914172" indent="0">
              <a:buNone/>
              <a:defRPr sz="1800" b="1"/>
            </a:lvl3pPr>
            <a:lvl4pPr marL="1371257" indent="0">
              <a:buNone/>
              <a:defRPr sz="1600" b="1"/>
            </a:lvl4pPr>
            <a:lvl5pPr marL="1828343" indent="0">
              <a:buNone/>
              <a:defRPr sz="1600" b="1"/>
            </a:lvl5pPr>
            <a:lvl6pPr marL="2285429" indent="0">
              <a:buNone/>
              <a:defRPr sz="1600" b="1"/>
            </a:lvl6pPr>
            <a:lvl7pPr marL="2742514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086" indent="0">
              <a:buNone/>
              <a:defRPr sz="2000" b="1"/>
            </a:lvl2pPr>
            <a:lvl3pPr marL="914172" indent="0">
              <a:buNone/>
              <a:defRPr sz="1800" b="1"/>
            </a:lvl3pPr>
            <a:lvl4pPr marL="1371257" indent="0">
              <a:buNone/>
              <a:defRPr sz="1600" b="1"/>
            </a:lvl4pPr>
            <a:lvl5pPr marL="1828343" indent="0">
              <a:buNone/>
              <a:defRPr sz="1600" b="1"/>
            </a:lvl5pPr>
            <a:lvl6pPr marL="2285429" indent="0">
              <a:buNone/>
              <a:defRPr sz="1600" b="1"/>
            </a:lvl6pPr>
            <a:lvl7pPr marL="2742514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6" indent="0">
              <a:buNone/>
              <a:defRPr sz="1600" b="1"/>
            </a:lvl9pPr>
          </a:lstStyle>
          <a:p>
            <a:pPr marL="0" lvl="0" indent="0" algn="l" defTabSz="914172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175E-08B0-49DC-B809-3BC63312F300}" type="datetimeFigureOut">
              <a:rPr lang="en-US" smtClean="0"/>
              <a:t>07/10/2024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1F13D-4F33-4E4E-AB1E-DD79E9F6D7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416973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175E-08B0-49DC-B809-3BC63312F300}" type="datetimeFigureOut">
              <a:rPr lang="en-US" smtClean="0"/>
              <a:t>07/10/2024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1F13D-4F33-4E4E-AB1E-DD79E9F6D7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828074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175E-08B0-49DC-B809-3BC63312F300}" type="datetimeFigureOut">
              <a:rPr lang="en-US" smtClean="0"/>
              <a:t>07/10/2024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1F13D-4F33-4E4E-AB1E-DD79E9F6D7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29497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086" indent="0">
              <a:buNone/>
              <a:defRPr sz="1200"/>
            </a:lvl2pPr>
            <a:lvl3pPr marL="914172" indent="0">
              <a:buNone/>
              <a:defRPr sz="1000"/>
            </a:lvl3pPr>
            <a:lvl4pPr marL="1371257" indent="0">
              <a:buNone/>
              <a:defRPr sz="900"/>
            </a:lvl4pPr>
            <a:lvl5pPr marL="1828343" indent="0">
              <a:buNone/>
              <a:defRPr sz="900"/>
            </a:lvl5pPr>
            <a:lvl6pPr marL="2285429" indent="0">
              <a:buNone/>
              <a:defRPr sz="900"/>
            </a:lvl6pPr>
            <a:lvl7pPr marL="2742514" indent="0">
              <a:buNone/>
              <a:defRPr sz="900"/>
            </a:lvl7pPr>
            <a:lvl8pPr marL="3199600" indent="0">
              <a:buNone/>
              <a:defRPr sz="900"/>
            </a:lvl8pPr>
            <a:lvl9pPr marL="365668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175E-08B0-49DC-B809-3BC63312F300}" type="datetimeFigureOut">
              <a:rPr lang="en-US" smtClean="0"/>
              <a:t>07/10/2024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1F13D-4F33-4E4E-AB1E-DD79E9F6D7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693652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4999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199"/>
            </a:lvl1pPr>
            <a:lvl2pPr marL="457086" indent="0">
              <a:buNone/>
              <a:defRPr sz="2800"/>
            </a:lvl2pPr>
            <a:lvl3pPr marL="914172" indent="0">
              <a:buNone/>
              <a:defRPr sz="2400"/>
            </a:lvl3pPr>
            <a:lvl4pPr marL="1371257" indent="0">
              <a:buNone/>
              <a:defRPr sz="2000"/>
            </a:lvl4pPr>
            <a:lvl5pPr marL="1828343" indent="0">
              <a:buNone/>
              <a:defRPr sz="2000"/>
            </a:lvl5pPr>
            <a:lvl6pPr marL="2285429" indent="0">
              <a:buNone/>
              <a:defRPr sz="2000"/>
            </a:lvl6pPr>
            <a:lvl7pPr marL="2742514" indent="0">
              <a:buNone/>
              <a:defRPr sz="2000"/>
            </a:lvl7pPr>
            <a:lvl8pPr marL="3199600" indent="0">
              <a:buNone/>
              <a:defRPr sz="2000"/>
            </a:lvl8pPr>
            <a:lvl9pPr marL="3656686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086" indent="0">
              <a:buNone/>
              <a:defRPr sz="1400"/>
            </a:lvl2pPr>
            <a:lvl3pPr marL="914172" indent="0">
              <a:buNone/>
              <a:defRPr sz="1200"/>
            </a:lvl3pPr>
            <a:lvl4pPr marL="1371257" indent="0">
              <a:buNone/>
              <a:defRPr sz="1000"/>
            </a:lvl4pPr>
            <a:lvl5pPr marL="1828343" indent="0">
              <a:buNone/>
              <a:defRPr sz="1000"/>
            </a:lvl5pPr>
            <a:lvl6pPr marL="2285429" indent="0">
              <a:buNone/>
              <a:defRPr sz="1000"/>
            </a:lvl6pPr>
            <a:lvl7pPr marL="2742514" indent="0">
              <a:buNone/>
              <a:defRPr sz="1000"/>
            </a:lvl7pPr>
            <a:lvl8pPr marL="3199600" indent="0">
              <a:buNone/>
              <a:defRPr sz="1000"/>
            </a:lvl8pPr>
            <a:lvl9pPr marL="365668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175E-08B0-49DC-B809-3BC63312F300}" type="datetimeFigureOut">
              <a:rPr lang="en-US" smtClean="0"/>
              <a:t>07/10/2024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1F13D-4F33-4E4E-AB1E-DD79E9F6D758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1821758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9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30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EC6A175E-08B0-49DC-B809-3BC63312F300}" type="datetimeFigureOut">
              <a:rPr lang="en-US" smtClean="0"/>
              <a:t>07/10/2024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3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4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D871F13D-4F33-4E4E-AB1E-DD79E9F6D758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3579C43-B52E-631E-900F-55084972185A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0" y="6789420"/>
            <a:ext cx="3064673" cy="6925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45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INTERNAL. This information is accessible to ADB Management and staff. It may be shared outside ADB with appropriate permission.</a:t>
            </a:r>
          </a:p>
        </p:txBody>
      </p:sp>
      <p:sp>
        <p:nvSpPr>
          <p:cNvPr id="9" name="MSIPCMContentMarking" descr="{&quot;HashCode&quot;:418872913,&quot;Placement&quot;:&quot;Footer&quot;,&quot;Top&quot;:1060.68872,&quot;Left&quot;:0.0,&quot;SlideWidth&quot;:1919,&quot;SlideHeight&quot;:1080}">
            <a:extLst>
              <a:ext uri="{FF2B5EF4-FFF2-40B4-BE49-F238E27FC236}">
                <a16:creationId xmlns:a16="http://schemas.microsoft.com/office/drawing/2014/main" id="{FB452D36-177B-7BFF-EDBF-EE42ECF3B066}"/>
              </a:ext>
            </a:extLst>
          </p:cNvPr>
          <p:cNvSpPr txBox="1"/>
          <p:nvPr userDrawn="1"/>
        </p:nvSpPr>
        <p:spPr>
          <a:xfrm>
            <a:off x="0" y="6762063"/>
            <a:ext cx="3268031" cy="6925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US" sz="450">
                <a:solidFill>
                  <a:srgbClr val="000000"/>
                </a:solidFill>
                <a:latin typeface="Calibri" panose="020F0502020204030204" pitchFamily="34" charset="0"/>
              </a:rPr>
              <a:t>INTERNAL. This information is accessible to ADB Management and staff. It may be shared outside ADB with appropriate permission.</a:t>
            </a:r>
          </a:p>
        </p:txBody>
      </p:sp>
    </p:spTree>
    <p:extLst>
      <p:ext uri="{BB962C8B-B14F-4D97-AF65-F5344CB8AC3E}">
        <p14:creationId xmlns:p14="http://schemas.microsoft.com/office/powerpoint/2010/main" val="3169452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l" defTabSz="914172" rtl="0" eaLnBrk="1" latinLnBrk="0" hangingPunct="1">
        <a:lnSpc>
          <a:spcPct val="80000"/>
        </a:lnSpc>
        <a:spcBef>
          <a:spcPct val="0"/>
        </a:spcBef>
        <a:buNone/>
        <a:defRPr sz="4999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17" indent="-91417" algn="l" defTabSz="914172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10" indent="-137126" algn="l" defTabSz="914172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7944" indent="-137126" algn="l" defTabSz="914172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212" indent="-137126" algn="l" defTabSz="914172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046" indent="-137126" algn="l" defTabSz="914172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172" indent="-137126" algn="l" defTabSz="914172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439" indent="-137126" algn="l" defTabSz="914172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5848" indent="-137126" algn="l" defTabSz="914172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116" indent="-137126" algn="l" defTabSz="914172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2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7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3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29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4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6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74072DE-E692-46C7-905E-E45BD35B3775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6BCD67-26DD-9C40-B06F-BC3367017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2756"/>
            <a:ext cx="10959353" cy="6415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Place Slide Title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BA3821-D883-EA41-9CDD-9F40509D3C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293282"/>
            <a:ext cx="10959353" cy="4761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B847B1-5BFF-DD43-AB39-E0ABD30BD0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199" y="6454399"/>
            <a:ext cx="3476624" cy="1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D858507-9BBE-488B-A274-CA5C350AC5B3}" type="datetime3">
              <a:rPr lang="en-GB" smtClean="0"/>
              <a:t>7 October,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5DBE55-C7EC-D64D-9FA6-D064D4CDAC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21269" y="6437697"/>
            <a:ext cx="3476625" cy="1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BRCTP -  Procurement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397023-396C-E543-A959-D877E3BA4F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14117" y="6437698"/>
            <a:ext cx="1453859" cy="1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|   </a:t>
            </a:r>
            <a:fld id="{78F851FC-8596-1743-8EDC-A544756C69D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47B4B3-28B8-AB42-8653-2A06183008C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1" y="6085871"/>
            <a:ext cx="649502" cy="649502"/>
          </a:xfrm>
          <a:prstGeom prst="rect">
            <a:avLst/>
          </a:prstGeom>
        </p:spPr>
      </p:pic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7FD1A2D1-BFE9-48C1-A342-FAE10CB721F8}"/>
              </a:ext>
            </a:extLst>
          </p:cNvPr>
          <p:cNvSpPr>
            <a:spLocks noGrp="1"/>
          </p:cNvSpPr>
          <p:nvPr userDrawn="1"/>
        </p:nvSpPr>
        <p:spPr>
          <a:xfrm>
            <a:off x="3865799" y="1198799"/>
            <a:ext cx="4460402" cy="4460402"/>
          </a:xfrm>
          <a:prstGeom prst="diamond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D6FFF83-CEDD-E445-A73A-F35F757FEF5A}"/>
              </a:ext>
            </a:extLst>
          </p:cNvPr>
          <p:cNvGrpSpPr/>
          <p:nvPr userDrawn="1"/>
        </p:nvGrpSpPr>
        <p:grpSpPr>
          <a:xfrm>
            <a:off x="838199" y="6671674"/>
            <a:ext cx="9944004" cy="186326"/>
            <a:chOff x="3568300" y="2534681"/>
            <a:chExt cx="8868849" cy="120342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5AB5B0F-4EDC-C649-A112-FBFFFA73AEF8}"/>
                </a:ext>
              </a:extLst>
            </p:cNvPr>
            <p:cNvSpPr/>
            <p:nvPr userDrawn="1"/>
          </p:nvSpPr>
          <p:spPr>
            <a:xfrm>
              <a:off x="3568300" y="2534681"/>
              <a:ext cx="2216986" cy="120342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5B99443-40AB-0040-B0C0-97E71DCEBF99}"/>
                </a:ext>
              </a:extLst>
            </p:cNvPr>
            <p:cNvSpPr/>
            <p:nvPr userDrawn="1"/>
          </p:nvSpPr>
          <p:spPr>
            <a:xfrm>
              <a:off x="5786191" y="2534681"/>
              <a:ext cx="2216986" cy="12034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DC65C97C-7387-904B-934D-366098FB58A4}"/>
                </a:ext>
              </a:extLst>
            </p:cNvPr>
            <p:cNvSpPr/>
            <p:nvPr userDrawn="1"/>
          </p:nvSpPr>
          <p:spPr>
            <a:xfrm>
              <a:off x="8003177" y="2534681"/>
              <a:ext cx="2216986" cy="120342"/>
            </a:xfrm>
            <a:prstGeom prst="rect">
              <a:avLst/>
            </a:prstGeom>
            <a:solidFill>
              <a:srgbClr val="FC6A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ACC810C-B88F-A047-92E2-6DED04035D02}"/>
                </a:ext>
              </a:extLst>
            </p:cNvPr>
            <p:cNvSpPr/>
            <p:nvPr userDrawn="1"/>
          </p:nvSpPr>
          <p:spPr>
            <a:xfrm>
              <a:off x="10220163" y="2534681"/>
              <a:ext cx="2216986" cy="12034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2912550-7BFD-40C1-AE02-6B2056C52E0B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0" y="6720840"/>
            <a:ext cx="6127750" cy="13716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9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INTERNAL. This information is accessible to ADB Management and staff. It may be shared outside ADB with appropriate permission.</a:t>
            </a:r>
          </a:p>
        </p:txBody>
      </p:sp>
    </p:spTree>
    <p:extLst>
      <p:ext uri="{BB962C8B-B14F-4D97-AF65-F5344CB8AC3E}">
        <p14:creationId xmlns:p14="http://schemas.microsoft.com/office/powerpoint/2010/main" val="1257613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0206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SzPct val="70000"/>
        <a:buFont typeface="Wingdings" pitchFamily="2" charset="2"/>
        <a:buChar char="v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70000"/>
        <a:buFont typeface="Wingdings" pitchFamily="2" charset="2"/>
        <a:buChar char="v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70000"/>
        <a:buFont typeface="Wingdings" pitchFamily="2" charset="2"/>
        <a:buChar char="v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SzPct val="70000"/>
        <a:buFont typeface="Wingdings" pitchFamily="2" charset="2"/>
        <a:buChar char="v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70000"/>
        <a:buFont typeface="Wingdings" pitchFamily="2" charset="2"/>
        <a:buChar char="v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adb.org/projects/57021-001/main" TargetMode="Externa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db.org/sites/default/files/institutional-document/33623/guidelines-gender-mainstreaming-categories-adb-projects.pdf" TargetMode="External"/><Relationship Id="rId2" Type="http://schemas.openxmlformats.org/officeDocument/2006/relationships/hyperlink" Target="https://www.adb.org/sites/default/files/institutional-document/495956/strategy-2030-op2-gender-equality.pdf" TargetMode="Externa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www.adb.org/sites/default/files/institutional-document/752641/midterm-review-adb-corporate-results-framework-2019-2024.pdf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db.org/sites/default/files/institutional-document/33650/files/gender-toolkit-energy.pdf" TargetMode="External"/><Relationship Id="rId3" Type="http://schemas.openxmlformats.org/officeDocument/2006/relationships/hyperlink" Target="https://www.adb.org/sites/default/files/institutional-document/34133/files/tip-sheet-3-implementing-gender-action-plan.pdf" TargetMode="External"/><Relationship Id="rId7" Type="http://schemas.openxmlformats.org/officeDocument/2006/relationships/hyperlink" Target="https://www.adb.org/sites/default/files/institutional-document/33901/gender-tool-kit-transport_0.pdf" TargetMode="External"/><Relationship Id="rId2" Type="http://schemas.openxmlformats.org/officeDocument/2006/relationships/hyperlink" Target="https://www.adb.org/sites/default/files/institutional-document/33623/guidelines-gender-mainstreaming-categories-adb-projects.pdf" TargetMode="Externa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adb.org/sites/default/files/institutional-document/791191/guidelines-exit-assessment-gender-equality-results.pdf" TargetMode="External"/><Relationship Id="rId5" Type="http://schemas.openxmlformats.org/officeDocument/2006/relationships/hyperlink" Target="https://www.adb.org/sites/default/files/institutional-document/34135/files/tip-sheet-5-gender-inclusive-results-pcrs.pdf" TargetMode="External"/><Relationship Id="rId4" Type="http://schemas.openxmlformats.org/officeDocument/2006/relationships/hyperlink" Target="https://www.adb.org/documents/series/gender-tip-sheets?page=1" TargetMode="External"/><Relationship Id="rId9" Type="http://schemas.openxmlformats.org/officeDocument/2006/relationships/hyperlink" Target="https://www.adb.org/sites/default/files/institutional-document/879161/good-practice-seah-adb-financed-projects.pdf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db.org/news/videos/green-jobs-women-construction-skills-fijian-women" TargetMode="External"/><Relationship Id="rId2" Type="http://schemas.openxmlformats.org/officeDocument/2006/relationships/hyperlink" Target="https://www.adb.org/sites/default/files/publication/178959/country-driven-gender-climate-change.pdf" TargetMode="Externa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1.png"/><Relationship Id="rId5" Type="http://schemas.openxmlformats.org/officeDocument/2006/relationships/hyperlink" Target="https://blogs.adb.org/blog/when-investing-infrastructure-dont-forget-gender" TargetMode="External"/><Relationship Id="rId4" Type="http://schemas.openxmlformats.org/officeDocument/2006/relationships/hyperlink" Target="https://www.adb.org/publications/gender-infrastructure-central-west-asia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CCEB9-7619-F5A6-E27E-34D1A960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98540" y="1481958"/>
            <a:ext cx="9193460" cy="180783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ADB Gender Mainstreaming Approaches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sz="2800" i="1" dirty="0">
                <a:solidFill>
                  <a:schemeClr val="tx1"/>
                </a:solidFill>
              </a:rPr>
              <a:t>(Mitigating risks and enhancing gender benefits)</a:t>
            </a:r>
            <a:br>
              <a:rPr lang="en-US" sz="3200" i="1" dirty="0">
                <a:solidFill>
                  <a:schemeClr val="tx1"/>
                </a:solidFill>
              </a:rPr>
            </a:br>
            <a:endParaRPr lang="en-US" i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D3BDE6-86BD-4D6B-D496-94986331F3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09379" y="3429000"/>
            <a:ext cx="8735212" cy="1947042"/>
          </a:xfrm>
        </p:spPr>
        <p:txBody>
          <a:bodyPr>
            <a:normAutofit fontScale="70000" lnSpcReduction="20000"/>
          </a:bodyPr>
          <a:lstStyle/>
          <a:p>
            <a:r>
              <a:rPr lang="en-US" sz="36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PRIF Week 2024: Sustainable and Resilient Infrastructure in the Pacific</a:t>
            </a:r>
          </a:p>
          <a:p>
            <a:endParaRPr lang="en-US" sz="36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/>
            <a:r>
              <a:rPr lang="en-US" sz="2400" b="1" dirty="0"/>
              <a:t>Uzma Altaf</a:t>
            </a:r>
          </a:p>
          <a:p>
            <a:pPr algn="ctr"/>
            <a:r>
              <a:rPr lang="en-US" sz="2400" dirty="0"/>
              <a:t>ADB Gender Specialist</a:t>
            </a:r>
          </a:p>
          <a:p>
            <a:pPr algn="ctr"/>
            <a:r>
              <a:rPr lang="en-US" sz="24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8th October 2024) </a:t>
            </a:r>
          </a:p>
          <a:p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469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65BA8-41F1-CC67-7A86-D5E92CFF2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i="0" dirty="0">
                <a:solidFill>
                  <a:srgbClr val="111111"/>
                </a:solidFill>
                <a:effectLst/>
                <a:latin typeface="-apple-system"/>
              </a:rPr>
              <a:t>Sector-Specific Strategies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8A553-3BC9-49E1-48A4-704B6FFE52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2800" b="1" i="0" dirty="0">
                <a:effectLst/>
                <a:latin typeface="-apple-system"/>
              </a:rPr>
              <a:t>Energy</a:t>
            </a:r>
            <a:r>
              <a:rPr lang="en-US" sz="2800" b="0" i="0" dirty="0">
                <a:effectLst/>
                <a:latin typeface="-apple-system"/>
              </a:rPr>
              <a:t>: Promoting women’s participation in energy projects, ensuring women’s access to energy services, and supporting female employment in the energy sector.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800" b="1" i="0" dirty="0">
                <a:effectLst/>
                <a:latin typeface="-apple-system"/>
              </a:rPr>
              <a:t>Urban Development</a:t>
            </a:r>
            <a:r>
              <a:rPr lang="en-US" sz="2800" b="0" i="0" dirty="0">
                <a:effectLst/>
                <a:latin typeface="-apple-system"/>
              </a:rPr>
              <a:t>: Enhancing women’s safety and mobility in urban areas, improving access to urban services, and supporting women’s economic opportunities.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800" b="1" i="0" dirty="0">
                <a:effectLst/>
                <a:latin typeface="-apple-system"/>
              </a:rPr>
              <a:t>Water and Sanitation</a:t>
            </a:r>
            <a:r>
              <a:rPr lang="en-US" sz="2800" b="0" i="0" dirty="0">
                <a:effectLst/>
                <a:latin typeface="-apple-system"/>
              </a:rPr>
              <a:t>: Ensuring women’s involvement in water management, improving access to clean water and sanitation facilities, and addressing women’s specific needs in sanitation projects.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800" b="1" i="0" dirty="0">
                <a:effectLst/>
                <a:latin typeface="-apple-system"/>
              </a:rPr>
              <a:t>Transport: </a:t>
            </a:r>
            <a:r>
              <a:rPr lang="en-US" sz="2800" b="0" i="0" dirty="0">
                <a:effectLst/>
                <a:latin typeface="-apple-system"/>
              </a:rPr>
              <a:t>Women’s access to safe and affordable transportation, promoting gender-sensitive transport planning, women’s employment in the transport sector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A04597-4614-CA16-20B5-EC427ACB3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851FC-8596-1743-8EDC-A544756C69D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0329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65BA8-41F1-CC67-7A86-D5E92CFF2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i="0" dirty="0">
                <a:solidFill>
                  <a:srgbClr val="111111"/>
                </a:solidFill>
                <a:effectLst/>
                <a:latin typeface="-apple-system"/>
              </a:rPr>
              <a:t>Project examples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8A553-3BC9-49E1-48A4-704B6FFE52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321" y="1463443"/>
            <a:ext cx="6049925" cy="4761639"/>
          </a:xfrm>
        </p:spPr>
        <p:txBody>
          <a:bodyPr>
            <a:normAutofit fontScale="92500"/>
          </a:bodyPr>
          <a:lstStyle/>
          <a:p>
            <a:pPr marL="0" indent="0" algn="l">
              <a:buNone/>
            </a:pPr>
            <a:r>
              <a:rPr lang="en-US" sz="2400" b="1" i="0" dirty="0">
                <a:solidFill>
                  <a:srgbClr val="111111"/>
                </a:solidFill>
                <a:effectLst/>
                <a:latin typeface="-apple-system"/>
              </a:rPr>
              <a:t>Fiji Transport Infrastructure Investment Project</a:t>
            </a:r>
            <a:r>
              <a:rPr lang="en-US" sz="2400" b="0" i="0" dirty="0">
                <a:solidFill>
                  <a:srgbClr val="111111"/>
                </a:solidFill>
                <a:effectLst/>
                <a:latin typeface="-apple-system"/>
              </a:rPr>
              <a:t>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111111"/>
                </a:solidFill>
                <a:effectLst/>
                <a:latin typeface="-apple-system"/>
              </a:rPr>
              <a:t>This project aimed to improve the resilience and sustainability of Fiji’s transport infrastructure. </a:t>
            </a:r>
          </a:p>
          <a:p>
            <a:pPr marL="0" indent="0" algn="l">
              <a:buNone/>
            </a:pPr>
            <a:r>
              <a:rPr lang="en-US" sz="2400" b="1" dirty="0">
                <a:solidFill>
                  <a:srgbClr val="111111"/>
                </a:solidFill>
                <a:latin typeface="-apple-system"/>
              </a:rPr>
              <a:t>Key features of Gender Action Plan: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11111"/>
                </a:solidFill>
                <a:latin typeface="-apple-system"/>
              </a:rPr>
              <a:t>W</a:t>
            </a:r>
            <a:r>
              <a:rPr lang="en-US" sz="2400" b="0" i="0" dirty="0">
                <a:solidFill>
                  <a:srgbClr val="111111"/>
                </a:solidFill>
                <a:effectLst/>
                <a:latin typeface="-apple-system"/>
              </a:rPr>
              <a:t>omen’s participation in project planning/design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111111"/>
                </a:solidFill>
                <a:effectLst/>
                <a:latin typeface="-apple-system"/>
              </a:rPr>
              <a:t>Gender </a:t>
            </a:r>
            <a:r>
              <a:rPr lang="en-US" sz="2400" dirty="0">
                <a:solidFill>
                  <a:srgbClr val="111111"/>
                </a:solidFill>
                <a:latin typeface="-apple-system"/>
              </a:rPr>
              <a:t>design features like safety and security for women, girls and vulnerable groups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11111"/>
                </a:solidFill>
                <a:latin typeface="-apple-system"/>
              </a:rPr>
              <a:t>Capacity development of FRA and contractors on gender issues such as Sexual Exploitation Abuse and Harassment (SEAH) and gender-fair work environment.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A04597-4614-CA16-20B5-EC427ACB3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851FC-8596-1743-8EDC-A544756C69D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355B2C-96B8-60DB-0A5D-A44B28F47D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3572" y="1463442"/>
            <a:ext cx="5241851" cy="493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2326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65BA8-41F1-CC67-7A86-D5E92CFF2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i="0" dirty="0">
                <a:solidFill>
                  <a:srgbClr val="111111"/>
                </a:solidFill>
                <a:effectLst/>
                <a:latin typeface="-apple-system"/>
              </a:rPr>
              <a:t>Project examples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8A553-3BC9-49E1-48A4-704B6FFE52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293282"/>
            <a:ext cx="6179288" cy="47616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i="0" dirty="0">
                <a:effectLst/>
                <a:latin typeface="-apple-system"/>
              </a:rPr>
              <a:t>Tonga and Outer Islands Renewable Energy Projects</a:t>
            </a:r>
            <a:r>
              <a:rPr lang="en-US" sz="2400" b="0" i="0" dirty="0">
                <a:effectLst/>
                <a:latin typeface="-apple-system"/>
              </a:rPr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  <a:latin typeface="-apple-system"/>
              </a:rPr>
              <a:t>This project aims to increase the share of renewable energy in Tonga’s energy mix. </a:t>
            </a:r>
          </a:p>
          <a:p>
            <a:pPr marL="0" indent="0">
              <a:buNone/>
            </a:pPr>
            <a:r>
              <a:rPr lang="en-US" sz="2400" b="1" dirty="0">
                <a:latin typeface="-apple-system"/>
                <a:hlinkClick r:id="rId2"/>
              </a:rPr>
              <a:t>Key gender features: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  <a:latin typeface="-apple-system"/>
                <a:hlinkClick r:id="rId2"/>
              </a:rPr>
              <a:t>promoting women’s participation in the renewable energy sector,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  <a:latin typeface="-apple-system"/>
                <a:hlinkClick r:id="rId2"/>
              </a:rPr>
              <a:t>providing training and employment opportunities for women, and ensuring that women benefit from improved access to reliable and affordable energy</a:t>
            </a:r>
            <a:endParaRPr lang="en-US" sz="2400" b="0" i="0" dirty="0">
              <a:effectLst/>
              <a:latin typeface="-apple-system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A04597-4614-CA16-20B5-EC427ACB3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851FC-8596-1743-8EDC-A544756C69D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 descr="A person in orange jumpsuits and gloves next to a power box&#10;&#10;Description automatically generated">
            <a:extLst>
              <a:ext uri="{FF2B5EF4-FFF2-40B4-BE49-F238E27FC236}">
                <a16:creationId xmlns:a16="http://schemas.microsoft.com/office/drawing/2014/main" id="{4CA7D479-6523-C2BC-E4AC-EB93FBC334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614" y="1446028"/>
            <a:ext cx="5209953" cy="432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7061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5FB938-CE68-6DD1-5CD2-580606D7E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977" y="1148316"/>
            <a:ext cx="10959353" cy="3912781"/>
          </a:xfrm>
          <a:solidFill>
            <a:srgbClr val="92D050"/>
          </a:solidFill>
        </p:spPr>
        <p:txBody>
          <a:bodyPr/>
          <a:lstStyle/>
          <a:p>
            <a:pPr marL="0" indent="0" algn="ctr">
              <a:buNone/>
            </a:pPr>
            <a:endParaRPr lang="en-US" sz="4400" b="1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 algn="ctr">
              <a:buNone/>
            </a:pPr>
            <a:endParaRPr lang="en-US" sz="4400" b="1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sz="44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Gender and Climate Change</a:t>
            </a:r>
            <a:endParaRPr lang="en-US" sz="4000" b="1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25AA76-8DF7-6F5D-9A40-825B1BBC1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851FC-8596-1743-8EDC-A544756C69D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7216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62AA0-9B4E-03C3-4DCC-AA43AC1EE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Gender Analysis – Climate Change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725496-90E0-E202-878B-B8F34708EE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/>
              <a:t>Key aspects for gender analysis</a:t>
            </a:r>
          </a:p>
          <a:p>
            <a:r>
              <a:rPr lang="en-US" dirty="0">
                <a:solidFill>
                  <a:srgbClr val="161616"/>
                </a:solidFill>
              </a:rPr>
              <a:t>Gender differential roles and responsibilities</a:t>
            </a:r>
          </a:p>
          <a:p>
            <a:r>
              <a:rPr lang="en-US" dirty="0">
                <a:solidFill>
                  <a:srgbClr val="161616"/>
                </a:solidFill>
              </a:rPr>
              <a:t>Knowledge, Skills and livelihood sources for both men and women</a:t>
            </a:r>
          </a:p>
          <a:p>
            <a:r>
              <a:rPr lang="en-US" dirty="0">
                <a:solidFill>
                  <a:srgbClr val="161616"/>
                </a:solidFill>
              </a:rPr>
              <a:t>Access and control over productive resources and assets</a:t>
            </a:r>
          </a:p>
          <a:p>
            <a:r>
              <a:rPr lang="en-US" dirty="0">
                <a:solidFill>
                  <a:srgbClr val="161616"/>
                </a:solidFill>
              </a:rPr>
              <a:t>Women’s role in value chains and coastal zones (urban, coastal forest, mangrove forest, coral reef, seagrass bed, and deep sea)</a:t>
            </a:r>
          </a:p>
          <a:p>
            <a:r>
              <a:rPr lang="en-US" dirty="0">
                <a:solidFill>
                  <a:srgbClr val="161616"/>
                </a:solidFill>
              </a:rPr>
              <a:t>Who is vulnerable to climate change and how?</a:t>
            </a:r>
          </a:p>
          <a:p>
            <a:r>
              <a:rPr lang="en-US" dirty="0">
                <a:solidFill>
                  <a:srgbClr val="161616"/>
                </a:solidFill>
              </a:rPr>
              <a:t>Men and women roles in Natural Resources Management</a:t>
            </a:r>
          </a:p>
          <a:p>
            <a:r>
              <a:rPr lang="en-US" dirty="0">
                <a:solidFill>
                  <a:srgbClr val="161616"/>
                </a:solidFill>
              </a:rPr>
              <a:t>Challenges faced by both men and women</a:t>
            </a:r>
          </a:p>
          <a:p>
            <a:r>
              <a:rPr lang="en-US" dirty="0">
                <a:solidFill>
                  <a:srgbClr val="161616"/>
                </a:solidFill>
              </a:rPr>
              <a:t>What can be done to ensure that men and women could equally benefit from a coastal resilience investment?</a:t>
            </a:r>
          </a:p>
          <a:p>
            <a:r>
              <a:rPr lang="en-US" dirty="0">
                <a:solidFill>
                  <a:srgbClr val="161616"/>
                </a:solidFill>
              </a:rPr>
              <a:t>How to maximize the potential of women as “leaders” and “change agents”?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A3B0D1-2EF6-CEA0-BE49-90EDA2A0A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851FC-8596-1743-8EDC-A544756C69D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5435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62AA0-9B4E-03C3-4DCC-AA43AC1EE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Gender Analysis – Climate Change</a:t>
            </a:r>
          </a:p>
        </p:txBody>
      </p:sp>
      <p:pic>
        <p:nvPicPr>
          <p:cNvPr id="6" name="Content Placeholder 5" descr="A close-up of a questionnaire&#10;&#10;Description automatically generated">
            <a:extLst>
              <a:ext uri="{FF2B5EF4-FFF2-40B4-BE49-F238E27FC236}">
                <a16:creationId xmlns:a16="http://schemas.microsoft.com/office/drawing/2014/main" id="{225F6069-F696-F3B8-59BD-9FFA8B5CBC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885" y="1244009"/>
            <a:ext cx="9673091" cy="519368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A3B0D1-2EF6-CEA0-BE49-90EDA2A0A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851FC-8596-1743-8EDC-A544756C69D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9856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A person wearing a hard hat and vest&#10;&#10;Description automatically generated">
            <a:extLst>
              <a:ext uri="{FF2B5EF4-FFF2-40B4-BE49-F238E27FC236}">
                <a16:creationId xmlns:a16="http://schemas.microsoft.com/office/drawing/2014/main" id="{C2088ADC-2FCB-3666-681A-98194119E8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155" y="1104316"/>
            <a:ext cx="4341385" cy="197872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CEC75D-ECA8-83CB-FB5D-E72A90CA2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851FC-8596-1743-8EDC-A544756C69D7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0AE8E9-E47C-3EAD-A770-DB86D57990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1" y="1104315"/>
            <a:ext cx="3520370" cy="466916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DAD8B10-8C6D-515D-2A93-D9B740D8A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2756"/>
            <a:ext cx="10959353" cy="641559"/>
          </a:xfrm>
        </p:spPr>
        <p:txBody>
          <a:bodyPr/>
          <a:lstStyle/>
          <a:p>
            <a:r>
              <a:rPr lang="en-US" dirty="0"/>
              <a:t>ADB initiatives</a:t>
            </a:r>
          </a:p>
        </p:txBody>
      </p:sp>
      <p:pic>
        <p:nvPicPr>
          <p:cNvPr id="15" name="Picture 14" descr="A person carrying a baby&#10;&#10;Description automatically generated">
            <a:extLst>
              <a:ext uri="{FF2B5EF4-FFF2-40B4-BE49-F238E27FC236}">
                <a16:creationId xmlns:a16="http://schemas.microsoft.com/office/drawing/2014/main" id="{8E59044C-913C-54BC-031B-8334180EB1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571" y="1104315"/>
            <a:ext cx="2885584" cy="4704489"/>
          </a:xfrm>
          <a:prstGeom prst="rect">
            <a:avLst/>
          </a:prstGeom>
        </p:spPr>
      </p:pic>
      <p:pic>
        <p:nvPicPr>
          <p:cNvPr id="19" name="Picture 18" descr="A page of a document&#10;&#10;Description automatically generated">
            <a:extLst>
              <a:ext uri="{FF2B5EF4-FFF2-40B4-BE49-F238E27FC236}">
                <a16:creationId xmlns:a16="http://schemas.microsoft.com/office/drawing/2014/main" id="{701ACF38-A48F-72D8-C1B7-793C247AAD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155" y="3030039"/>
            <a:ext cx="4341385" cy="277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7899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5FB938-CE68-6DD1-5CD2-580606D7E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977" y="1148316"/>
            <a:ext cx="10959353" cy="3912781"/>
          </a:xfrm>
          <a:solidFill>
            <a:srgbClr val="FFC000"/>
          </a:solidFill>
        </p:spPr>
        <p:txBody>
          <a:bodyPr/>
          <a:lstStyle/>
          <a:p>
            <a:pPr marL="0" indent="0" algn="ctr">
              <a:buNone/>
            </a:pPr>
            <a:endParaRPr lang="en-US" sz="4400" b="1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 algn="ctr">
              <a:buNone/>
            </a:pPr>
            <a:endParaRPr lang="en-US" sz="4400" b="1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sz="44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Gender discrimination at workplace and mitigating risks</a:t>
            </a:r>
            <a:endParaRPr lang="en-US" sz="4000" b="1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25AA76-8DF7-6F5D-9A40-825B1BBC1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851FC-8596-1743-8EDC-A544756C69D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1556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B4C84-E7D5-E3E2-9F6E-1F6F0FF6D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Mitigating negative gender impacts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CCD09-6D39-24E0-32E4-CD42C7FD3A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Typical negative gender impacts may include but not limited to:</a:t>
            </a:r>
          </a:p>
          <a:p>
            <a:pPr lvl="1"/>
            <a:r>
              <a:rPr lang="en-US" dirty="0"/>
              <a:t> Sexual exploitation, abuse and harassment (SEAH)</a:t>
            </a:r>
          </a:p>
          <a:p>
            <a:pPr lvl="1"/>
            <a:r>
              <a:rPr lang="en-US" dirty="0"/>
              <a:t> increased gender-based violence e.g. due to relocation and resettlement, </a:t>
            </a:r>
          </a:p>
          <a:p>
            <a:pPr lvl="1"/>
            <a:r>
              <a:rPr lang="en-US" dirty="0"/>
              <a:t>mobility and privacy of the local communities could be compromised due to construction and influx of workers etc.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SEAH risks are higher in infrastructure projects male-dominated industries or workplaces with characteristics such as (i) lack of gender diversity; (ii) lack of organizational sensitivity; (iii) lack of implementation arrangements for addressing gender issues; (iv) limited understanding of SEAH;  (v) remote and isolated work environment; and (vi) socio-cultural norms perpetuating gender stereotypes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3BFACE-A75A-797B-0E59-E93860026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851FC-8596-1743-8EDC-A544756C69D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4353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89263-3D8E-99B6-239E-78E08E049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959353" cy="1104315"/>
          </a:xfrm>
        </p:spPr>
        <p:txBody>
          <a:bodyPr>
            <a:normAutofit fontScale="90000"/>
          </a:bodyPr>
          <a:lstStyle/>
          <a:p>
            <a:r>
              <a:rPr lang="en-PH" sz="4000" b="1" dirty="0">
                <a:solidFill>
                  <a:srgbClr val="04A4D2"/>
                </a:solidFill>
                <a:latin typeface="Arial"/>
                <a:cs typeface="Arial"/>
              </a:rPr>
              <a:t>Prevention, Mitigation, and Response to SEAH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991587-11B7-2AC9-3805-8BFCBA2D7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851FC-8596-1743-8EDC-A544756C69D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7" name="TextBox 25">
            <a:extLst>
              <a:ext uri="{FF2B5EF4-FFF2-40B4-BE49-F238E27FC236}">
                <a16:creationId xmlns:a16="http://schemas.microsoft.com/office/drawing/2014/main" id="{0BE694BC-F1CB-9A07-799A-B04EA2416C1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195551" y="1356875"/>
          <a:ext cx="8975917" cy="46235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38585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5DE92-6371-2F7D-A3C1-4268E322F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2756"/>
            <a:ext cx="10959353" cy="641559"/>
          </a:xfrm>
        </p:spPr>
        <p:txBody>
          <a:bodyPr anchor="b">
            <a:normAutofit/>
          </a:bodyPr>
          <a:lstStyle/>
          <a:p>
            <a:r>
              <a:rPr lang="en-US" dirty="0"/>
              <a:t>Presentation Outline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F35FBF-B7F7-1E44-873E-463E40CD7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4117" y="6437698"/>
            <a:ext cx="1453859" cy="186326"/>
          </a:xfrm>
        </p:spPr>
        <p:txBody>
          <a:bodyPr anchor="ctr"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8F851FC-8596-1743-8EDC-A544756C69D7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AE9890E0-03C1-9668-D2E0-83FACCDA769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3965475"/>
              </p:ext>
            </p:extLst>
          </p:nvPr>
        </p:nvGraphicFramePr>
        <p:xfrm>
          <a:off x="838200" y="1293282"/>
          <a:ext cx="10959353" cy="43951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445820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89263-3D8E-99B6-239E-78E08E049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08801"/>
            <a:ext cx="10959353" cy="870339"/>
          </a:xfrm>
        </p:spPr>
        <p:txBody>
          <a:bodyPr>
            <a:noAutofit/>
          </a:bodyPr>
          <a:lstStyle/>
          <a:p>
            <a:r>
              <a:rPr lang="en-GB" sz="2800" b="1" dirty="0"/>
              <a:t>ADB Good Practice Note (GPN) on Addressing SEAH in ADB-Financed Projects with Civil Works 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991587-11B7-2AC9-3805-8BFCBA2D7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851FC-8596-1743-8EDC-A544756C69D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35CE16B-8026-6CE7-D26F-27A1D419D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707892"/>
            <a:ext cx="10959353" cy="491613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SzTx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To assist with SEAH risk identification within selected ADB financed sovereign projects with civil works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Tx/>
              <a:buNone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</a:p>
          <a:p>
            <a:r>
              <a:rPr lang="en-US" sz="2800" dirty="0"/>
              <a:t>To advise ADB staff and borrowers on how best to prevent, mitigate and respond to SEAH risks 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b="0" dirty="0"/>
              <a:t>It is advisory in nature and applies only to new sovereign projects, with civil works, in selected ADB developing member countries, for a pilot period as designated by ADB.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2504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5979D-5D3B-3996-C19C-98472BB29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&amp; Opportunities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32186-03CF-DA45-593E-F9CEC11E12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8000" b="1" dirty="0"/>
              <a:t>Challenges</a:t>
            </a:r>
          </a:p>
          <a:p>
            <a:pPr marL="0" indent="0">
              <a:buNone/>
            </a:pPr>
            <a:endParaRPr lang="en-US" sz="6200" b="1" dirty="0"/>
          </a:p>
          <a:p>
            <a:pPr defTabSz="914400">
              <a:lnSpc>
                <a:spcPct val="100000"/>
              </a:lnSpc>
              <a:spcBef>
                <a:spcPct val="0"/>
              </a:spcBef>
              <a:buClr>
                <a:schemeClr val="accent3"/>
              </a:buClr>
              <a:defRPr/>
            </a:pPr>
            <a:r>
              <a:rPr lang="en-US" sz="8000" dirty="0">
                <a:latin typeface="Arial" pitchFamily="34" charset="0"/>
                <a:cs typeface="Arial" pitchFamily="34" charset="0"/>
              </a:rPr>
              <a:t>Capacity at EA and IA level</a:t>
            </a:r>
          </a:p>
          <a:p>
            <a:pPr defTabSz="914400">
              <a:lnSpc>
                <a:spcPct val="100000"/>
              </a:lnSpc>
              <a:spcBef>
                <a:spcPct val="0"/>
              </a:spcBef>
              <a:buClr>
                <a:schemeClr val="accent3"/>
              </a:buClr>
              <a:defRPr/>
            </a:pPr>
            <a:endParaRPr lang="en-US" sz="8000" dirty="0">
              <a:latin typeface="Arial" pitchFamily="34" charset="0"/>
              <a:cs typeface="Arial" pitchFamily="34" charset="0"/>
            </a:endParaRPr>
          </a:p>
          <a:p>
            <a:pPr defTabSz="914400">
              <a:lnSpc>
                <a:spcPct val="100000"/>
              </a:lnSpc>
              <a:spcBef>
                <a:spcPct val="0"/>
              </a:spcBef>
              <a:buClr>
                <a:schemeClr val="accent3"/>
              </a:buClr>
              <a:defRPr/>
            </a:pPr>
            <a:r>
              <a:rPr lang="en-US" sz="8000" dirty="0">
                <a:latin typeface="Arial" pitchFamily="34" charset="0"/>
                <a:cs typeface="Arial" pitchFamily="34" charset="0"/>
              </a:rPr>
              <a:t>Quality of Gender assessments and action plans preparation.</a:t>
            </a:r>
          </a:p>
          <a:p>
            <a:pPr defTabSz="914400">
              <a:lnSpc>
                <a:spcPct val="100000"/>
              </a:lnSpc>
              <a:spcBef>
                <a:spcPct val="0"/>
              </a:spcBef>
              <a:buClr>
                <a:schemeClr val="accent3"/>
              </a:buClr>
              <a:defRPr/>
            </a:pPr>
            <a:endParaRPr lang="en-US" sz="8000" dirty="0">
              <a:latin typeface="Arial" pitchFamily="34" charset="0"/>
              <a:cs typeface="Arial" pitchFamily="34" charset="0"/>
            </a:endParaRPr>
          </a:p>
          <a:p>
            <a:pPr defTabSz="914400">
              <a:lnSpc>
                <a:spcPct val="100000"/>
              </a:lnSpc>
              <a:spcBef>
                <a:spcPct val="0"/>
              </a:spcBef>
              <a:buClr>
                <a:schemeClr val="accent3"/>
              </a:buClr>
              <a:defRPr/>
            </a:pPr>
            <a:r>
              <a:rPr lang="en-US" sz="8000" dirty="0">
                <a:latin typeface="Arial" pitchFamily="34" charset="0"/>
                <a:cs typeface="Arial" pitchFamily="34" charset="0"/>
              </a:rPr>
              <a:t>GAP implementation and reporting.</a:t>
            </a:r>
          </a:p>
          <a:p>
            <a:pPr defTabSz="914400">
              <a:lnSpc>
                <a:spcPct val="100000"/>
              </a:lnSpc>
              <a:spcBef>
                <a:spcPct val="0"/>
              </a:spcBef>
              <a:buClr>
                <a:schemeClr val="accent3"/>
              </a:buClr>
              <a:defRPr/>
            </a:pPr>
            <a:endParaRPr lang="en-US" sz="8000" dirty="0">
              <a:latin typeface="Arial" pitchFamily="34" charset="0"/>
              <a:cs typeface="Arial" pitchFamily="34" charset="0"/>
            </a:endParaRPr>
          </a:p>
          <a:p>
            <a:pPr defTabSz="914400">
              <a:lnSpc>
                <a:spcPct val="100000"/>
              </a:lnSpc>
              <a:spcBef>
                <a:spcPct val="0"/>
              </a:spcBef>
              <a:buClr>
                <a:schemeClr val="accent3"/>
              </a:buClr>
              <a:defRPr/>
            </a:pPr>
            <a:r>
              <a:rPr lang="en-US" sz="8000" dirty="0"/>
              <a:t>Readiness level of women and girls (participation in STEM, lack of clarity and awareness on career pathways, interest and willingness to work in male-dominated sectors)</a:t>
            </a:r>
          </a:p>
          <a:p>
            <a:pPr defTabSz="914400">
              <a:lnSpc>
                <a:spcPct val="100000"/>
              </a:lnSpc>
              <a:spcBef>
                <a:spcPct val="0"/>
              </a:spcBef>
              <a:buClr>
                <a:schemeClr val="accent3"/>
              </a:buClr>
              <a:defRPr/>
            </a:pPr>
            <a:endParaRPr lang="en-US" sz="8000" dirty="0"/>
          </a:p>
          <a:p>
            <a:pPr defTabSz="914400">
              <a:lnSpc>
                <a:spcPct val="100000"/>
              </a:lnSpc>
              <a:spcBef>
                <a:spcPct val="0"/>
              </a:spcBef>
              <a:buClr>
                <a:schemeClr val="accent3"/>
              </a:buClr>
              <a:defRPr/>
            </a:pPr>
            <a:r>
              <a:rPr lang="en-US" sz="8000" dirty="0">
                <a:latin typeface="Arial" pitchFamily="34" charset="0"/>
                <a:cs typeface="Arial" pitchFamily="34" charset="0"/>
              </a:rPr>
              <a:t>Readiness level of infrastructure sector (policy environment, capacity, work environment, perceptions and mind set)</a:t>
            </a:r>
          </a:p>
          <a:p>
            <a:pPr marL="0" indent="0" defTabSz="914400">
              <a:lnSpc>
                <a:spcPct val="100000"/>
              </a:lnSpc>
              <a:spcBef>
                <a:spcPct val="0"/>
              </a:spcBef>
              <a:buClr>
                <a:schemeClr val="accent3"/>
              </a:buClr>
              <a:buNone/>
              <a:defRPr/>
            </a:pPr>
            <a:endParaRPr lang="en-US" sz="8000" dirty="0">
              <a:latin typeface="Arial" pitchFamily="34" charset="0"/>
              <a:cs typeface="Arial" pitchFamily="34" charset="0"/>
            </a:endParaRPr>
          </a:p>
          <a:p>
            <a:pPr defTabSz="914400">
              <a:lnSpc>
                <a:spcPct val="100000"/>
              </a:lnSpc>
              <a:spcBef>
                <a:spcPct val="0"/>
              </a:spcBef>
              <a:buClr>
                <a:schemeClr val="accent3"/>
              </a:buClr>
              <a:defRPr/>
            </a:pPr>
            <a:r>
              <a:rPr lang="en-US" sz="8000" dirty="0">
                <a:latin typeface="Arial" pitchFamily="34" charset="0"/>
                <a:cs typeface="Arial" pitchFamily="34" charset="0"/>
              </a:rPr>
              <a:t>Inadequate budget allocations and lack of clarity on roles and responsibilities</a:t>
            </a:r>
          </a:p>
          <a:p>
            <a:pPr marL="0" indent="0" defTabSz="914400">
              <a:lnSpc>
                <a:spcPct val="100000"/>
              </a:lnSpc>
              <a:spcBef>
                <a:spcPct val="0"/>
              </a:spcBef>
              <a:buClr>
                <a:schemeClr val="accent3"/>
              </a:buClr>
              <a:buNone/>
              <a:defRPr/>
            </a:pPr>
            <a:endParaRPr lang="en-US" sz="8000" dirty="0">
              <a:latin typeface="Arial" pitchFamily="34" charset="0"/>
              <a:cs typeface="Arial" pitchFamily="34" charset="0"/>
            </a:endParaRPr>
          </a:p>
          <a:p>
            <a:pPr defTabSz="914400">
              <a:lnSpc>
                <a:spcPct val="100000"/>
              </a:lnSpc>
              <a:spcBef>
                <a:spcPct val="0"/>
              </a:spcBef>
              <a:buClr>
                <a:schemeClr val="accent3"/>
              </a:buClr>
              <a:defRPr/>
            </a:pPr>
            <a:r>
              <a:rPr lang="en-US" sz="8000" dirty="0">
                <a:latin typeface="Arial" pitchFamily="34" charset="0"/>
                <a:cs typeface="Arial" pitchFamily="34" charset="0"/>
              </a:rPr>
              <a:t>Quality of data. (gender diversity, disabilities, vulnerabilities </a:t>
            </a:r>
            <a:r>
              <a:rPr lang="en-US" sz="8000" dirty="0" err="1">
                <a:latin typeface="Arial" pitchFamily="34" charset="0"/>
                <a:cs typeface="Arial" pitchFamily="34" charset="0"/>
              </a:rPr>
              <a:t>etc</a:t>
            </a:r>
            <a:r>
              <a:rPr lang="en-US" sz="8000" dirty="0">
                <a:latin typeface="Arial" pitchFamily="34" charset="0"/>
                <a:cs typeface="Arial" pitchFamily="34" charset="0"/>
              </a:rPr>
              <a:t>)</a:t>
            </a:r>
          </a:p>
          <a:p>
            <a:pPr defTabSz="914400">
              <a:lnSpc>
                <a:spcPct val="100000"/>
              </a:lnSpc>
              <a:spcBef>
                <a:spcPct val="0"/>
              </a:spcBef>
              <a:buClr>
                <a:schemeClr val="accent3"/>
              </a:buClr>
              <a:defRPr/>
            </a:pPr>
            <a:endParaRPr lang="en-US" sz="80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>
                <a:schemeClr val="accent3"/>
              </a:buClr>
              <a:defRPr/>
            </a:pPr>
            <a:r>
              <a:rPr lang="en-US" sz="8000" dirty="0">
                <a:latin typeface="Arial" pitchFamily="34" charset="0"/>
                <a:cs typeface="Arial" pitchFamily="34" charset="0"/>
              </a:rPr>
              <a:t>Reverse gender GAP in Pacific Island Countries Vs ADB’s OP2 results framework focus.</a:t>
            </a:r>
          </a:p>
          <a:p>
            <a:pPr defTabSz="914400">
              <a:lnSpc>
                <a:spcPct val="100000"/>
              </a:lnSpc>
              <a:spcBef>
                <a:spcPct val="0"/>
              </a:spcBef>
              <a:buClr>
                <a:schemeClr val="accent3"/>
              </a:buClr>
              <a:defRPr/>
            </a:pPr>
            <a:endParaRPr lang="en-US" sz="8000" dirty="0"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7EDC17-97EE-A516-4131-5AA068503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851FC-8596-1743-8EDC-A544756C69D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7430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5979D-5D3B-3996-C19C-98472BB29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&amp; Opportunities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32186-03CF-DA45-593E-F9CEC11E12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b="1" dirty="0"/>
              <a:t>Opportunities</a:t>
            </a:r>
          </a:p>
          <a:p>
            <a:pPr marL="0" indent="0">
              <a:buNone/>
            </a:pPr>
            <a:endParaRPr lang="en-US" sz="3200" b="1" dirty="0"/>
          </a:p>
          <a:p>
            <a:pPr defTabSz="914400">
              <a:lnSpc>
                <a:spcPct val="100000"/>
              </a:lnSpc>
              <a:spcBef>
                <a:spcPct val="0"/>
              </a:spcBef>
              <a:buClr>
                <a:schemeClr val="accent3"/>
              </a:buClr>
              <a:defRPr/>
            </a:pPr>
            <a:r>
              <a:rPr lang="en-US" sz="3600" dirty="0"/>
              <a:t>Policy Environment is favorable in Pacific Island Countries</a:t>
            </a:r>
          </a:p>
          <a:p>
            <a:pPr defTabSz="914400">
              <a:lnSpc>
                <a:spcPct val="100000"/>
              </a:lnSpc>
              <a:spcBef>
                <a:spcPct val="0"/>
              </a:spcBef>
              <a:buClr>
                <a:schemeClr val="accent3"/>
              </a:buClr>
              <a:defRPr/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Sector specific focus of ADB (institutional capacities, policies and reforms) </a:t>
            </a:r>
            <a:endParaRPr lang="en-US" sz="3600" dirty="0"/>
          </a:p>
          <a:p>
            <a:pPr defTabSz="914400">
              <a:lnSpc>
                <a:spcPct val="100000"/>
              </a:lnSpc>
              <a:spcBef>
                <a:spcPct val="0"/>
              </a:spcBef>
              <a:buClr>
                <a:schemeClr val="accent3"/>
              </a:buClr>
              <a:defRPr/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Donor Coordination</a:t>
            </a:r>
          </a:p>
          <a:p>
            <a:pPr defTabSz="914400">
              <a:lnSpc>
                <a:spcPct val="100000"/>
              </a:lnSpc>
              <a:spcBef>
                <a:spcPct val="0"/>
              </a:spcBef>
              <a:buClr>
                <a:schemeClr val="accent3"/>
              </a:buClr>
              <a:defRPr/>
            </a:pPr>
            <a:r>
              <a:rPr lang="en-US" sz="3600" dirty="0"/>
              <a:t>Integration of gender design features as part of the international standards </a:t>
            </a:r>
          </a:p>
          <a:p>
            <a:pPr defTabSz="914400">
              <a:lnSpc>
                <a:spcPct val="100000"/>
              </a:lnSpc>
              <a:spcBef>
                <a:spcPct val="0"/>
              </a:spcBef>
              <a:buClr>
                <a:schemeClr val="accent3"/>
              </a:buClr>
              <a:defRPr/>
            </a:pPr>
            <a:endParaRPr lang="en-US" sz="3200" dirty="0">
              <a:latin typeface="Arial" pitchFamily="34" charset="0"/>
              <a:cs typeface="Arial" pitchFamily="34" charset="0"/>
            </a:endParaRPr>
          </a:p>
          <a:p>
            <a:pPr defTabSz="914400">
              <a:lnSpc>
                <a:spcPct val="100000"/>
              </a:lnSpc>
              <a:spcBef>
                <a:spcPct val="0"/>
              </a:spcBef>
              <a:buClr>
                <a:schemeClr val="accent3"/>
              </a:buClr>
              <a:defRPr/>
            </a:pPr>
            <a:endParaRPr lang="en-US" sz="3200" dirty="0">
              <a:latin typeface="Arial" pitchFamily="34" charset="0"/>
              <a:cs typeface="Arial" pitchFamily="34" charset="0"/>
            </a:endParaRPr>
          </a:p>
          <a:p>
            <a:pPr defTabSz="914400">
              <a:lnSpc>
                <a:spcPct val="100000"/>
              </a:lnSpc>
              <a:spcBef>
                <a:spcPct val="0"/>
              </a:spcBef>
              <a:buClr>
                <a:schemeClr val="accent3"/>
              </a:buClr>
              <a:defRPr/>
            </a:pPr>
            <a:endParaRPr lang="en-US" sz="8000" dirty="0">
              <a:latin typeface="Arial" pitchFamily="34" charset="0"/>
              <a:cs typeface="Arial" pitchFamily="34" charset="0"/>
            </a:endParaRPr>
          </a:p>
          <a:p>
            <a:pPr defTabSz="914400">
              <a:lnSpc>
                <a:spcPct val="100000"/>
              </a:lnSpc>
              <a:spcBef>
                <a:spcPct val="0"/>
              </a:spcBef>
              <a:buClr>
                <a:schemeClr val="accent3"/>
              </a:buClr>
              <a:defRPr/>
            </a:pPr>
            <a:endParaRPr lang="en-US" sz="8000" dirty="0"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7EDC17-97EE-A516-4131-5AA068503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851FC-8596-1743-8EDC-A544756C69D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5461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1F593-FE46-26A5-166E-7F498572B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Knowledge Products, Tools and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50EAA-4640-66A5-BE79-652F826183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defTabSz="914400">
              <a:lnSpc>
                <a:spcPct val="100000"/>
              </a:lnSpc>
              <a:spcBef>
                <a:spcPct val="0"/>
              </a:spcBef>
              <a:buClr>
                <a:schemeClr val="accent3"/>
              </a:buClr>
              <a:defRPr/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ADB Gender Policies and Plans</a:t>
            </a:r>
          </a:p>
          <a:p>
            <a:pPr lvl="0"/>
            <a:r>
              <a:rPr lang="en-US" sz="2800" dirty="0">
                <a:hlinkClick r:id="rId2"/>
              </a:rPr>
              <a:t>ADB Gender Policies and Plans</a:t>
            </a:r>
          </a:p>
          <a:p>
            <a:pPr lvl="0"/>
            <a:r>
              <a:rPr lang="en-US" sz="2800" dirty="0">
                <a:hlinkClick r:id="rId2"/>
              </a:rPr>
              <a:t>Operational Priority 2: Accelerating Progress in Gender Equality (adb.org)</a:t>
            </a:r>
            <a:endParaRPr lang="en-US" sz="2800" dirty="0"/>
          </a:p>
          <a:p>
            <a:pPr lvl="0"/>
            <a:r>
              <a:rPr lang="en-US" sz="2800" dirty="0">
                <a:hlinkClick r:id="rId3"/>
              </a:rPr>
              <a:t>https://www.adb.org/sites/default/files/institutional-document/33623/guidelines-gender-mainstreaming-categories-adb-projects.pdf</a:t>
            </a:r>
            <a:endParaRPr lang="en-US" sz="2800" dirty="0"/>
          </a:p>
          <a:p>
            <a:r>
              <a:rPr lang="en-US" sz="2800" dirty="0">
                <a:hlinkClick r:id="rId4"/>
              </a:rPr>
              <a:t>Midterm Review of ADB’s Corporate Results Framework, 2019-2024</a:t>
            </a:r>
            <a:endParaRPr lang="en-US" sz="2800" dirty="0"/>
          </a:p>
          <a:p>
            <a:pPr lvl="0"/>
            <a:endParaRPr lang="en-US" sz="2800" dirty="0"/>
          </a:p>
          <a:p>
            <a:pPr lvl="0"/>
            <a:endParaRPr lang="en-US" sz="28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EFF09-0870-A997-0213-92CC95114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851FC-8596-1743-8EDC-A544756C69D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7514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1F593-FE46-26A5-166E-7F498572B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Knowledge Products, Tools and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50EAA-4640-66A5-BE79-652F826183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 defTabSz="914400">
              <a:lnSpc>
                <a:spcPct val="100000"/>
              </a:lnSpc>
              <a:spcBef>
                <a:spcPct val="0"/>
              </a:spcBef>
              <a:buClr>
                <a:schemeClr val="accent3"/>
              </a:buClr>
              <a:buNone/>
              <a:defRPr/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ADB Gender Tools and Tips</a:t>
            </a:r>
          </a:p>
          <a:p>
            <a:r>
              <a:rPr lang="en-US" sz="2400" dirty="0">
                <a:hlinkClick r:id="rId2"/>
              </a:rPr>
              <a:t>Guidelines for Gender Mainstreaming Categories of ADB Projects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en-US" sz="2400" dirty="0">
                <a:hlinkClick r:id="rId3"/>
              </a:rPr>
              <a:t>Tip Sheet No. 3 - Implementing Gender Action Plans: Roles and Responsibilities (adb.org)</a:t>
            </a:r>
            <a:endParaRPr lang="en-US" sz="2400" dirty="0"/>
          </a:p>
          <a:p>
            <a:pPr lvl="0"/>
            <a:r>
              <a:rPr lang="en-US" sz="2400" dirty="0">
                <a:hlinkClick r:id="rId4"/>
              </a:rPr>
              <a:t>Gender Tip Sheets | Asian Development Bank (adb.org)</a:t>
            </a:r>
            <a:endParaRPr lang="en-US" sz="2400" dirty="0"/>
          </a:p>
          <a:p>
            <a:pPr lvl="0"/>
            <a:r>
              <a:rPr lang="en-US" sz="2400" dirty="0">
                <a:hlinkClick r:id="rId5"/>
              </a:rPr>
              <a:t>Tip Sheet No. 5 - Gender Inclusive Results in Project Completion Reports (adb.org)</a:t>
            </a:r>
            <a:r>
              <a:rPr lang="en-US" sz="2400" dirty="0"/>
              <a:t>, </a:t>
            </a:r>
            <a:r>
              <a:rPr lang="en-US" sz="2400" dirty="0">
                <a:hlinkClick r:id="rId6"/>
              </a:rPr>
              <a:t>Guidelines for the At-Exit Assessment of Gender Equality Results of ADB Projects</a:t>
            </a:r>
            <a:endParaRPr lang="en-US" sz="2400" dirty="0"/>
          </a:p>
          <a:p>
            <a:pPr lvl="0"/>
            <a:r>
              <a:rPr lang="en-US" sz="2400" dirty="0">
                <a:hlinkClick r:id="rId7"/>
              </a:rPr>
              <a:t>Gender Tool Kit: Transport—Maximizing the Benefits of Improved Mobility for All (adb.org)</a:t>
            </a:r>
            <a:endParaRPr lang="en-US" sz="2400" dirty="0"/>
          </a:p>
          <a:p>
            <a:pPr lvl="0"/>
            <a:r>
              <a:rPr lang="en-US" sz="2400" dirty="0">
                <a:hlinkClick r:id="rId8"/>
              </a:rPr>
              <a:t>Gender Tool Kit: Energy: Going Beyond the Meter (adb.org)</a:t>
            </a:r>
            <a:endParaRPr lang="en-US" sz="2400" dirty="0"/>
          </a:p>
          <a:p>
            <a:pPr lvl="0"/>
            <a:r>
              <a:rPr lang="en-US" sz="2400" dirty="0">
                <a:hlinkClick r:id="rId9"/>
              </a:rPr>
              <a:t>Good Practice Note on Addressing Sexual Exploitation, Abuse, and Harassment in ADB-Financed Projects with Civil Works</a:t>
            </a:r>
            <a:endParaRPr lang="en-US" sz="2400" dirty="0"/>
          </a:p>
          <a:p>
            <a:pPr lvl="0"/>
            <a:endParaRPr lang="en-US" sz="2000" dirty="0"/>
          </a:p>
          <a:p>
            <a:pPr defTabSz="914400">
              <a:lnSpc>
                <a:spcPct val="100000"/>
              </a:lnSpc>
              <a:spcBef>
                <a:spcPct val="0"/>
              </a:spcBef>
              <a:buClr>
                <a:schemeClr val="accent3"/>
              </a:buClr>
              <a:defRPr/>
            </a:pPr>
            <a:endParaRPr lang="en-US" sz="2800" b="1" dirty="0">
              <a:latin typeface="Arial" pitchFamily="34" charset="0"/>
              <a:cs typeface="Arial" pitchFamily="34" charset="0"/>
            </a:endParaRPr>
          </a:p>
          <a:p>
            <a:pPr marL="0" indent="0" defTabSz="914400">
              <a:lnSpc>
                <a:spcPct val="100000"/>
              </a:lnSpc>
              <a:spcBef>
                <a:spcPct val="0"/>
              </a:spcBef>
              <a:buClr>
                <a:schemeClr val="accent3"/>
              </a:buClr>
              <a:buNone/>
              <a:defRPr/>
            </a:pPr>
            <a:endParaRPr lang="en-US" sz="2800" b="1" dirty="0">
              <a:latin typeface="Arial" pitchFamily="34" charset="0"/>
              <a:cs typeface="Arial" pitchFamily="34" charset="0"/>
            </a:endParaRPr>
          </a:p>
          <a:p>
            <a:pPr lvl="0"/>
            <a:endParaRPr lang="en-US" sz="28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EFF09-0870-A997-0213-92CC95114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851FC-8596-1743-8EDC-A544756C69D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5487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9351B-EC86-DC58-FFF2-CD38E6896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2756"/>
            <a:ext cx="10959353" cy="641559"/>
          </a:xfrm>
        </p:spPr>
        <p:txBody>
          <a:bodyPr anchor="b">
            <a:normAutofit/>
          </a:bodyPr>
          <a:lstStyle/>
          <a:p>
            <a:r>
              <a:rPr lang="en-US" dirty="0"/>
              <a:t>Knowledge Products, Tools and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73F0FE-BB36-D55F-8329-E6985B2970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37733"/>
            <a:ext cx="5181600" cy="483923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/>
              <a:t>Resources</a:t>
            </a:r>
          </a:p>
          <a:p>
            <a:r>
              <a:rPr lang="en-US" dirty="0">
                <a:hlinkClick r:id="rId2"/>
              </a:rPr>
              <a:t>Training Manual to Support Country-Driven Gender and Climate Change (adb.org)</a:t>
            </a:r>
            <a:endParaRPr lang="en-US" dirty="0"/>
          </a:p>
          <a:p>
            <a:r>
              <a:rPr lang="en-US" dirty="0">
                <a:hlinkClick r:id="rId3"/>
              </a:rPr>
              <a:t>Green Jobs for Women: Construction Skills for Fijian Women | Asian Development Bank (adb.org)</a:t>
            </a:r>
            <a:endParaRPr lang="en-US" dirty="0"/>
          </a:p>
          <a:p>
            <a:r>
              <a:rPr lang="en-US" dirty="0">
                <a:hlinkClick r:id="rId4"/>
              </a:rPr>
              <a:t>Gender in Infrastructure: Lessons from Central and West Asia | Asian Development Bank (adb.org)</a:t>
            </a:r>
            <a:endParaRPr lang="en-US" dirty="0"/>
          </a:p>
          <a:p>
            <a:r>
              <a:rPr lang="en-US" dirty="0">
                <a:hlinkClick r:id="rId5"/>
              </a:rPr>
              <a:t>When Investing in Infrastructure, Don't Forget Gender | Asian Development Blog (adb.org)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01244A-9346-FE99-B7DC-321D6E6757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3841" y="1337733"/>
            <a:ext cx="4699591" cy="4839230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F6E4A1-0D4F-9F4D-B216-A1CB4E69F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4117" y="6437698"/>
            <a:ext cx="1453859" cy="186326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78F851FC-8596-1743-8EDC-A544756C69D7}" type="slidenum">
              <a:rPr lang="en-US" sz="600" smtClean="0"/>
              <a:pPr>
                <a:lnSpc>
                  <a:spcPct val="90000"/>
                </a:lnSpc>
                <a:spcAft>
                  <a:spcPts val="600"/>
                </a:spcAft>
              </a:pPr>
              <a:t>25</a:t>
            </a:fld>
            <a:endParaRPr lang="en-US" sz="600"/>
          </a:p>
        </p:txBody>
      </p:sp>
    </p:spTree>
    <p:extLst>
      <p:ext uri="{BB962C8B-B14F-4D97-AF65-F5344CB8AC3E}">
        <p14:creationId xmlns:p14="http://schemas.microsoft.com/office/powerpoint/2010/main" val="5147519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50EAA-4640-66A5-BE79-652F826183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323" y="708491"/>
            <a:ext cx="10959353" cy="4761639"/>
          </a:xfrm>
        </p:spPr>
        <p:txBody>
          <a:bodyPr/>
          <a:lstStyle/>
          <a:p>
            <a:pPr marL="0" indent="0" algn="ctr" defTabSz="914400">
              <a:lnSpc>
                <a:spcPct val="100000"/>
              </a:lnSpc>
              <a:spcBef>
                <a:spcPct val="0"/>
              </a:spcBef>
              <a:buClr>
                <a:schemeClr val="accent3"/>
              </a:buClr>
              <a:buNone/>
              <a:defRPr/>
            </a:pPr>
            <a:endParaRPr lang="en-US" sz="4000" b="1" dirty="0">
              <a:latin typeface="Arial" pitchFamily="34" charset="0"/>
              <a:cs typeface="Arial" pitchFamily="34" charset="0"/>
            </a:endParaRPr>
          </a:p>
          <a:p>
            <a:pPr marL="0" indent="0" algn="ctr" defTabSz="914400">
              <a:lnSpc>
                <a:spcPct val="100000"/>
              </a:lnSpc>
              <a:spcBef>
                <a:spcPct val="0"/>
              </a:spcBef>
              <a:buClr>
                <a:schemeClr val="accent3"/>
              </a:buClr>
              <a:buNone/>
              <a:defRPr/>
            </a:pPr>
            <a:endParaRPr lang="en-US" sz="4000" b="1" dirty="0"/>
          </a:p>
          <a:p>
            <a:pPr marL="0" indent="0" algn="ctr" defTabSz="914400">
              <a:lnSpc>
                <a:spcPct val="100000"/>
              </a:lnSpc>
              <a:spcBef>
                <a:spcPct val="0"/>
              </a:spcBef>
              <a:buClr>
                <a:schemeClr val="accent3"/>
              </a:buClr>
              <a:buNone/>
              <a:defRPr/>
            </a:pPr>
            <a:endParaRPr lang="en-US" sz="4000" b="1" dirty="0">
              <a:latin typeface="Arial" pitchFamily="34" charset="0"/>
              <a:cs typeface="Arial" pitchFamily="34" charset="0"/>
            </a:endParaRPr>
          </a:p>
          <a:p>
            <a:pPr marL="0" indent="0" algn="ctr" defTabSz="914400">
              <a:lnSpc>
                <a:spcPct val="100000"/>
              </a:lnSpc>
              <a:spcBef>
                <a:spcPct val="0"/>
              </a:spcBef>
              <a:buClr>
                <a:schemeClr val="accent3"/>
              </a:buClr>
              <a:buNone/>
              <a:defRPr/>
            </a:pPr>
            <a:r>
              <a:rPr lang="en-US" sz="4000" b="1" dirty="0">
                <a:latin typeface="Arial" pitchFamily="34" charset="0"/>
                <a:cs typeface="Arial" pitchFamily="34" charset="0"/>
              </a:rPr>
              <a:t>THANK YOU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EFF09-0870-A997-0213-92CC95114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851FC-8596-1743-8EDC-A544756C69D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7928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5FB938-CE68-6DD1-5CD2-580606D7E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972" y="1403498"/>
            <a:ext cx="10621926" cy="3498111"/>
          </a:xfrm>
          <a:solidFill>
            <a:srgbClr val="BC1AA1"/>
          </a:solidFill>
        </p:spPr>
        <p:txBody>
          <a:bodyPr/>
          <a:lstStyle/>
          <a:p>
            <a:pPr marL="0" indent="0" algn="ctr">
              <a:buNone/>
            </a:pPr>
            <a:endParaRPr lang="en-US" sz="4400" b="1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 algn="ctr">
              <a:buNone/>
            </a:pPr>
            <a:endParaRPr lang="en-US" sz="4400" b="1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sz="44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ADB’s gender mainstreaming approach </a:t>
            </a:r>
            <a:endParaRPr lang="en-US" sz="4000" b="1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25AA76-8DF7-6F5D-9A40-825B1BBC1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851FC-8596-1743-8EDC-A544756C69D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4633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B43BBCB-D20B-448F-913C-09B803DE7A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5707" y="609600"/>
            <a:ext cx="6805495" cy="41433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2800" b="1"/>
              <a:t>ADB Strategy 2030 </a:t>
            </a:r>
            <a:endParaRPr lang="en-US" sz="28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811FC9-93AB-4B59-B754-B38D7A496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8071" y="2819401"/>
            <a:ext cx="8096529" cy="31241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149024-A88A-497D-A8F0-E0F92FA3EB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6708" y="1023939"/>
            <a:ext cx="5832492" cy="1948921"/>
          </a:xfrm>
          <a:prstGeom prst="rect">
            <a:avLst/>
          </a:prstGeom>
        </p:spPr>
      </p:pic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3AAA76D2-8274-FCF4-DEE6-6D1C5D95D75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49" y="6053269"/>
            <a:ext cx="633435" cy="633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673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65BA8-41F1-CC67-7A86-D5E92CFF2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ADB’s gender mainstreaming Categories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8A553-3BC9-49E1-48A4-704B6FFE52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/>
              <a:t>ADB approaches gender mainstreaming from two perspectives:</a:t>
            </a:r>
          </a:p>
          <a:p>
            <a:pPr marL="0" indent="0" algn="just">
              <a:buNone/>
            </a:pPr>
            <a:endParaRPr lang="en-US" dirty="0"/>
          </a:p>
          <a:p>
            <a:pPr algn="just"/>
            <a:r>
              <a:rPr lang="en-US" dirty="0"/>
              <a:t> (i) </a:t>
            </a:r>
            <a:r>
              <a:rPr lang="en-US" b="1" dirty="0"/>
              <a:t>“do no harm”</a:t>
            </a:r>
            <a:r>
              <a:rPr lang="en-US" dirty="0"/>
              <a:t> mitigating the negative gender impacts through social safeguard policies and practices and</a:t>
            </a:r>
          </a:p>
          <a:p>
            <a:pPr marL="0" indent="0" algn="just">
              <a:buNone/>
            </a:pPr>
            <a:endParaRPr lang="en-US" dirty="0"/>
          </a:p>
          <a:p>
            <a:pPr algn="just"/>
            <a:r>
              <a:rPr lang="en-US" dirty="0"/>
              <a:t> (ii) </a:t>
            </a:r>
            <a:r>
              <a:rPr lang="en-US" b="1" dirty="0"/>
              <a:t>“do more good” </a:t>
            </a:r>
            <a:r>
              <a:rPr lang="en-US" dirty="0"/>
              <a:t>maximizing gender benefits for the project beneficiaries with a focus on women and vulnerable groups. Gender targets and indicators are included in the gender action plans (GAPs) prepared for the project implementation.</a:t>
            </a:r>
          </a:p>
          <a:p>
            <a:pPr marL="0" indent="0" algn="just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A04597-4614-CA16-20B5-EC427ACB3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851FC-8596-1743-8EDC-A544756C69D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6555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65BA8-41F1-CC67-7A86-D5E92CFF2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2756"/>
            <a:ext cx="10959353" cy="641559"/>
          </a:xfrm>
        </p:spPr>
        <p:txBody>
          <a:bodyPr anchor="b">
            <a:normAutofit/>
          </a:bodyPr>
          <a:lstStyle/>
          <a:p>
            <a:r>
              <a:rPr lang="en-US" dirty="0"/>
              <a:t>ADB’s gender mainstreaming approach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A04597-4614-CA16-20B5-EC427ACB3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4117" y="6437698"/>
            <a:ext cx="1453859" cy="186326"/>
          </a:xfrm>
        </p:spPr>
        <p:txBody>
          <a:bodyPr anchor="ctr">
            <a:normAutofit/>
          </a:bodyPr>
          <a:lstStyle/>
          <a:p>
            <a:pPr marL="0" marR="0" lvl="0" indent="0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8F851FC-8596-1743-8EDC-A544756C69D7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86588765-8820-E5D8-0720-CECCBDF6AE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3271661"/>
              </p:ext>
            </p:extLst>
          </p:nvPr>
        </p:nvGraphicFramePr>
        <p:xfrm>
          <a:off x="838200" y="1293282"/>
          <a:ext cx="10959353" cy="47616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61484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65BA8-41F1-CC67-7A86-D5E92CFF2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ADB’s gender mainstreaming Categories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8A553-3BC9-49E1-48A4-704B6FFE52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en-US" sz="2800" b="1" i="1" u="sng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Gender Equity Theme-GEN</a:t>
            </a: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A Project is assigned GEN theme if its </a:t>
            </a:r>
            <a:r>
              <a:rPr lang="en-US" sz="2400" u="sng" dirty="0">
                <a:latin typeface="Arial" pitchFamily="34" charset="0"/>
                <a:cs typeface="Arial" pitchFamily="34" charset="0"/>
              </a:rPr>
              <a:t>outcome directly addresses gender equality and/or women‘s empowerment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by narrowing gender disparities through access to:</a:t>
            </a:r>
          </a:p>
          <a:p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 social services (e.g. education, health, and WSS);</a:t>
            </a:r>
          </a:p>
          <a:p>
            <a:pPr lvl="1">
              <a:buFont typeface="Wingdings" pitchFamily="2" charset="2"/>
              <a:buChar char="Ø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economic and financial resources and opportunities (e.g. employment opportunities, financial services, land, and markets);</a:t>
            </a:r>
          </a:p>
          <a:p>
            <a:pPr lvl="1">
              <a:buFont typeface="Wingdings" pitchFamily="2" charset="2"/>
              <a:buChar char="Ø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basic rural and urban infrastructure (e.g. rural electrification, rural roads, pro-poor energy distribution, pro-poor urban services); </a:t>
            </a:r>
          </a:p>
          <a:p>
            <a:pPr lvl="1">
              <a:buFont typeface="Wingdings" pitchFamily="2" charset="2"/>
              <a:buChar char="Ø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enhancing voices and rights (e.g. decision making processes and structures, political empowerment, grievance mechanisms);</a:t>
            </a:r>
          </a:p>
          <a:p>
            <a:endParaRPr lang="en-US" sz="2400" dirty="0">
              <a:latin typeface="Arial" pitchFamily="34" charset="0"/>
              <a:cs typeface="Arial" pitchFamily="34" charset="0"/>
            </a:endParaRP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The DMF outcome statement explicitly mentions gender equality and women's empowerment and/or, the DMF outcome performance indicators include gender indicators.</a:t>
            </a: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Gender Assessment and Action Plan (GAAP) is required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A04597-4614-CA16-20B5-EC427ACB3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851FC-8596-1743-8EDC-A544756C69D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8479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65BA8-41F1-CC67-7A86-D5E92CFF2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ADB’s gender mainstreaming Categories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8A553-3BC9-49E1-48A4-704B6FFE52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n-US" sz="2800" b="1" i="1" u="sng" cap="none" spc="0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Effective Gender Mainstreaming-EGM </a:t>
            </a:r>
          </a:p>
          <a:p>
            <a:pPr marL="0" indent="0" algn="just">
              <a:buNone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A project is assigned EGM if the project outcome is not gender equality or women’s empowerment, but  </a:t>
            </a:r>
            <a:r>
              <a:rPr lang="en-US" sz="2400" u="sng" dirty="0">
                <a:latin typeface="Arial" pitchFamily="34" charset="0"/>
                <a:cs typeface="Arial" pitchFamily="34" charset="0"/>
              </a:rPr>
              <a:t>project outputs are designed to directly improve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women’s access to social services, and/or economic and financial resources and opportunities, and/or basic rural and urban infrastructure, and/or  enhancing voices and rights, which contribute to gender equality and women's empowerment.</a:t>
            </a:r>
          </a:p>
          <a:p>
            <a:pPr marL="0" indent="0" defTabSz="45720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SzTx/>
              <a:buNone/>
              <a:defRPr/>
            </a:pP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0" indent="0" defTabSz="45720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SzTx/>
              <a:buNone/>
              <a:defRPr/>
            </a:pPr>
            <a:r>
              <a:rPr lang="en-US" sz="2400" b="1" dirty="0">
                <a:latin typeface="Arial" panose="020B0604020202020204" pitchFamily="34" charset="0"/>
                <a:cs typeface="Arial" pitchFamily="34" charset="0"/>
              </a:rPr>
              <a:t>Gender mainstreaming requirements:</a:t>
            </a:r>
          </a:p>
          <a:p>
            <a:pPr marL="142875" indent="-142875">
              <a:buFont typeface="Arial" panose="020B0604020202020204" pitchFamily="34" charset="0"/>
              <a:buChar char="•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Outcome does 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directly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address women’s concerns and needs </a:t>
            </a:r>
          </a:p>
          <a:p>
            <a:pPr marL="142875" indent="-142875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At least 50% of project outputs have gender targets, indicators (for women project beneficiaries</a:t>
            </a:r>
          </a:p>
          <a:p>
            <a:pPr marL="142875" indent="-142875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Gender Assessment and Action Plan (GAAP) is required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A04597-4614-CA16-20B5-EC427ACB3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851FC-8596-1743-8EDC-A544756C69D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3961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65BA8-41F1-CC67-7A86-D5E92CFF2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ADB’s gender mainstreaming Categories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8A553-3BC9-49E1-48A4-704B6FFE52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en-US" sz="2800" b="1" i="1" u="sng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Some Gender Elements-SGE: </a:t>
            </a:r>
          </a:p>
          <a:p>
            <a:pPr>
              <a:spcBef>
                <a:spcPct val="0"/>
              </a:spcBef>
              <a:buFont typeface="Wingdings" pitchFamily="2" charset="2"/>
              <a:buNone/>
            </a:pPr>
            <a:endParaRPr lang="en-US" sz="2000" b="1" i="1" u="sng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A project is assigned SGE if it meets either of the following:</a:t>
            </a:r>
          </a:p>
          <a:p>
            <a:pPr>
              <a:spcBef>
                <a:spcPct val="0"/>
              </a:spcBef>
              <a:buFont typeface="Wingdings" pitchFamily="2" charset="2"/>
              <a:buChar char="Ø"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by nature likely to directly improve women’s access to services, opportunities and improved voice but does not meet EGM criteria; or</a:t>
            </a:r>
          </a:p>
          <a:p>
            <a:pPr>
              <a:spcBef>
                <a:spcPct val="0"/>
              </a:spcBef>
              <a:buFont typeface="Wingdings" pitchFamily="2" charset="2"/>
              <a:buChar char="Ø"/>
            </a:pPr>
            <a:r>
              <a:rPr lang="en-US" sz="2800" b="1" u="sng" dirty="0">
                <a:latin typeface="Arial" pitchFamily="34" charset="0"/>
                <a:cs typeface="Arial" pitchFamily="34" charset="0"/>
              </a:rPr>
              <a:t>unlikely to directly improve women’s access  etc.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but significant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efforts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were made to include some gender features; and where resettlement is included, attention to women in mitigation plans. </a:t>
            </a:r>
          </a:p>
          <a:p>
            <a:pPr>
              <a:spcBef>
                <a:spcPct val="0"/>
              </a:spcBef>
              <a:buFont typeface="Wingdings" pitchFamily="2" charset="2"/>
              <a:buChar char="Ø"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Gender Assessment is required, GAP is not required.</a:t>
            </a:r>
          </a:p>
          <a:p>
            <a:pPr>
              <a:spcBef>
                <a:spcPct val="0"/>
              </a:spcBef>
              <a:buFont typeface="Wingdings" pitchFamily="2" charset="2"/>
              <a:buNone/>
            </a:pP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en-US" sz="2800" b="1" i="1" u="sng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No Gender Elements-NGE: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A project is assigned NGE category when it does not include any gender design features.</a:t>
            </a:r>
            <a:endParaRPr lang="en-US" sz="2800" b="1" i="1" u="sng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A04597-4614-CA16-20B5-EC427ACB3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851FC-8596-1743-8EDC-A544756C69D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6642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29F68FFC-748B-4FC3-BF39-7F84A6D5840F}"/>
    </a:ext>
  </a:extLst>
</a:theme>
</file>

<file path=ppt/theme/theme2.xml><?xml version="1.0" encoding="utf-8"?>
<a:theme xmlns:a="http://schemas.openxmlformats.org/drawingml/2006/main" name="2_Office Theme">
  <a:themeElements>
    <a:clrScheme name="ADB colo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FD Cube Template" id="{3D2E6847-A06E-E049-B1CE-FB7F5F67264A}" vid="{5DCF7DCB-E825-7C4F-A368-40BFDDA372B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DB Project Document" ma:contentTypeID="0x010100A3BFD338C4D69F46BE33AA49AB508701008D12091B50891044AA1F30858D0279F6" ma:contentTypeVersion="61" ma:contentTypeDescription="" ma:contentTypeScope="" ma:versionID="0d17122a1fbab3c83d7754d706a35f6d">
  <xsd:schema xmlns:xsd="http://www.w3.org/2001/XMLSchema" xmlns:xs="http://www.w3.org/2001/XMLSchema" xmlns:p="http://schemas.microsoft.com/office/2006/metadata/properties" xmlns:ns2="c1fdd505-2570-46c2-bd04-3e0f2d874cf5" xmlns:ns3="8f3a5ab5-22a6-47b6-8b25-31adba296b0a" xmlns:ns4="032b3fb7-c572-4e96-bfa3-40b888296140" targetNamespace="http://schemas.microsoft.com/office/2006/metadata/properties" ma:root="true" ma:fieldsID="b586065d2c41c1ed54faac8b927f585b" ns2:_="" ns3:_="" ns4:_="">
    <xsd:import namespace="c1fdd505-2570-46c2-bd04-3e0f2d874cf5"/>
    <xsd:import namespace="8f3a5ab5-22a6-47b6-8b25-31adba296b0a"/>
    <xsd:import namespace="032b3fb7-c572-4e96-bfa3-40b888296140"/>
    <xsd:element name="properties">
      <xsd:complexType>
        <xsd:sequence>
          <xsd:element name="documentManagement">
            <xsd:complexType>
              <xsd:all>
                <xsd:element ref="ns2:ADBDocumentTypeValue" minOccurs="0"/>
                <xsd:element ref="ns2:ADBDocumentDate" minOccurs="0"/>
                <xsd:element ref="ns2:ADBMonth" minOccurs="0"/>
                <xsd:element ref="ns2:ADBYear" minOccurs="0"/>
                <xsd:element ref="ns2:ADBAuthors" minOccurs="0"/>
                <xsd:element ref="ns2:ADBSourceLink" minOccurs="0"/>
                <xsd:element ref="ns2:ADBCirculatedLink" minOccurs="0"/>
                <xsd:element ref="ns2:k985dbdc596c44d7acaf8184f33920f0" minOccurs="0"/>
                <xsd:element ref="ns2:a0d1b14b197747dfafc19f70ff45d4f6" minOccurs="0"/>
                <xsd:element ref="ns2:d01a0ce1b141461dbfb235a3ab729a2c" minOccurs="0"/>
                <xsd:element ref="ns2:TaxCatchAll" minOccurs="0"/>
                <xsd:element ref="ns2:hca2169e3b0945318411f30479ba40c8" minOccurs="0"/>
                <xsd:element ref="ns2:TaxCatchAllLabel" minOccurs="0"/>
                <xsd:element ref="ns2:p030e467f78f45b4ae8f7e2c17ea4d82" minOccurs="0"/>
                <xsd:element ref="ns2:h00e4aaaf4624e24a7df7f06faa038c6" minOccurs="0"/>
                <xsd:element ref="ns2:d61536b25a8a4fedb48bb564279be82a" minOccurs="0"/>
                <xsd:element ref="ns2:j78542b1fffc4a1c84659474212e3133" minOccurs="0"/>
                <xsd:element ref="ns3:MediaServiceMetadata" minOccurs="0"/>
                <xsd:element ref="ns3:MediaServiceFastMetadata" minOccurs="0"/>
                <xsd:element ref="ns4:PARDApprovalNumber" minOccurs="0"/>
                <xsd:element ref="ns2:kc098dd651dc4f4b9248417ab8ccab6f" minOccurs="0"/>
                <xsd:element ref="ns4:SharedWithUsers" minOccurs="0"/>
                <xsd:element ref="ns4:SharedWithDetail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fdd505-2570-46c2-bd04-3e0f2d874cf5" elementFormDefault="qualified">
    <xsd:import namespace="http://schemas.microsoft.com/office/2006/documentManagement/types"/>
    <xsd:import namespace="http://schemas.microsoft.com/office/infopath/2007/PartnerControls"/>
    <xsd:element name="ADBDocumentTypeValue" ma:index="2" nillable="true" ma:displayName="Document Type" ma:hidden="true" ma:internalName="ADBDocumentTypeValue" ma:readOnly="false">
      <xsd:simpleType>
        <xsd:restriction base="dms:Text">
          <xsd:maxLength value="255"/>
        </xsd:restriction>
      </xsd:simpleType>
    </xsd:element>
    <xsd:element name="ADBDocumentDate" ma:index="4" nillable="true" ma:displayName="Document Date" ma:format="DateOnly" ma:internalName="ADBDocumentDate">
      <xsd:simpleType>
        <xsd:restriction base="dms:DateTime"/>
      </xsd:simpleType>
    </xsd:element>
    <xsd:element name="ADBMonth" ma:index="5" nillable="true" ma:displayName="Month" ma:format="Dropdown" ma:internalName="ADBMonth">
      <xsd:simpleType>
        <xsd:restriction base="dms:Choice">
          <xsd:enumeration value="01-Jan"/>
          <xsd:enumeration value="02-Feb"/>
          <xsd:enumeration value="03-Mar"/>
          <xsd:enumeration value="04-Apr"/>
          <xsd:enumeration value="05-May"/>
          <xsd:enumeration value="06-Jun"/>
          <xsd:enumeration value="07-Jul"/>
          <xsd:enumeration value="08-Aug"/>
          <xsd:enumeration value="09-Sep"/>
          <xsd:enumeration value="10-Oct"/>
          <xsd:enumeration value="11-Nov"/>
          <xsd:enumeration value="12-Dec"/>
        </xsd:restriction>
      </xsd:simpleType>
    </xsd:element>
    <xsd:element name="ADBYear" ma:index="6" nillable="true" ma:displayName="Year" ma:internalName="ADBYear">
      <xsd:simpleType>
        <xsd:restriction base="dms:Text">
          <xsd:maxLength value="4"/>
        </xsd:restriction>
      </xsd:simpleType>
    </xsd:element>
    <xsd:element name="ADBAuthors" ma:index="7" nillable="true" ma:displayName="Authors" ma:list="UserInfo" ma:SharePointGroup="0" ma:internalName="ADBAuthors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DBSourceLink" ma:index="14" nillable="true" ma:displayName="Source Link" ma:format="Hyperlink" ma:internalName="ADBSource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ADBCirculatedLink" ma:index="15" nillable="true" ma:displayName="Final Document Link" ma:format="Hyperlink" ma:internalName="ADBCirculated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k985dbdc596c44d7acaf8184f33920f0" ma:index="17" nillable="true" ma:taxonomy="true" ma:internalName="k985dbdc596c44d7acaf8184f33920f0" ma:taxonomyFieldName="ADBCountry" ma:displayName="Country" ma:default="" ma:fieldId="{4985dbdc-596c-44d7-acaf-8184f33920f0}" ma:sspId="115af50e-efb3-4a0e-b425-875ff625e09e" ma:termSetId="169202c7-46da-431e-ac86-348c41a1f49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0d1b14b197747dfafc19f70ff45d4f6" ma:index="18" nillable="true" ma:taxonomy="true" ma:internalName="a0d1b14b197747dfafc19f70ff45d4f6" ma:taxonomyFieldName="ADBProjectDocumentType" ma:displayName="ADB Project Document Type" ma:default="" ma:fieldId="{a0d1b14b-1977-47df-afc1-9f70ff45d4f6}" ma:sspId="115af50e-efb3-4a0e-b425-875ff625e09e" ma:termSetId="14b53411-9553-454e-9031-2e4b08df825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01a0ce1b141461dbfb235a3ab729a2c" ma:index="19" nillable="true" ma:taxonomy="true" ma:internalName="d01a0ce1b141461dbfb235a3ab729a2c" ma:taxonomyFieldName="ADBSector" ma:displayName="Sector" ma:default="" ma:fieldId="{d01a0ce1-b141-461d-bfb2-35a3ab729a2c}" ma:sspId="115af50e-efb3-4a0e-b425-875ff625e09e" ma:termSetId="bae01210-cdc5-4479-86d7-616c28c0a9b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20" nillable="true" ma:displayName="Taxonomy Catch All Column" ma:hidden="true" ma:list="{777daca8-bd5d-4dbf-8b61-88892b47e2d5}" ma:internalName="TaxCatchAll" ma:showField="CatchAllData" ma:web="032b3fb7-c572-4e96-bfa3-40b88829614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hca2169e3b0945318411f30479ba40c8" ma:index="21" nillable="true" ma:taxonomy="true" ma:internalName="hca2169e3b0945318411f30479ba40c8" ma:taxonomyFieldName="ADBProject" ma:displayName="Project" ma:default="" ma:fieldId="{1ca2169e-3b09-4531-8411-f30479ba40c8}" ma:sspId="115af50e-efb3-4a0e-b425-875ff625e09e" ma:termSetId="7a252312-03a3-44f4-bc5c-a08b11dfe2f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Label" ma:index="22" nillable="true" ma:displayName="Taxonomy Catch All Column1" ma:hidden="true" ma:list="{777daca8-bd5d-4dbf-8b61-88892b47e2d5}" ma:internalName="TaxCatchAllLabel" ma:readOnly="true" ma:showField="CatchAllDataLabel" ma:web="032b3fb7-c572-4e96-bfa3-40b88829614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030e467f78f45b4ae8f7e2c17ea4d82" ma:index="23" nillable="true" ma:taxonomy="true" ma:internalName="p030e467f78f45b4ae8f7e2c17ea4d82" ma:taxonomyFieldName="ADBDocumentSecurity" ma:displayName="Document Security" ma:default="" ma:fieldId="{9030e467-f78f-45b4-ae8f-7e2c17ea4d82}" ma:sspId="115af50e-efb3-4a0e-b425-875ff625e09e" ma:termSetId="9b0b4686-afa9-4a02-bc15-8fbc99f1721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h00e4aaaf4624e24a7df7f06faa038c6" ma:index="25" nillable="true" ma:taxonomy="true" ma:internalName="h00e4aaaf4624e24a7df7f06faa038c6" ma:taxonomyFieldName="ADBDocumentLanguage" ma:displayName="Document Language" ma:default="1;#English|16ac8743-31bb-43f8-9a73-533a041667d6" ma:fieldId="{100e4aaa-f462-4e24-a7df-7f06faa038c6}" ma:sspId="115af50e-efb3-4a0e-b425-875ff625e09e" ma:termSetId="fdf74959-6eb2-4689-a0fc-b9e1ab230b0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61536b25a8a4fedb48bb564279be82a" ma:index="28" nillable="true" ma:taxonomy="true" ma:internalName="d61536b25a8a4fedb48bb564279be82a" ma:taxonomyFieldName="ADBDepartmentOwner" ma:displayName="Department Owner" ma:default="" ma:fieldId="{d61536b2-5a8a-4fed-b48b-b564279be82a}" ma:sspId="115af50e-efb3-4a0e-b425-875ff625e09e" ma:termSetId="b965cdb6-1071-4c6a-a9a3-189d53a950d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j78542b1fffc4a1c84659474212e3133" ma:index="31" nillable="true" ma:taxonomy="true" ma:internalName="j78542b1fffc4a1c84659474212e3133" ma:taxonomyFieldName="ADBContentGroup" ma:displayName="Content Group" ma:default="" ma:fieldId="{378542b1-fffc-4a1c-8465-9474212e3133}" ma:taxonomyMulti="true" ma:sspId="115af50e-efb3-4a0e-b425-875ff625e09e" ma:termSetId="2a9ffbee-93a5-418b-bcdb-8d6817936e6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kc098dd651dc4f4b9248417ab8ccab6f" ma:index="36" nillable="true" ma:taxonomy="true" ma:internalName="kc098dd651dc4f4b9248417ab8ccab6f" ma:taxonomyFieldName="Segment" ma:displayName="Segment" ma:default="" ma:fieldId="{4c098dd6-51dc-4f4b-9248-417ab8ccab6f}" ma:sspId="115af50e-efb3-4a0e-b425-875ff625e09e" ma:termSetId="ca487498-3907-4013-84b5-72a7400220c5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3a5ab5-22a6-47b6-8b25-31adba296b0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3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3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4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41" nillable="true" ma:displayName="Tags" ma:internalName="MediaServiceAutoTags" ma:readOnly="true">
      <xsd:simpleType>
        <xsd:restriction base="dms:Text"/>
      </xsd:simpleType>
    </xsd:element>
    <xsd:element name="MediaServiceOCR" ma:index="4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43" nillable="true" ma:displayName="Location" ma:internalName="MediaServiceLocation" ma:readOnly="true">
      <xsd:simpleType>
        <xsd:restriction base="dms:Text"/>
      </xsd:simpleType>
    </xsd:element>
    <xsd:element name="MediaServiceGenerationTime" ma:index="4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4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4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4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4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50" nillable="true" ma:taxonomy="true" ma:internalName="lcf76f155ced4ddcb4097134ff3c332f" ma:taxonomyFieldName="MediaServiceImageTags" ma:displayName="Image Tags" ma:readOnly="false" ma:fieldId="{5cf76f15-5ced-4ddc-b409-7134ff3c332f}" ma:taxonomyMulti="true" ma:sspId="115af50e-efb3-4a0e-b425-875ff625e0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5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5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2b3fb7-c572-4e96-bfa3-40b888296140" elementFormDefault="qualified">
    <xsd:import namespace="http://schemas.microsoft.com/office/2006/documentManagement/types"/>
    <xsd:import namespace="http://schemas.microsoft.com/office/infopath/2007/PartnerControls"/>
    <xsd:element name="PARDApprovalNumber" ma:index="35" nillable="true" ma:displayName="Approval Number" ma:internalName="Approval_x0020_Number">
      <xsd:simpleType>
        <xsd:restriction base="dms:Text">
          <xsd:maxLength value="255"/>
        </xsd:restriction>
      </xsd:simpleType>
    </xsd:element>
    <xsd:element name="SharedWithUsers" ma:index="3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haredContentType xmlns="Microsoft.SharePoint.Taxonomy.ContentTypeSync" SourceId="33baf70b-9d20-46e6-a2d2-5b92398ba0bc" ContentTypeId="0x010100A3BFD338C4D69F46BE33AA49AB508701" PreviousValue="true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1fdd505-2570-46c2-bd04-3e0f2d874cf5">
      <Value>1</Value>
    </TaxCatchAll>
    <h00e4aaaf4624e24a7df7f06faa038c6 xmlns="c1fdd505-2570-46c2-bd04-3e0f2d874cf5">
      <Terms xmlns="http://schemas.microsoft.com/office/infopath/2007/PartnerControls">
        <TermInfo xmlns="http://schemas.microsoft.com/office/infopath/2007/PartnerControls">
          <TermName xmlns="http://schemas.microsoft.com/office/infopath/2007/PartnerControls">English</TermName>
          <TermId xmlns="http://schemas.microsoft.com/office/infopath/2007/PartnerControls">16ac8743-31bb-43f8-9a73-533a041667d6</TermId>
        </TermInfo>
      </Terms>
    </h00e4aaaf4624e24a7df7f06faa038c6>
    <ADBDocumentDate xmlns="c1fdd505-2570-46c2-bd04-3e0f2d874cf5" xsi:nil="true"/>
    <ADBMonth xmlns="c1fdd505-2570-46c2-bd04-3e0f2d874cf5" xsi:nil="true"/>
    <hca2169e3b0945318411f30479ba40c8 xmlns="c1fdd505-2570-46c2-bd04-3e0f2d874cf5">
      <Terms xmlns="http://schemas.microsoft.com/office/infopath/2007/PartnerControls"/>
    </hca2169e3b0945318411f30479ba40c8>
    <a0d1b14b197747dfafc19f70ff45d4f6 xmlns="c1fdd505-2570-46c2-bd04-3e0f2d874cf5">
      <Terms xmlns="http://schemas.microsoft.com/office/infopath/2007/PartnerControls"/>
    </a0d1b14b197747dfafc19f70ff45d4f6>
    <j78542b1fffc4a1c84659474212e3133 xmlns="c1fdd505-2570-46c2-bd04-3e0f2d874cf5">
      <Terms xmlns="http://schemas.microsoft.com/office/infopath/2007/PartnerControls"/>
    </j78542b1fffc4a1c84659474212e3133>
    <lcf76f155ced4ddcb4097134ff3c332f xmlns="8f3a5ab5-22a6-47b6-8b25-31adba296b0a">
      <Terms xmlns="http://schemas.microsoft.com/office/infopath/2007/PartnerControls"/>
    </lcf76f155ced4ddcb4097134ff3c332f>
    <ADBYear xmlns="c1fdd505-2570-46c2-bd04-3e0f2d874cf5" xsi:nil="true"/>
    <ADBAuthors xmlns="c1fdd505-2570-46c2-bd04-3e0f2d874cf5">
      <UserInfo>
        <DisplayName/>
        <AccountId xsi:nil="true"/>
        <AccountType/>
      </UserInfo>
    </ADBAuthors>
    <p030e467f78f45b4ae8f7e2c17ea4d82 xmlns="c1fdd505-2570-46c2-bd04-3e0f2d874cf5">
      <Terms xmlns="http://schemas.microsoft.com/office/infopath/2007/PartnerControls"/>
    </p030e467f78f45b4ae8f7e2c17ea4d82>
    <k985dbdc596c44d7acaf8184f33920f0 xmlns="c1fdd505-2570-46c2-bd04-3e0f2d874cf5">
      <Terms xmlns="http://schemas.microsoft.com/office/infopath/2007/PartnerControls"/>
    </k985dbdc596c44d7acaf8184f33920f0>
    <ADBSourceLink xmlns="c1fdd505-2570-46c2-bd04-3e0f2d874cf5">
      <Url xsi:nil="true"/>
      <Description xsi:nil="true"/>
    </ADBSourceLink>
    <kc098dd651dc4f4b9248417ab8ccab6f xmlns="c1fdd505-2570-46c2-bd04-3e0f2d874cf5">
      <Terms xmlns="http://schemas.microsoft.com/office/infopath/2007/PartnerControls"/>
    </kc098dd651dc4f4b9248417ab8ccab6f>
    <PARDApprovalNumber xmlns="032b3fb7-c572-4e96-bfa3-40b888296140" xsi:nil="true"/>
    <ADBDocumentTypeValue xmlns="c1fdd505-2570-46c2-bd04-3e0f2d874cf5" xsi:nil="true"/>
    <d01a0ce1b141461dbfb235a3ab729a2c xmlns="c1fdd505-2570-46c2-bd04-3e0f2d874cf5">
      <Terms xmlns="http://schemas.microsoft.com/office/infopath/2007/PartnerControls"/>
    </d01a0ce1b141461dbfb235a3ab729a2c>
    <d61536b25a8a4fedb48bb564279be82a xmlns="c1fdd505-2570-46c2-bd04-3e0f2d874cf5">
      <Terms xmlns="http://schemas.microsoft.com/office/infopath/2007/PartnerControls"/>
    </d61536b25a8a4fedb48bb564279be82a>
    <ADBCirculatedLink xmlns="c1fdd505-2570-46c2-bd04-3e0f2d874cf5">
      <Url xsi:nil="true"/>
      <Description xsi:nil="true"/>
    </ADBCirculatedLink>
  </documentManagement>
</p:properties>
</file>

<file path=customXml/itemProps1.xml><?xml version="1.0" encoding="utf-8"?>
<ds:datastoreItem xmlns:ds="http://schemas.openxmlformats.org/officeDocument/2006/customXml" ds:itemID="{D07CB798-FAB7-4DAE-8096-D0E3D4BA7080}"/>
</file>

<file path=customXml/itemProps2.xml><?xml version="1.0" encoding="utf-8"?>
<ds:datastoreItem xmlns:ds="http://schemas.openxmlformats.org/officeDocument/2006/customXml" ds:itemID="{2D8A242C-9764-4C9F-858F-C961E8714A5D}"/>
</file>

<file path=customXml/itemProps3.xml><?xml version="1.0" encoding="utf-8"?>
<ds:datastoreItem xmlns:ds="http://schemas.openxmlformats.org/officeDocument/2006/customXml" ds:itemID="{1FF43AED-0DB1-403E-80A0-0936F831E0B6}"/>
</file>

<file path=customXml/itemProps4.xml><?xml version="1.0" encoding="utf-8"?>
<ds:datastoreItem xmlns:ds="http://schemas.openxmlformats.org/officeDocument/2006/customXml" ds:itemID="{DF3D351C-EBD2-4142-9DBC-C986B44A6270}"/>
</file>

<file path=docProps/app.xml><?xml version="1.0" encoding="utf-8"?>
<Properties xmlns="http://schemas.openxmlformats.org/officeDocument/2006/extended-properties" xmlns:vt="http://schemas.openxmlformats.org/officeDocument/2006/docPropsVTypes">
  <TotalTime>707</TotalTime>
  <Words>1657</Words>
  <Application>Microsoft Office PowerPoint</Application>
  <PresentationFormat>Widescreen</PresentationFormat>
  <Paragraphs>200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-apple-system</vt:lpstr>
      <vt:lpstr>Aptos</vt:lpstr>
      <vt:lpstr>Arial</vt:lpstr>
      <vt:lpstr>Calibri</vt:lpstr>
      <vt:lpstr>Tw Cen MT</vt:lpstr>
      <vt:lpstr>Tw Cen MT Condensed</vt:lpstr>
      <vt:lpstr>Wingdings</vt:lpstr>
      <vt:lpstr>Wingdings 3</vt:lpstr>
      <vt:lpstr>Integral</vt:lpstr>
      <vt:lpstr>2_Office Theme</vt:lpstr>
      <vt:lpstr>ADB Gender Mainstreaming Approaches (Mitigating risks and enhancing gender benefits) </vt:lpstr>
      <vt:lpstr>Presentation Outline</vt:lpstr>
      <vt:lpstr>PowerPoint Presentation</vt:lpstr>
      <vt:lpstr>PowerPoint Presentation</vt:lpstr>
      <vt:lpstr>ADB’s gender mainstreaming Categories</vt:lpstr>
      <vt:lpstr>ADB’s gender mainstreaming approach</vt:lpstr>
      <vt:lpstr>ADB’s gender mainstreaming Categories</vt:lpstr>
      <vt:lpstr>ADB’s gender mainstreaming Categories</vt:lpstr>
      <vt:lpstr>ADB’s gender mainstreaming Categories</vt:lpstr>
      <vt:lpstr>Sector-Specific Strategies</vt:lpstr>
      <vt:lpstr>Project examples</vt:lpstr>
      <vt:lpstr>Project examples</vt:lpstr>
      <vt:lpstr>PowerPoint Presentation</vt:lpstr>
      <vt:lpstr>Gender Analysis – Climate Change</vt:lpstr>
      <vt:lpstr>Gender Analysis – Climate Change</vt:lpstr>
      <vt:lpstr>ADB initiatives</vt:lpstr>
      <vt:lpstr>PowerPoint Presentation</vt:lpstr>
      <vt:lpstr>Mitigating negative gender impacts</vt:lpstr>
      <vt:lpstr>Prevention, Mitigation, and Response to SEAH</vt:lpstr>
      <vt:lpstr>ADB Good Practice Note (GPN) on Addressing SEAH in ADB-Financed Projects with Civil Works </vt:lpstr>
      <vt:lpstr>Challenges &amp; Opportunities</vt:lpstr>
      <vt:lpstr>Challenges &amp; Opportunities</vt:lpstr>
      <vt:lpstr>Knowledge Products, Tools and Resources</vt:lpstr>
      <vt:lpstr>Knowledge Products, Tools and Resources</vt:lpstr>
      <vt:lpstr>Knowledge Products, Tools and Resources</vt:lpstr>
      <vt:lpstr>PowerPoint Presentation</vt:lpstr>
    </vt:vector>
  </TitlesOfParts>
  <Company>Asian Development Bank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Uzma Altaf</dc:creator>
  <cp:lastModifiedBy>Uzma Altaf</cp:lastModifiedBy>
  <cp:revision>10</cp:revision>
  <dcterms:created xsi:type="dcterms:W3CDTF">2024-09-11T23:38:18Z</dcterms:created>
  <dcterms:modified xsi:type="dcterms:W3CDTF">2024-10-07T05:46:56Z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17d4574-7375-4d17-b29c-6e4c6df0fcb0_Enabled">
    <vt:lpwstr>true</vt:lpwstr>
  </property>
  <property fmtid="{D5CDD505-2E9C-101B-9397-08002B2CF9AE}" pid="3" name="MSIP_Label_817d4574-7375-4d17-b29c-6e4c6df0fcb0_SetDate">
    <vt:lpwstr>2024-09-12T00:10:12Z</vt:lpwstr>
  </property>
  <property fmtid="{D5CDD505-2E9C-101B-9397-08002B2CF9AE}" pid="4" name="MSIP_Label_817d4574-7375-4d17-b29c-6e4c6df0fcb0_Method">
    <vt:lpwstr>Standard</vt:lpwstr>
  </property>
  <property fmtid="{D5CDD505-2E9C-101B-9397-08002B2CF9AE}" pid="5" name="MSIP_Label_817d4574-7375-4d17-b29c-6e4c6df0fcb0_Name">
    <vt:lpwstr>ADB Internal</vt:lpwstr>
  </property>
  <property fmtid="{D5CDD505-2E9C-101B-9397-08002B2CF9AE}" pid="6" name="MSIP_Label_817d4574-7375-4d17-b29c-6e4c6df0fcb0_SiteId">
    <vt:lpwstr>9495d6bb-41c2-4c58-848f-92e52cf3d640</vt:lpwstr>
  </property>
  <property fmtid="{D5CDD505-2E9C-101B-9397-08002B2CF9AE}" pid="7" name="MSIP_Label_817d4574-7375-4d17-b29c-6e4c6df0fcb0_ActionId">
    <vt:lpwstr>ba2a58e2-3cb3-4376-afe5-7b6906d5d588</vt:lpwstr>
  </property>
  <property fmtid="{D5CDD505-2E9C-101B-9397-08002B2CF9AE}" pid="8" name="MSIP_Label_817d4574-7375-4d17-b29c-6e4c6df0fcb0_ContentBits">
    <vt:lpwstr>2</vt:lpwstr>
  </property>
  <property fmtid="{D5CDD505-2E9C-101B-9397-08002B2CF9AE}" pid="9" name="ClassificationContentMarkingFooterLocations">
    <vt:lpwstr>Office Theme:8</vt:lpwstr>
  </property>
  <property fmtid="{D5CDD505-2E9C-101B-9397-08002B2CF9AE}" pid="10" name="ClassificationContentMarkingFooterText">
    <vt:lpwstr>INTERNAL. This information is accessible to ADB Management and Staff. It may be shared outside ADB with appropriate permission.</vt:lpwstr>
  </property>
  <property fmtid="{D5CDD505-2E9C-101B-9397-08002B2CF9AE}" pid="11" name="ContentTypeId">
    <vt:lpwstr>0x010100A3BFD338C4D69F46BE33AA49AB508701008D12091B50891044AA1F30858D0279F6</vt:lpwstr>
  </property>
  <property fmtid="{D5CDD505-2E9C-101B-9397-08002B2CF9AE}" pid="12" name="ADBDocumentLanguage">
    <vt:lpwstr>1;#English|16ac8743-31bb-43f8-9a73-533a041667d6</vt:lpwstr>
  </property>
  <property fmtid="{D5CDD505-2E9C-101B-9397-08002B2CF9AE}" pid="13" name="ADBFocusArea">
    <vt:lpwstr/>
  </property>
  <property fmtid="{D5CDD505-2E9C-101B-9397-08002B2CF9AE}" pid="14" name="MediaServiceImageTags">
    <vt:lpwstr/>
  </property>
  <property fmtid="{D5CDD505-2E9C-101B-9397-08002B2CF9AE}" pid="15" name="ce5a4fae9a7d4e3d9d782ef76d38f19e">
    <vt:lpwstr/>
  </property>
  <property fmtid="{D5CDD505-2E9C-101B-9397-08002B2CF9AE}" pid="16" name="ADBProjectDocumentType">
    <vt:lpwstr/>
  </property>
  <property fmtid="{D5CDD505-2E9C-101B-9397-08002B2CF9AE}" pid="17" name="ADBProject">
    <vt:lpwstr/>
  </property>
  <property fmtid="{D5CDD505-2E9C-101B-9397-08002B2CF9AE}" pid="18" name="ADBDivision">
    <vt:lpwstr/>
  </property>
  <property fmtid="{D5CDD505-2E9C-101B-9397-08002B2CF9AE}" pid="19" name="ADBSector">
    <vt:lpwstr/>
  </property>
  <property fmtid="{D5CDD505-2E9C-101B-9397-08002B2CF9AE}" pid="20" name="ADBContentGroup">
    <vt:lpwstr/>
  </property>
  <property fmtid="{D5CDD505-2E9C-101B-9397-08002B2CF9AE}" pid="21" name="ADBDocumentSecurity">
    <vt:lpwstr/>
  </property>
  <property fmtid="{D5CDD505-2E9C-101B-9397-08002B2CF9AE}" pid="22" name="Segment">
    <vt:lpwstr/>
  </property>
  <property fmtid="{D5CDD505-2E9C-101B-9397-08002B2CF9AE}" pid="23" name="ADBDepartmentOwner">
    <vt:lpwstr/>
  </property>
  <property fmtid="{D5CDD505-2E9C-101B-9397-08002B2CF9AE}" pid="24" name="ADBCountry">
    <vt:lpwstr/>
  </property>
  <property fmtid="{D5CDD505-2E9C-101B-9397-08002B2CF9AE}" pid="25" name="ia017ac09b1942648b563fe0b2b14d52">
    <vt:lpwstr/>
  </property>
</Properties>
</file>