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92" r:id="rId4"/>
    <p:sldMasterId id="2147483701" r:id="rId5"/>
    <p:sldMasterId id="2147483710" r:id="rId6"/>
    <p:sldMasterId id="2147483719" r:id="rId7"/>
    <p:sldMasterId id="2147483726" r:id="rId8"/>
    <p:sldMasterId id="2147483738" r:id="rId9"/>
  </p:sldMasterIdLst>
  <p:notesMasterIdLst>
    <p:notesMasterId r:id="rId26"/>
  </p:notesMasterIdLst>
  <p:handoutMasterIdLst>
    <p:handoutMasterId r:id="rId27"/>
  </p:handoutMasterIdLst>
  <p:sldIdLst>
    <p:sldId id="257" r:id="rId10"/>
    <p:sldId id="279" r:id="rId11"/>
    <p:sldId id="607" r:id="rId12"/>
    <p:sldId id="632" r:id="rId13"/>
    <p:sldId id="633" r:id="rId14"/>
    <p:sldId id="634" r:id="rId15"/>
    <p:sldId id="631" r:id="rId16"/>
    <p:sldId id="628" r:id="rId17"/>
    <p:sldId id="629" r:id="rId18"/>
    <p:sldId id="561" r:id="rId19"/>
    <p:sldId id="577" r:id="rId20"/>
    <p:sldId id="548" r:id="rId21"/>
    <p:sldId id="600" r:id="rId22"/>
    <p:sldId id="597" r:id="rId23"/>
    <p:sldId id="549" r:id="rId24"/>
    <p:sldId id="576" r:id="rId25"/>
  </p:sldIdLst>
  <p:sldSz cx="12192000" cy="6858000"/>
  <p:notesSz cx="9939338" cy="6807200"/>
  <p:embeddedFontLst>
    <p:embeddedFont>
      <p:font typeface="Adobe Devanagari" panose="02040503050201020203" pitchFamily="18" charset="0"/>
      <p:regular r:id="rId28"/>
      <p:bold r:id="rId29"/>
      <p:italic r:id="rId30"/>
      <p:boldItalic r:id="rId31"/>
    </p:embeddedFont>
    <p:embeddedFont>
      <p:font typeface="Lucida Grande" panose="020B0604020202020204" charset="0"/>
      <p:regular r:id="rId32"/>
    </p:embeddedFont>
    <p:embeddedFont>
      <p:font typeface="Swis721 BT" panose="020B0604020202020204" charset="0"/>
      <p:bold r:id="rId33"/>
      <p:italic r:id="rId34"/>
    </p:embeddedFont>
    <p:embeddedFont>
      <p:font typeface="Swis721 Lt BT Light" panose="020B0604020202020204" charset="0"/>
      <p:regular r:id="rId35"/>
    </p:embeddedFont>
    <p:embeddedFont>
      <p:font typeface="Swis721 Md BT Medium" panose="020B0604020202020204" charset="0"/>
      <p:regular r:id="rId36"/>
    </p:embeddedFont>
    <p:embeddedFont>
      <p:font typeface="Times" panose="020206030504050203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568C0C-76CB-41BC-914A-AD91D98CAA15}">
          <p14:sldIdLst>
            <p14:sldId id="257"/>
            <p14:sldId id="279"/>
            <p14:sldId id="607"/>
            <p14:sldId id="632"/>
            <p14:sldId id="633"/>
            <p14:sldId id="634"/>
            <p14:sldId id="631"/>
            <p14:sldId id="628"/>
            <p14:sldId id="629"/>
            <p14:sldId id="561"/>
            <p14:sldId id="577"/>
            <p14:sldId id="548"/>
            <p14:sldId id="600"/>
            <p14:sldId id="597"/>
            <p14:sldId id="549"/>
            <p14:sldId id="5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5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80808"/>
    <a:srgbClr val="15BBB6"/>
    <a:srgbClr val="2EB5AF"/>
    <a:srgbClr val="74C0E1"/>
    <a:srgbClr val="5E5E64"/>
    <a:srgbClr val="D8D9E3"/>
    <a:srgbClr val="1C5886"/>
    <a:srgbClr val="3DB5AF"/>
    <a:srgbClr val="243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72302" autoAdjust="0"/>
  </p:normalViewPr>
  <p:slideViewPr>
    <p:cSldViewPr>
      <p:cViewPr varScale="1">
        <p:scale>
          <a:sx n="46" d="100"/>
          <a:sy n="46" d="100"/>
        </p:scale>
        <p:origin x="1416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>
        <p:scale>
          <a:sx n="75" d="100"/>
          <a:sy n="75" d="100"/>
        </p:scale>
        <p:origin x="4104" y="276"/>
      </p:cViewPr>
      <p:guideLst>
        <p:guide orient="horz" pos="2145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2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8/10/relationships/authors" Target="authors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6737" cy="341393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0285" y="2"/>
            <a:ext cx="4306737" cy="341393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r">
              <a:defRPr sz="1200"/>
            </a:lvl1pPr>
          </a:lstStyle>
          <a:p>
            <a:fld id="{21CDE600-C867-47CD-9833-DC4E2744DD17}" type="datetimeFigureOut">
              <a:rPr lang="en-AU" smtClean="0"/>
              <a:t>22/10/2024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65809"/>
            <a:ext cx="4306737" cy="341393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0285" y="6465809"/>
            <a:ext cx="4306737" cy="341393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r">
              <a:defRPr sz="1200"/>
            </a:lvl1pPr>
          </a:lstStyle>
          <a:p>
            <a:fld id="{6C5728B9-9A48-4693-A6BB-85A70B45668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6603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7047" cy="340360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4" y="0"/>
            <a:ext cx="4307047" cy="340360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r">
              <a:defRPr sz="1200"/>
            </a:lvl1pPr>
          </a:lstStyle>
          <a:p>
            <a:fld id="{50665542-6D07-4801-9A3E-6F7886842DD4}" type="datetimeFigureOut">
              <a:rPr lang="en-AU" smtClean="0"/>
              <a:t>22/10/2024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5488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7" rIns="91413" bIns="45707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5" y="3233422"/>
            <a:ext cx="7951470" cy="3063240"/>
          </a:xfrm>
          <a:prstGeom prst="rect">
            <a:avLst/>
          </a:prstGeom>
        </p:spPr>
        <p:txBody>
          <a:bodyPr vert="horz" lIns="91413" tIns="45707" rIns="91413" bIns="457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465660"/>
            <a:ext cx="4307047" cy="340360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7" cy="340360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r">
              <a:defRPr sz="1200"/>
            </a:lvl1pPr>
          </a:lstStyle>
          <a:p>
            <a:fld id="{30F9421A-57C0-4EA9-9BBB-EB31C20A2AF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647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7D98BBB-C47A-4C2A-AB55-DA626752A15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541713" y="128588"/>
            <a:ext cx="2593975" cy="146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/>
          </p:cNvSpPr>
          <p:nvPr>
            <p:ph type="body" idx="1"/>
          </p:nvPr>
        </p:nvSpPr>
        <p:spPr bwMode="auto">
          <a:xfrm>
            <a:off x="993477" y="1677527"/>
            <a:ext cx="7952396" cy="495277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457109" lvl="1"/>
            <a:endParaRPr lang="en-AU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16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05526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05526"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76525" y="369888"/>
            <a:ext cx="4302125" cy="2420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85447" y="3048910"/>
            <a:ext cx="7888146" cy="317428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282976" indent="-282976">
              <a:buFont typeface="Arial" panose="020B0604020202020204" pitchFamily="34" charset="0"/>
              <a:buChar char="•"/>
            </a:pPr>
            <a:endParaRPr lang="en-AU" dirty="0">
              <a:ea typeface="Times New Roman" panose="02020603050405020304" pitchFamily="18" charset="0"/>
            </a:endParaRPr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5583417" y="6389753"/>
            <a:ext cx="4273321" cy="33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0" tIns="45665" rIns="91330" bIns="4566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67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567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03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14219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14219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374650"/>
            <a:ext cx="4352925" cy="244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93476" y="3085172"/>
            <a:ext cx="7952400" cy="321203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285693" indent="-285693">
              <a:buFont typeface="Arial" panose="020B0604020202020204" pitchFamily="34" charset="0"/>
              <a:buChar char="•"/>
            </a:pPr>
            <a:endParaRPr lang="en-AU" dirty="0"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5628898" y="6465750"/>
            <a:ext cx="4308129" cy="3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6" tIns="46103" rIns="92206" bIns="4610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6108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6108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453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14219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14219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374650"/>
            <a:ext cx="4352925" cy="244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93476" y="3085172"/>
            <a:ext cx="7952400" cy="321203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285693" indent="-285693">
              <a:buFont typeface="Arial" panose="020B0604020202020204" pitchFamily="34" charset="0"/>
              <a:buChar char="•"/>
            </a:pPr>
            <a:endParaRPr lang="en-AU" dirty="0"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5628898" y="6465750"/>
            <a:ext cx="4308129" cy="3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6" tIns="46103" rIns="92206" bIns="4610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6108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6108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42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05526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05526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374650"/>
            <a:ext cx="4352925" cy="244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93476" y="3085172"/>
            <a:ext cx="7952400" cy="321203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2906" indent="-172906" defTabSz="914126">
              <a:buFont typeface="Arial" panose="020B0604020202020204" pitchFamily="34" charset="0"/>
              <a:buChar char="•"/>
              <a:defRPr/>
            </a:pPr>
            <a:endParaRPr lang="en-AU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5628898" y="6465750"/>
            <a:ext cx="4308129" cy="3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6" tIns="46103" rIns="92206" bIns="4610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6108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6108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9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05526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05526"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374650"/>
            <a:ext cx="4352925" cy="244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93476" y="3085172"/>
            <a:ext cx="7952400" cy="321203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2906" indent="-172906" defTabSz="914126">
              <a:buFont typeface="Arial" panose="020B0604020202020204" pitchFamily="34" charset="0"/>
              <a:buChar char="•"/>
              <a:defRPr/>
            </a:pPr>
            <a:endParaRPr lang="en-AU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5628898" y="6465750"/>
            <a:ext cx="4308129" cy="3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6" tIns="46103" rIns="92206" bIns="4610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6108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6108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91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05526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05526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374650"/>
            <a:ext cx="4352925" cy="244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93476" y="3085172"/>
            <a:ext cx="7952400" cy="321203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2906" indent="-172906" defTabSz="914126">
              <a:buFont typeface="Arial" panose="020B0604020202020204" pitchFamily="34" charset="0"/>
              <a:buChar char="•"/>
              <a:defRPr/>
            </a:pPr>
            <a:endParaRPr lang="en-AU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5628898" y="6465750"/>
            <a:ext cx="4308129" cy="3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6" tIns="46103" rIns="92206" bIns="4610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6108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6108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30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7D98BBB-C47A-4C2A-AB55-DA626752A15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541713" y="128588"/>
            <a:ext cx="2593975" cy="146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/>
          </p:cNvSpPr>
          <p:nvPr>
            <p:ph type="body" idx="1"/>
          </p:nvPr>
        </p:nvSpPr>
        <p:spPr bwMode="auto">
          <a:xfrm>
            <a:off x="993477" y="1677527"/>
            <a:ext cx="7952396" cy="495277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285693" indent="-285693">
              <a:buFont typeface="Arial" panose="020B0604020202020204" pitchFamily="34" charset="0"/>
              <a:buChar char="•"/>
            </a:pPr>
            <a:endParaRPr lang="en-AU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657769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16B1CAF-2992-4EEB-A3DC-673759AEA7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19463" y="342900"/>
            <a:ext cx="3060700" cy="1722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93476" y="2129884"/>
            <a:ext cx="7952400" cy="416732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A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5628897" y="6465750"/>
            <a:ext cx="4308128" cy="3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10" tIns="45005" rIns="90010" bIns="4500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0109" eaLnBrk="1" fontAlgn="base" hangingPunct="1">
              <a:spcBef>
                <a:spcPct val="0"/>
              </a:spcBef>
              <a:spcAft>
                <a:spcPct val="0"/>
              </a:spcAft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50109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2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77E6B-2696-51DA-3050-7921B699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>
            <a:extLst>
              <a:ext uri="{FF2B5EF4-FFF2-40B4-BE49-F238E27FC236}">
                <a16:creationId xmlns:a16="http://schemas.microsoft.com/office/drawing/2014/main" id="{06F28423-15ED-C571-B4CF-F43E060A6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05526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05526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>
            <a:extLst>
              <a:ext uri="{FF2B5EF4-FFF2-40B4-BE49-F238E27FC236}">
                <a16:creationId xmlns:a16="http://schemas.microsoft.com/office/drawing/2014/main" id="{4EFB6736-23D0-A389-9430-9F5DE8DF50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374650"/>
            <a:ext cx="4352925" cy="244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>
            <a:extLst>
              <a:ext uri="{FF2B5EF4-FFF2-40B4-BE49-F238E27FC236}">
                <a16:creationId xmlns:a16="http://schemas.microsoft.com/office/drawing/2014/main" id="{72C16EC2-02EB-DF6B-AADA-6851C5832B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93476" y="3085172"/>
            <a:ext cx="7952400" cy="321203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2906" indent="-172906" defTabSz="914126">
              <a:buFont typeface="Arial" panose="020B0604020202020204" pitchFamily="34" charset="0"/>
              <a:buChar char="•"/>
              <a:defRPr/>
            </a:pPr>
            <a:r>
              <a:rPr lang="en-AU" dirty="0">
                <a:latin typeface="Calibri (Body)"/>
                <a:cs typeface="Arial" panose="020B0604020202020204" pitchFamily="34" charset="0"/>
              </a:rPr>
              <a:t>Hard part is data availability, data validity and accuracy overtime</a:t>
            </a: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645EF826-77A2-0620-A17D-9454904051A9}"/>
              </a:ext>
            </a:extLst>
          </p:cNvPr>
          <p:cNvSpPr txBox="1">
            <a:spLocks noGrp="1"/>
          </p:cNvSpPr>
          <p:nvPr/>
        </p:nvSpPr>
        <p:spPr bwMode="auto">
          <a:xfrm>
            <a:off x="5628898" y="6465750"/>
            <a:ext cx="4308129" cy="3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6" tIns="46103" rIns="92206" bIns="4610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6108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6108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181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77E6B-2696-51DA-3050-7921B699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>
            <a:extLst>
              <a:ext uri="{FF2B5EF4-FFF2-40B4-BE49-F238E27FC236}">
                <a16:creationId xmlns:a16="http://schemas.microsoft.com/office/drawing/2014/main" id="{06F28423-15ED-C571-B4CF-F43E060A6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05526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05526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>
            <a:extLst>
              <a:ext uri="{FF2B5EF4-FFF2-40B4-BE49-F238E27FC236}">
                <a16:creationId xmlns:a16="http://schemas.microsoft.com/office/drawing/2014/main" id="{4EFB6736-23D0-A389-9430-9F5DE8DF50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374650"/>
            <a:ext cx="4352925" cy="244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>
            <a:extLst>
              <a:ext uri="{FF2B5EF4-FFF2-40B4-BE49-F238E27FC236}">
                <a16:creationId xmlns:a16="http://schemas.microsoft.com/office/drawing/2014/main" id="{72C16EC2-02EB-DF6B-AADA-6851C5832B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93476" y="3085172"/>
            <a:ext cx="7952400" cy="321203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2906" indent="-172906" defTabSz="914126">
              <a:buFont typeface="Arial" panose="020B0604020202020204" pitchFamily="34" charset="0"/>
              <a:buChar char="•"/>
              <a:defRPr/>
            </a:pPr>
            <a:endParaRPr lang="en-AU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645EF826-77A2-0620-A17D-9454904051A9}"/>
              </a:ext>
            </a:extLst>
          </p:cNvPr>
          <p:cNvSpPr txBox="1">
            <a:spLocks noGrp="1"/>
          </p:cNvSpPr>
          <p:nvPr/>
        </p:nvSpPr>
        <p:spPr bwMode="auto">
          <a:xfrm>
            <a:off x="5628898" y="6465750"/>
            <a:ext cx="4308129" cy="3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6" tIns="46103" rIns="92206" bIns="4610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6108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6108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5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7D98BBB-C47A-4C2A-AB55-DA626752A15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541713" y="128588"/>
            <a:ext cx="2593975" cy="146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/>
          </p:cNvSpPr>
          <p:nvPr>
            <p:ph type="body" idx="1"/>
          </p:nvPr>
        </p:nvSpPr>
        <p:spPr bwMode="auto">
          <a:xfrm>
            <a:off x="993477" y="1677527"/>
            <a:ext cx="7952396" cy="495277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457109" lvl="1"/>
            <a:endParaRPr lang="en-AU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47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7D98BBB-C47A-4C2A-AB55-DA626752A15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541713" y="128588"/>
            <a:ext cx="2593975" cy="146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/>
          </p:cNvSpPr>
          <p:nvPr>
            <p:ph type="body" idx="1"/>
          </p:nvPr>
        </p:nvSpPr>
        <p:spPr bwMode="auto">
          <a:xfrm>
            <a:off x="993477" y="1677527"/>
            <a:ext cx="7952396" cy="495277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457109" lvl="1"/>
            <a:endParaRPr lang="en-AU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77E6B-2696-51DA-3050-7921B699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>
            <a:extLst>
              <a:ext uri="{FF2B5EF4-FFF2-40B4-BE49-F238E27FC236}">
                <a16:creationId xmlns:a16="http://schemas.microsoft.com/office/drawing/2014/main" id="{06F28423-15ED-C571-B4CF-F43E060A6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05526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05526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>
            <a:extLst>
              <a:ext uri="{FF2B5EF4-FFF2-40B4-BE49-F238E27FC236}">
                <a16:creationId xmlns:a16="http://schemas.microsoft.com/office/drawing/2014/main" id="{4EFB6736-23D0-A389-9430-9F5DE8DF50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374650"/>
            <a:ext cx="4352925" cy="244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>
            <a:extLst>
              <a:ext uri="{FF2B5EF4-FFF2-40B4-BE49-F238E27FC236}">
                <a16:creationId xmlns:a16="http://schemas.microsoft.com/office/drawing/2014/main" id="{72C16EC2-02EB-DF6B-AADA-6851C5832B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93476" y="3085172"/>
            <a:ext cx="7952400" cy="321203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2906" indent="-172906" defTabSz="914126">
              <a:buFont typeface="Arial" panose="020B0604020202020204" pitchFamily="34" charset="0"/>
              <a:buChar char="•"/>
              <a:defRPr/>
            </a:pPr>
            <a:endParaRPr lang="en-AU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645EF826-77A2-0620-A17D-9454904051A9}"/>
              </a:ext>
            </a:extLst>
          </p:cNvPr>
          <p:cNvSpPr txBox="1">
            <a:spLocks noGrp="1"/>
          </p:cNvSpPr>
          <p:nvPr/>
        </p:nvSpPr>
        <p:spPr bwMode="auto">
          <a:xfrm>
            <a:off x="5628898" y="6465750"/>
            <a:ext cx="4308129" cy="3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6" tIns="46103" rIns="92206" bIns="4610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6108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6108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5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77E6B-2696-51DA-3050-7921B699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>
            <a:extLst>
              <a:ext uri="{FF2B5EF4-FFF2-40B4-BE49-F238E27FC236}">
                <a16:creationId xmlns:a16="http://schemas.microsoft.com/office/drawing/2014/main" id="{06F28423-15ED-C571-B4CF-F43E060A6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905526">
              <a:defRPr/>
            </a:pPr>
            <a:fld id="{616B1CAF-2992-4EEB-A3DC-673759AEA710}" type="slidenum">
              <a:rPr lang="en-US">
                <a:solidFill>
                  <a:prstClr val="black"/>
                </a:solidFill>
                <a:latin typeface="Calibri"/>
              </a:rPr>
              <a:pPr defTabSz="905526"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07" name="Slide Image Placeholder 1">
            <a:extLst>
              <a:ext uri="{FF2B5EF4-FFF2-40B4-BE49-F238E27FC236}">
                <a16:creationId xmlns:a16="http://schemas.microsoft.com/office/drawing/2014/main" id="{4EFB6736-23D0-A389-9430-9F5DE8DF50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374650"/>
            <a:ext cx="4352925" cy="244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>
            <a:extLst>
              <a:ext uri="{FF2B5EF4-FFF2-40B4-BE49-F238E27FC236}">
                <a16:creationId xmlns:a16="http://schemas.microsoft.com/office/drawing/2014/main" id="{72C16EC2-02EB-DF6B-AADA-6851C5832B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93476" y="3085172"/>
            <a:ext cx="7952400" cy="321203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2906" indent="-172906" defTabSz="914126">
              <a:buFont typeface="Arial" panose="020B0604020202020204" pitchFamily="34" charset="0"/>
              <a:buChar char="•"/>
              <a:defRPr/>
            </a:pPr>
            <a:endParaRPr lang="en-AU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645EF826-77A2-0620-A17D-9454904051A9}"/>
              </a:ext>
            </a:extLst>
          </p:cNvPr>
          <p:cNvSpPr txBox="1">
            <a:spLocks noGrp="1"/>
          </p:cNvSpPr>
          <p:nvPr/>
        </p:nvSpPr>
        <p:spPr bwMode="auto">
          <a:xfrm>
            <a:off x="5628898" y="6465750"/>
            <a:ext cx="4308129" cy="3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6" tIns="46103" rIns="92206" bIns="4610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6108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998CB5F-6B88-4868-8900-4C3A941640C7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defTabSz="46108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2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58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7D98BBB-C47A-4C2A-AB55-DA626752A15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541713" y="128588"/>
            <a:ext cx="2593975" cy="146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/>
          </p:cNvSpPr>
          <p:nvPr>
            <p:ph type="body" idx="1"/>
          </p:nvPr>
        </p:nvSpPr>
        <p:spPr bwMode="auto">
          <a:xfrm>
            <a:off x="993477" y="1677527"/>
            <a:ext cx="7952396" cy="495277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457109" lvl="1"/>
            <a:endParaRPr lang="en-AU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96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owerpoint_CoverPage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79" y="-8141"/>
            <a:ext cx="6538976" cy="5873496"/>
          </a:xfrm>
          <a:prstGeom prst="rect">
            <a:avLst/>
          </a:prstGeom>
        </p:spPr>
      </p:pic>
      <p:pic>
        <p:nvPicPr>
          <p:cNvPr id="18" name="Picture 17" descr="IPA_Logo_RGB_30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9" y="929816"/>
            <a:ext cx="4466259" cy="1051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878" y="6016397"/>
            <a:ext cx="11375220" cy="773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10734" y="2701837"/>
            <a:ext cx="5219700" cy="1303667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2200" b="1" baseline="0">
                <a:latin typeface="+mj-lt"/>
              </a:defRPr>
            </a:lvl1pPr>
          </a:lstStyle>
          <a:p>
            <a:pPr lvl="0"/>
            <a:r>
              <a:rPr lang="en-AU" dirty="0"/>
              <a:t>PRESENTATION TITLE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1" y="5444551"/>
            <a:ext cx="5211233" cy="213631"/>
          </a:xfrm>
        </p:spPr>
        <p:txBody>
          <a:bodyPr lIns="0" tIns="0" rIns="0" bIns="0">
            <a:normAutofit/>
          </a:bodyPr>
          <a:lstStyle>
            <a:lvl1pPr>
              <a:defRPr sz="1300" b="0"/>
            </a:lvl1pPr>
          </a:lstStyle>
          <a:p>
            <a:pPr lvl="0"/>
            <a:r>
              <a:rPr lang="en-AU" dirty="0"/>
              <a:t>X Month 2016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219201" y="5732057"/>
            <a:ext cx="5211233" cy="268287"/>
          </a:xfrm>
        </p:spPr>
        <p:txBody>
          <a:bodyPr lIns="0" tIns="0" rIns="0" bIns="0">
            <a:noAutofit/>
          </a:bodyPr>
          <a:lstStyle>
            <a:lvl1pPr>
              <a:defRPr sz="1300" b="0" baseline="0">
                <a:latin typeface="+mn-lt"/>
              </a:defRPr>
            </a:lvl1pPr>
          </a:lstStyle>
          <a:p>
            <a:pPr lvl="0"/>
            <a:r>
              <a:rPr lang="en-AU" dirty="0"/>
              <a:t>Presenter Name, Title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210734" y="4142716"/>
            <a:ext cx="5219700" cy="322262"/>
          </a:xfrm>
        </p:spPr>
        <p:txBody>
          <a:bodyPr lIns="0" tIns="0" rIns="0" bIns="0"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AU" dirty="0"/>
              <a:t>SUB-HEADING HERE</a:t>
            </a:r>
          </a:p>
        </p:txBody>
      </p:sp>
    </p:spTree>
    <p:extLst>
      <p:ext uri="{BB962C8B-B14F-4D97-AF65-F5344CB8AC3E}">
        <p14:creationId xmlns:p14="http://schemas.microsoft.com/office/powerpoint/2010/main" val="23599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 w="28575" cmpd="sng">
            <a:solidFill>
              <a:srgbClr val="003E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09601" y="2016973"/>
            <a:ext cx="3109953" cy="2604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900" b="1">
                <a:solidFill>
                  <a:srgbClr val="003E6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279485" y="2016974"/>
            <a:ext cx="6051549" cy="38385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consectetuer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,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diam</a:t>
            </a:r>
            <a:r>
              <a:rPr lang="en-AU" dirty="0"/>
              <a:t> </a:t>
            </a:r>
            <a:r>
              <a:rPr lang="en-AU" dirty="0" err="1"/>
              <a:t>nonummy</a:t>
            </a:r>
            <a:r>
              <a:rPr lang="en-AU" dirty="0"/>
              <a:t> </a:t>
            </a:r>
            <a:r>
              <a:rPr lang="en-AU" dirty="0" err="1"/>
              <a:t>nibh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magna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volutpat</a:t>
            </a:r>
            <a:r>
              <a:rPr lang="en-AU" dirty="0"/>
              <a:t>.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wisi</a:t>
            </a:r>
            <a:r>
              <a:rPr lang="en-AU" dirty="0"/>
              <a:t> </a:t>
            </a:r>
            <a:r>
              <a:rPr lang="en-AU" dirty="0" err="1"/>
              <a:t>enim</a:t>
            </a:r>
            <a:r>
              <a:rPr lang="en-AU" dirty="0"/>
              <a:t> ad </a:t>
            </a:r>
            <a:br>
              <a:rPr lang="en-AU" dirty="0"/>
            </a:br>
            <a:r>
              <a:rPr lang="en-AU" dirty="0"/>
              <a:t>minim </a:t>
            </a:r>
            <a:r>
              <a:rPr lang="en-AU" dirty="0" err="1"/>
              <a:t>veniam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nostrud</a:t>
            </a:r>
            <a:r>
              <a:rPr lang="en-AU" dirty="0"/>
              <a:t> </a:t>
            </a:r>
            <a:r>
              <a:rPr lang="en-AU" dirty="0" err="1"/>
              <a:t>exerci</a:t>
            </a:r>
            <a:r>
              <a:rPr lang="en-AU" dirty="0"/>
              <a:t> </a:t>
            </a:r>
            <a:r>
              <a:rPr lang="en-AU" dirty="0" err="1"/>
              <a:t>tation</a:t>
            </a:r>
            <a:r>
              <a:rPr lang="en-AU" dirty="0"/>
              <a:t>. </a:t>
            </a:r>
            <a:r>
              <a:rPr lang="en-AU" dirty="0" err="1"/>
              <a:t>Ullamcorper</a:t>
            </a:r>
            <a:r>
              <a:rPr lang="en-AU" dirty="0"/>
              <a:t> </a:t>
            </a:r>
            <a:r>
              <a:rPr lang="en-AU" dirty="0" err="1"/>
              <a:t>suscipit</a:t>
            </a:r>
            <a:r>
              <a:rPr lang="en-AU" dirty="0"/>
              <a:t> </a:t>
            </a:r>
            <a:r>
              <a:rPr lang="en-AU" dirty="0" err="1"/>
              <a:t>lobortis</a:t>
            </a:r>
            <a:r>
              <a:rPr lang="en-AU" dirty="0"/>
              <a:t> </a:t>
            </a:r>
            <a:r>
              <a:rPr lang="en-AU" dirty="0" err="1"/>
              <a:t>nisl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aliquip</a:t>
            </a:r>
            <a:r>
              <a:rPr lang="en-AU" dirty="0"/>
              <a:t> ex </a:t>
            </a:r>
            <a:r>
              <a:rPr lang="en-AU" dirty="0" err="1"/>
              <a:t>ea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. </a:t>
            </a:r>
            <a:r>
              <a:rPr lang="en-AU" dirty="0" err="1"/>
              <a:t>Duis</a:t>
            </a:r>
            <a:r>
              <a:rPr lang="en-AU" dirty="0"/>
              <a:t> </a:t>
            </a:r>
            <a:r>
              <a:rPr lang="en-AU" dirty="0" err="1"/>
              <a:t>autem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eum</a:t>
            </a:r>
            <a:r>
              <a:rPr lang="en-AU" dirty="0"/>
              <a:t> </a:t>
            </a:r>
            <a:r>
              <a:rPr lang="en-AU" dirty="0" err="1"/>
              <a:t>iriure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in </a:t>
            </a:r>
            <a:r>
              <a:rPr lang="en-AU" dirty="0" err="1"/>
              <a:t>hendrerit</a:t>
            </a:r>
            <a:r>
              <a:rPr lang="en-AU" dirty="0"/>
              <a:t> in </a:t>
            </a:r>
            <a:r>
              <a:rPr lang="en-AU" dirty="0" err="1"/>
              <a:t>vulputate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esse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,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illum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feugiat</a:t>
            </a:r>
            <a:r>
              <a:rPr lang="en-AU" dirty="0"/>
              <a:t> </a:t>
            </a: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facilisis</a:t>
            </a:r>
            <a:r>
              <a:rPr lang="en-AU" dirty="0"/>
              <a:t> at </a:t>
            </a:r>
            <a:r>
              <a:rPr lang="en-AU" dirty="0" err="1"/>
              <a:t>vero</a:t>
            </a:r>
            <a:r>
              <a:rPr lang="en-AU" dirty="0"/>
              <a:t> </a:t>
            </a:r>
            <a:r>
              <a:rPr lang="en-AU" dirty="0" err="1"/>
              <a:t>eros</a:t>
            </a:r>
            <a:r>
              <a:rPr lang="en-AU" dirty="0"/>
              <a:t> et </a:t>
            </a:r>
            <a:r>
              <a:rPr lang="en-AU" dirty="0" err="1"/>
              <a:t>tempor</a:t>
            </a:r>
            <a:endParaRPr lang="en-US" dirty="0"/>
          </a:p>
        </p:txBody>
      </p:sp>
      <p:pic>
        <p:nvPicPr>
          <p:cNvPr id="13" name="Picture 12" descr="Graphic-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87" y="0"/>
            <a:ext cx="3401568" cy="2520696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08-15 at 4.03.33 PM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59" y="1"/>
            <a:ext cx="3335467" cy="145608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 w="28575" cmpd="sng">
            <a:solidFill>
              <a:srgbClr val="003E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36713"/>
            <a:ext cx="10824633" cy="4314825"/>
          </a:xfrm>
        </p:spPr>
        <p:txBody>
          <a:bodyPr numCol="2" spcCol="360000"/>
          <a:lstStyle>
            <a:lvl2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>
                <a:tab pos="179388" algn="l"/>
                <a:tab pos="3590925" algn="l"/>
              </a:tabLst>
              <a:defRPr baseline="0"/>
            </a:lvl2pPr>
          </a:lstStyle>
          <a:p>
            <a:pPr lvl="1"/>
            <a:r>
              <a:rPr lang="en-AU" dirty="0"/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322260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5035" y="5919702"/>
            <a:ext cx="11375220" cy="878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5771875"/>
            <a:ext cx="2773515" cy="653023"/>
          </a:xfrm>
          <a:prstGeom prst="rect">
            <a:avLst/>
          </a:prstGeom>
        </p:spPr>
      </p:pic>
      <p:pic>
        <p:nvPicPr>
          <p:cNvPr id="7" name="Picture 6" descr="Divider-0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07" y="8141"/>
            <a:ext cx="7242048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1417" y="1439752"/>
            <a:ext cx="3937000" cy="1165454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250" b="1">
                <a:latin typeface="+mj-lt"/>
              </a:defRPr>
            </a:lvl1pPr>
          </a:lstStyle>
          <a:p>
            <a:pPr lvl="0"/>
            <a:r>
              <a:rPr lang="en-AU" dirty="0"/>
              <a:t>DIVIDER SLIDE TEXT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51418" y="2784313"/>
            <a:ext cx="1303111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6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08-15 at 4.03.33 PM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59" y="1"/>
            <a:ext cx="3335467" cy="145608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WITH THANKS TO OUR SPONSORS</a:t>
            </a:r>
            <a:endParaRPr lang="en-US" dirty="0"/>
          </a:p>
        </p:txBody>
      </p:sp>
      <p:pic>
        <p:nvPicPr>
          <p:cNvPr id="7" name="Picture 6" descr="sponsors-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3" y="0"/>
            <a:ext cx="3397504" cy="2496312"/>
          </a:xfrm>
          <a:prstGeom prst="rect">
            <a:avLst/>
          </a:prstGeom>
        </p:spPr>
      </p:pic>
      <p:pic>
        <p:nvPicPr>
          <p:cNvPr id="9" name="Picture 8" descr="sponsors-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" y="4695768"/>
            <a:ext cx="2816352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84800" y="1219200"/>
            <a:ext cx="5994400" cy="2590800"/>
          </a:xfrm>
        </p:spPr>
        <p:txBody>
          <a:bodyPr/>
          <a:lstStyle>
            <a:lvl1pPr algn="r">
              <a:defRPr>
                <a:solidFill>
                  <a:srgbClr val="24387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4800600"/>
            <a:ext cx="6807200" cy="762000"/>
          </a:xfrm>
        </p:spPr>
        <p:txBody>
          <a:bodyPr/>
          <a:lstStyle>
            <a:lvl1pPr marL="0" indent="0" algn="r">
              <a:buFont typeface="Times" pitchFamily="-108" charset="0"/>
              <a:buNone/>
              <a:defRPr sz="1600">
                <a:solidFill>
                  <a:srgbClr val="B0B2B2"/>
                </a:solidFill>
              </a:defRPr>
            </a:lvl1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A825-D199-445D-A6F6-62B0177526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5878" y="6016397"/>
            <a:ext cx="11375220" cy="773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 w="28575" cmpd="sng">
            <a:solidFill>
              <a:srgbClr val="003E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72180"/>
            <a:ext cx="2208597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09601" y="2016973"/>
            <a:ext cx="3109953" cy="2604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900" b="1">
                <a:solidFill>
                  <a:srgbClr val="003E6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279485" y="2016974"/>
            <a:ext cx="6051549" cy="38385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consectetuer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,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diam</a:t>
            </a:r>
            <a:r>
              <a:rPr lang="en-AU" dirty="0"/>
              <a:t> </a:t>
            </a:r>
            <a:r>
              <a:rPr lang="en-AU" dirty="0" err="1"/>
              <a:t>nonummy</a:t>
            </a:r>
            <a:r>
              <a:rPr lang="en-AU" dirty="0"/>
              <a:t> </a:t>
            </a:r>
            <a:r>
              <a:rPr lang="en-AU" dirty="0" err="1"/>
              <a:t>nibh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magna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volutpat</a:t>
            </a:r>
            <a:r>
              <a:rPr lang="en-AU" dirty="0"/>
              <a:t>.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wisi</a:t>
            </a:r>
            <a:r>
              <a:rPr lang="en-AU" dirty="0"/>
              <a:t> </a:t>
            </a:r>
            <a:r>
              <a:rPr lang="en-AU" dirty="0" err="1"/>
              <a:t>enim</a:t>
            </a:r>
            <a:r>
              <a:rPr lang="en-AU" dirty="0"/>
              <a:t> ad </a:t>
            </a:r>
            <a:br>
              <a:rPr lang="en-AU" dirty="0"/>
            </a:br>
            <a:r>
              <a:rPr lang="en-AU" dirty="0"/>
              <a:t>minim </a:t>
            </a:r>
            <a:r>
              <a:rPr lang="en-AU" dirty="0" err="1"/>
              <a:t>veniam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nostrud</a:t>
            </a:r>
            <a:r>
              <a:rPr lang="en-AU" dirty="0"/>
              <a:t> </a:t>
            </a:r>
            <a:r>
              <a:rPr lang="en-AU" dirty="0" err="1"/>
              <a:t>exerci</a:t>
            </a:r>
            <a:r>
              <a:rPr lang="en-AU" dirty="0"/>
              <a:t> </a:t>
            </a:r>
            <a:r>
              <a:rPr lang="en-AU" dirty="0" err="1"/>
              <a:t>tation</a:t>
            </a:r>
            <a:r>
              <a:rPr lang="en-AU" dirty="0"/>
              <a:t>. </a:t>
            </a:r>
            <a:r>
              <a:rPr lang="en-AU" dirty="0" err="1"/>
              <a:t>Ullamcorper</a:t>
            </a:r>
            <a:r>
              <a:rPr lang="en-AU" dirty="0"/>
              <a:t> </a:t>
            </a:r>
            <a:r>
              <a:rPr lang="en-AU" dirty="0" err="1"/>
              <a:t>suscipit</a:t>
            </a:r>
            <a:r>
              <a:rPr lang="en-AU" dirty="0"/>
              <a:t> </a:t>
            </a:r>
            <a:r>
              <a:rPr lang="en-AU" dirty="0" err="1"/>
              <a:t>lobortis</a:t>
            </a:r>
            <a:r>
              <a:rPr lang="en-AU" dirty="0"/>
              <a:t> </a:t>
            </a:r>
            <a:r>
              <a:rPr lang="en-AU" dirty="0" err="1"/>
              <a:t>nisl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aliquip</a:t>
            </a:r>
            <a:r>
              <a:rPr lang="en-AU" dirty="0"/>
              <a:t> ex </a:t>
            </a:r>
            <a:r>
              <a:rPr lang="en-AU" dirty="0" err="1"/>
              <a:t>ea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. </a:t>
            </a:r>
            <a:r>
              <a:rPr lang="en-AU" dirty="0" err="1"/>
              <a:t>Duis</a:t>
            </a:r>
            <a:r>
              <a:rPr lang="en-AU" dirty="0"/>
              <a:t> </a:t>
            </a:r>
            <a:r>
              <a:rPr lang="en-AU" dirty="0" err="1"/>
              <a:t>autem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eum</a:t>
            </a:r>
            <a:r>
              <a:rPr lang="en-AU" dirty="0"/>
              <a:t> </a:t>
            </a:r>
            <a:r>
              <a:rPr lang="en-AU" dirty="0" err="1"/>
              <a:t>iriure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in </a:t>
            </a:r>
            <a:r>
              <a:rPr lang="en-AU" dirty="0" err="1"/>
              <a:t>hendrerit</a:t>
            </a:r>
            <a:r>
              <a:rPr lang="en-AU" dirty="0"/>
              <a:t> in </a:t>
            </a:r>
            <a:r>
              <a:rPr lang="en-AU" dirty="0" err="1"/>
              <a:t>vulputate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esse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,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illum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feugiat</a:t>
            </a:r>
            <a:r>
              <a:rPr lang="en-AU" dirty="0"/>
              <a:t> </a:t>
            </a: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facilisis</a:t>
            </a:r>
            <a:r>
              <a:rPr lang="en-AU" dirty="0"/>
              <a:t> at </a:t>
            </a:r>
            <a:r>
              <a:rPr lang="en-AU" dirty="0" err="1"/>
              <a:t>vero</a:t>
            </a:r>
            <a:r>
              <a:rPr lang="en-AU" dirty="0"/>
              <a:t> </a:t>
            </a:r>
            <a:r>
              <a:rPr lang="en-AU" dirty="0" err="1"/>
              <a:t>eros</a:t>
            </a:r>
            <a:r>
              <a:rPr lang="en-AU" dirty="0"/>
              <a:t> et </a:t>
            </a:r>
            <a:r>
              <a:rPr lang="en-AU" dirty="0" err="1"/>
              <a:t>tempor</a:t>
            </a:r>
            <a:endParaRPr lang="en-US" dirty="0"/>
          </a:p>
        </p:txBody>
      </p:sp>
      <p:pic>
        <p:nvPicPr>
          <p:cNvPr id="13" name="Picture 12" descr="Graphic-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5" y="-47625"/>
            <a:ext cx="2722479" cy="2520696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5035" y="5919702"/>
            <a:ext cx="11375220" cy="878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6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0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A825-D199-445D-A6F6-62B0177526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77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owerpoint_CoverPage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79" y="-8141"/>
            <a:ext cx="6538976" cy="5873496"/>
          </a:xfrm>
          <a:prstGeom prst="rect">
            <a:avLst/>
          </a:prstGeom>
        </p:spPr>
      </p:pic>
      <p:pic>
        <p:nvPicPr>
          <p:cNvPr id="18" name="Picture 17" descr="IPA_Logo_RGB_30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9" y="929816"/>
            <a:ext cx="4466259" cy="1051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878" y="6016397"/>
            <a:ext cx="11375220" cy="773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10734" y="2701837"/>
            <a:ext cx="5219700" cy="1303667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2200" b="1" baseline="0">
                <a:latin typeface="+mj-lt"/>
              </a:defRPr>
            </a:lvl1pPr>
          </a:lstStyle>
          <a:p>
            <a:pPr lvl="0"/>
            <a:r>
              <a:rPr lang="en-AU" dirty="0"/>
              <a:t>PRESENTATION TITLE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1" y="5444551"/>
            <a:ext cx="5211233" cy="213631"/>
          </a:xfrm>
        </p:spPr>
        <p:txBody>
          <a:bodyPr lIns="0" tIns="0" rIns="0" bIns="0">
            <a:normAutofit/>
          </a:bodyPr>
          <a:lstStyle>
            <a:lvl1pPr>
              <a:defRPr sz="1300" b="0"/>
            </a:lvl1pPr>
          </a:lstStyle>
          <a:p>
            <a:pPr lvl="0"/>
            <a:r>
              <a:rPr lang="en-AU" dirty="0"/>
              <a:t>X Month 2016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219201" y="5732057"/>
            <a:ext cx="5211233" cy="268287"/>
          </a:xfrm>
        </p:spPr>
        <p:txBody>
          <a:bodyPr lIns="0" tIns="0" rIns="0" bIns="0">
            <a:noAutofit/>
          </a:bodyPr>
          <a:lstStyle>
            <a:lvl1pPr>
              <a:defRPr sz="1300" b="0" baseline="0">
                <a:latin typeface="+mn-lt"/>
              </a:defRPr>
            </a:lvl1pPr>
          </a:lstStyle>
          <a:p>
            <a:pPr lvl="0"/>
            <a:r>
              <a:rPr lang="en-AU" dirty="0"/>
              <a:t>Presenter Name, Title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210734" y="4142716"/>
            <a:ext cx="5219700" cy="322262"/>
          </a:xfrm>
        </p:spPr>
        <p:txBody>
          <a:bodyPr lIns="0" tIns="0" rIns="0" bIns="0"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AU" dirty="0"/>
              <a:t>SUB-HEADING HERE</a:t>
            </a:r>
          </a:p>
        </p:txBody>
      </p:sp>
    </p:spTree>
    <p:extLst>
      <p:ext uri="{BB962C8B-B14F-4D97-AF65-F5344CB8AC3E}">
        <p14:creationId xmlns:p14="http://schemas.microsoft.com/office/powerpoint/2010/main" val="14043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 w="28575" cmpd="sng">
            <a:solidFill>
              <a:srgbClr val="003E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09601" y="2016973"/>
            <a:ext cx="3109953" cy="2604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900" b="1">
                <a:solidFill>
                  <a:srgbClr val="003E6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279485" y="2016974"/>
            <a:ext cx="6051549" cy="38385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consectetuer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,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diam</a:t>
            </a:r>
            <a:r>
              <a:rPr lang="en-AU" dirty="0"/>
              <a:t> </a:t>
            </a:r>
            <a:r>
              <a:rPr lang="en-AU" dirty="0" err="1"/>
              <a:t>nonummy</a:t>
            </a:r>
            <a:r>
              <a:rPr lang="en-AU" dirty="0"/>
              <a:t> </a:t>
            </a:r>
            <a:r>
              <a:rPr lang="en-AU" dirty="0" err="1"/>
              <a:t>nibh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magna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volutpat</a:t>
            </a:r>
            <a:r>
              <a:rPr lang="en-AU" dirty="0"/>
              <a:t>.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wisi</a:t>
            </a:r>
            <a:r>
              <a:rPr lang="en-AU" dirty="0"/>
              <a:t> </a:t>
            </a:r>
            <a:r>
              <a:rPr lang="en-AU" dirty="0" err="1"/>
              <a:t>enim</a:t>
            </a:r>
            <a:r>
              <a:rPr lang="en-AU" dirty="0"/>
              <a:t> ad </a:t>
            </a:r>
            <a:br>
              <a:rPr lang="en-AU" dirty="0"/>
            </a:br>
            <a:r>
              <a:rPr lang="en-AU" dirty="0"/>
              <a:t>minim </a:t>
            </a:r>
            <a:r>
              <a:rPr lang="en-AU" dirty="0" err="1"/>
              <a:t>veniam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nostrud</a:t>
            </a:r>
            <a:r>
              <a:rPr lang="en-AU" dirty="0"/>
              <a:t> </a:t>
            </a:r>
            <a:r>
              <a:rPr lang="en-AU" dirty="0" err="1"/>
              <a:t>exerci</a:t>
            </a:r>
            <a:r>
              <a:rPr lang="en-AU" dirty="0"/>
              <a:t> </a:t>
            </a:r>
            <a:r>
              <a:rPr lang="en-AU" dirty="0" err="1"/>
              <a:t>tation</a:t>
            </a:r>
            <a:r>
              <a:rPr lang="en-AU" dirty="0"/>
              <a:t>. </a:t>
            </a:r>
            <a:r>
              <a:rPr lang="en-AU" dirty="0" err="1"/>
              <a:t>Ullamcorper</a:t>
            </a:r>
            <a:r>
              <a:rPr lang="en-AU" dirty="0"/>
              <a:t> </a:t>
            </a:r>
            <a:r>
              <a:rPr lang="en-AU" dirty="0" err="1"/>
              <a:t>suscipit</a:t>
            </a:r>
            <a:r>
              <a:rPr lang="en-AU" dirty="0"/>
              <a:t> </a:t>
            </a:r>
            <a:r>
              <a:rPr lang="en-AU" dirty="0" err="1"/>
              <a:t>lobortis</a:t>
            </a:r>
            <a:r>
              <a:rPr lang="en-AU" dirty="0"/>
              <a:t> </a:t>
            </a:r>
            <a:r>
              <a:rPr lang="en-AU" dirty="0" err="1"/>
              <a:t>nisl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aliquip</a:t>
            </a:r>
            <a:r>
              <a:rPr lang="en-AU" dirty="0"/>
              <a:t> ex </a:t>
            </a:r>
            <a:r>
              <a:rPr lang="en-AU" dirty="0" err="1"/>
              <a:t>ea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. </a:t>
            </a:r>
            <a:r>
              <a:rPr lang="en-AU" dirty="0" err="1"/>
              <a:t>Duis</a:t>
            </a:r>
            <a:r>
              <a:rPr lang="en-AU" dirty="0"/>
              <a:t> </a:t>
            </a:r>
            <a:r>
              <a:rPr lang="en-AU" dirty="0" err="1"/>
              <a:t>autem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eum</a:t>
            </a:r>
            <a:r>
              <a:rPr lang="en-AU" dirty="0"/>
              <a:t> </a:t>
            </a:r>
            <a:r>
              <a:rPr lang="en-AU" dirty="0" err="1"/>
              <a:t>iriure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in </a:t>
            </a:r>
            <a:r>
              <a:rPr lang="en-AU" dirty="0" err="1"/>
              <a:t>hendrerit</a:t>
            </a:r>
            <a:r>
              <a:rPr lang="en-AU" dirty="0"/>
              <a:t> in </a:t>
            </a:r>
            <a:r>
              <a:rPr lang="en-AU" dirty="0" err="1"/>
              <a:t>vulputate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esse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,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illum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feugiat</a:t>
            </a:r>
            <a:r>
              <a:rPr lang="en-AU" dirty="0"/>
              <a:t> </a:t>
            </a: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facilisis</a:t>
            </a:r>
            <a:r>
              <a:rPr lang="en-AU" dirty="0"/>
              <a:t> at </a:t>
            </a:r>
            <a:r>
              <a:rPr lang="en-AU" dirty="0" err="1"/>
              <a:t>vero</a:t>
            </a:r>
            <a:r>
              <a:rPr lang="en-AU" dirty="0"/>
              <a:t> </a:t>
            </a:r>
            <a:r>
              <a:rPr lang="en-AU" dirty="0" err="1"/>
              <a:t>eros</a:t>
            </a:r>
            <a:r>
              <a:rPr lang="en-AU" dirty="0"/>
              <a:t> et </a:t>
            </a:r>
            <a:r>
              <a:rPr lang="en-AU" dirty="0" err="1"/>
              <a:t>tempor</a:t>
            </a:r>
            <a:endParaRPr lang="en-US" dirty="0"/>
          </a:p>
        </p:txBody>
      </p:sp>
      <p:pic>
        <p:nvPicPr>
          <p:cNvPr id="13" name="Picture 12" descr="Graphic-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87" y="0"/>
            <a:ext cx="3401568" cy="2520696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08-15 at 4.03.33 PM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59" y="1"/>
            <a:ext cx="3335467" cy="145608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 w="28575" cmpd="sng">
            <a:solidFill>
              <a:srgbClr val="003E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36713"/>
            <a:ext cx="10824633" cy="4314825"/>
          </a:xfrm>
        </p:spPr>
        <p:txBody>
          <a:bodyPr numCol="2" spcCol="360000"/>
          <a:lstStyle>
            <a:lvl2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>
                <a:tab pos="179388" algn="l"/>
                <a:tab pos="3590925" algn="l"/>
              </a:tabLst>
              <a:defRPr baseline="0"/>
            </a:lvl2pPr>
          </a:lstStyle>
          <a:p>
            <a:pPr lvl="1"/>
            <a:r>
              <a:rPr lang="en-AU" dirty="0"/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42004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5035" y="5919702"/>
            <a:ext cx="11375220" cy="878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5771875"/>
            <a:ext cx="2773515" cy="653023"/>
          </a:xfrm>
          <a:prstGeom prst="rect">
            <a:avLst/>
          </a:prstGeom>
        </p:spPr>
      </p:pic>
      <p:pic>
        <p:nvPicPr>
          <p:cNvPr id="7" name="Picture 6" descr="Divider-0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07" y="8141"/>
            <a:ext cx="7242048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1417" y="1439752"/>
            <a:ext cx="3937000" cy="1165454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250" b="1">
                <a:latin typeface="+mj-lt"/>
              </a:defRPr>
            </a:lvl1pPr>
          </a:lstStyle>
          <a:p>
            <a:pPr lvl="0"/>
            <a:r>
              <a:rPr lang="en-AU" dirty="0"/>
              <a:t>DIVIDER SLIDE TEXT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51418" y="2784313"/>
            <a:ext cx="1303111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8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08-15 at 4.03.33 PM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59" y="1"/>
            <a:ext cx="3335467" cy="145608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08-15 at 4.03.33 PM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30" y="-38099"/>
            <a:ext cx="2545896" cy="145608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 w="28575" cmpd="sng">
            <a:solidFill>
              <a:srgbClr val="003E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36713"/>
            <a:ext cx="10824633" cy="4314825"/>
          </a:xfrm>
        </p:spPr>
        <p:txBody>
          <a:bodyPr numCol="2" spcCol="360000"/>
          <a:lstStyle>
            <a:lvl2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>
                <a:tab pos="179388" algn="l"/>
                <a:tab pos="3590925" algn="l"/>
              </a:tabLst>
              <a:defRPr baseline="0"/>
            </a:lvl2pPr>
          </a:lstStyle>
          <a:p>
            <a:pPr lvl="1"/>
            <a:r>
              <a:rPr lang="en-AU" dirty="0"/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1760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WITH THANKS TO OUR SPONSORS</a:t>
            </a:r>
            <a:endParaRPr lang="en-US" dirty="0"/>
          </a:p>
        </p:txBody>
      </p:sp>
      <p:pic>
        <p:nvPicPr>
          <p:cNvPr id="7" name="Picture 6" descr="sponsors-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3" y="0"/>
            <a:ext cx="3397504" cy="2496312"/>
          </a:xfrm>
          <a:prstGeom prst="rect">
            <a:avLst/>
          </a:prstGeom>
        </p:spPr>
      </p:pic>
      <p:pic>
        <p:nvPicPr>
          <p:cNvPr id="9" name="Picture 8" descr="sponsors-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" y="4695768"/>
            <a:ext cx="2816352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owerpoint_CoverPage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79" y="-8141"/>
            <a:ext cx="6538976" cy="5873496"/>
          </a:xfrm>
          <a:prstGeom prst="rect">
            <a:avLst/>
          </a:prstGeom>
        </p:spPr>
      </p:pic>
      <p:pic>
        <p:nvPicPr>
          <p:cNvPr id="18" name="Picture 17" descr="IPA_Logo_RGB_30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9" y="929816"/>
            <a:ext cx="4466259" cy="1051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878" y="6016397"/>
            <a:ext cx="11375220" cy="773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10734" y="2701837"/>
            <a:ext cx="5219700" cy="13036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2200" b="1" baseline="0">
                <a:latin typeface="+mj-lt"/>
              </a:defRPr>
            </a:lvl1pPr>
          </a:lstStyle>
          <a:p>
            <a:pPr lvl="0"/>
            <a:r>
              <a:rPr lang="en-AU" dirty="0"/>
              <a:t>PRESENTATION TITLE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1" y="5444551"/>
            <a:ext cx="5211233" cy="21363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00" b="0"/>
            </a:lvl1pPr>
          </a:lstStyle>
          <a:p>
            <a:pPr lvl="0"/>
            <a:r>
              <a:rPr lang="en-AU" dirty="0"/>
              <a:t>X Month 2016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219201" y="5732057"/>
            <a:ext cx="5211233" cy="268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300" b="0" baseline="0">
                <a:latin typeface="+mn-lt"/>
              </a:defRPr>
            </a:lvl1pPr>
          </a:lstStyle>
          <a:p>
            <a:pPr lvl="0"/>
            <a:r>
              <a:rPr lang="en-AU" dirty="0"/>
              <a:t>Presenter Name, Title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210734" y="4142716"/>
            <a:ext cx="5219700" cy="322262"/>
          </a:xfrm>
          <a:prstGeom prst="rect">
            <a:avLst/>
          </a:prstGeom>
        </p:spPr>
        <p:txBody>
          <a:bodyPr lIns="0" tIns="0" rIns="0" bIns="0"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AU" dirty="0"/>
              <a:t>SUB-HEADING HERE</a:t>
            </a:r>
          </a:p>
        </p:txBody>
      </p:sp>
    </p:spTree>
    <p:extLst>
      <p:ext uri="{BB962C8B-B14F-4D97-AF65-F5344CB8AC3E}">
        <p14:creationId xmlns:p14="http://schemas.microsoft.com/office/powerpoint/2010/main" val="24879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 w="28575" cmpd="sng">
            <a:solidFill>
              <a:srgbClr val="003E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09601" y="2016973"/>
            <a:ext cx="3109953" cy="2604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900" b="1">
                <a:solidFill>
                  <a:srgbClr val="003E6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279485" y="2016974"/>
            <a:ext cx="6051549" cy="383857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consectetuer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,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diam</a:t>
            </a:r>
            <a:r>
              <a:rPr lang="en-AU" dirty="0"/>
              <a:t> </a:t>
            </a:r>
            <a:r>
              <a:rPr lang="en-AU" dirty="0" err="1"/>
              <a:t>nonummy</a:t>
            </a:r>
            <a:r>
              <a:rPr lang="en-AU" dirty="0"/>
              <a:t> </a:t>
            </a:r>
            <a:r>
              <a:rPr lang="en-AU" dirty="0" err="1"/>
              <a:t>nibh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magna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volutpat</a:t>
            </a:r>
            <a:r>
              <a:rPr lang="en-AU" dirty="0"/>
              <a:t>.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wisi</a:t>
            </a:r>
            <a:r>
              <a:rPr lang="en-AU" dirty="0"/>
              <a:t> </a:t>
            </a:r>
            <a:r>
              <a:rPr lang="en-AU" dirty="0" err="1"/>
              <a:t>enim</a:t>
            </a:r>
            <a:r>
              <a:rPr lang="en-AU" dirty="0"/>
              <a:t> ad </a:t>
            </a:r>
            <a:br>
              <a:rPr lang="en-AU" dirty="0"/>
            </a:br>
            <a:r>
              <a:rPr lang="en-AU" dirty="0"/>
              <a:t>minim </a:t>
            </a:r>
            <a:r>
              <a:rPr lang="en-AU" dirty="0" err="1"/>
              <a:t>veniam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nostrud</a:t>
            </a:r>
            <a:r>
              <a:rPr lang="en-AU" dirty="0"/>
              <a:t> </a:t>
            </a:r>
            <a:r>
              <a:rPr lang="en-AU" dirty="0" err="1"/>
              <a:t>exerci</a:t>
            </a:r>
            <a:r>
              <a:rPr lang="en-AU" dirty="0"/>
              <a:t> </a:t>
            </a:r>
            <a:r>
              <a:rPr lang="en-AU" dirty="0" err="1"/>
              <a:t>tation</a:t>
            </a:r>
            <a:r>
              <a:rPr lang="en-AU" dirty="0"/>
              <a:t>. </a:t>
            </a:r>
            <a:r>
              <a:rPr lang="en-AU" dirty="0" err="1"/>
              <a:t>Ullamcorper</a:t>
            </a:r>
            <a:r>
              <a:rPr lang="en-AU" dirty="0"/>
              <a:t> </a:t>
            </a:r>
            <a:r>
              <a:rPr lang="en-AU" dirty="0" err="1"/>
              <a:t>suscipit</a:t>
            </a:r>
            <a:r>
              <a:rPr lang="en-AU" dirty="0"/>
              <a:t> </a:t>
            </a:r>
            <a:r>
              <a:rPr lang="en-AU" dirty="0" err="1"/>
              <a:t>lobortis</a:t>
            </a:r>
            <a:r>
              <a:rPr lang="en-AU" dirty="0"/>
              <a:t> </a:t>
            </a:r>
            <a:r>
              <a:rPr lang="en-AU" dirty="0" err="1"/>
              <a:t>nisl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aliquip</a:t>
            </a:r>
            <a:r>
              <a:rPr lang="en-AU" dirty="0"/>
              <a:t> ex </a:t>
            </a:r>
            <a:r>
              <a:rPr lang="en-AU" dirty="0" err="1"/>
              <a:t>ea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. </a:t>
            </a:r>
            <a:r>
              <a:rPr lang="en-AU" dirty="0" err="1"/>
              <a:t>Duis</a:t>
            </a:r>
            <a:r>
              <a:rPr lang="en-AU" dirty="0"/>
              <a:t> </a:t>
            </a:r>
            <a:r>
              <a:rPr lang="en-AU" dirty="0" err="1"/>
              <a:t>autem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eum</a:t>
            </a:r>
            <a:r>
              <a:rPr lang="en-AU" dirty="0"/>
              <a:t> </a:t>
            </a:r>
            <a:r>
              <a:rPr lang="en-AU" dirty="0" err="1"/>
              <a:t>iriure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in </a:t>
            </a:r>
            <a:r>
              <a:rPr lang="en-AU" dirty="0" err="1"/>
              <a:t>hendrerit</a:t>
            </a:r>
            <a:r>
              <a:rPr lang="en-AU" dirty="0"/>
              <a:t> in </a:t>
            </a:r>
            <a:r>
              <a:rPr lang="en-AU" dirty="0" err="1"/>
              <a:t>vulputate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esse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,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illum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feugiat</a:t>
            </a:r>
            <a:r>
              <a:rPr lang="en-AU" dirty="0"/>
              <a:t> </a:t>
            </a: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facilisis</a:t>
            </a:r>
            <a:r>
              <a:rPr lang="en-AU" dirty="0"/>
              <a:t> at </a:t>
            </a:r>
            <a:r>
              <a:rPr lang="en-AU" dirty="0" err="1"/>
              <a:t>vero</a:t>
            </a:r>
            <a:r>
              <a:rPr lang="en-AU" dirty="0"/>
              <a:t> </a:t>
            </a:r>
            <a:r>
              <a:rPr lang="en-AU" dirty="0" err="1"/>
              <a:t>eros</a:t>
            </a:r>
            <a:r>
              <a:rPr lang="en-AU" dirty="0"/>
              <a:t> et </a:t>
            </a:r>
            <a:r>
              <a:rPr lang="en-AU" dirty="0" err="1"/>
              <a:t>tempor</a:t>
            </a:r>
            <a:endParaRPr lang="en-US" dirty="0"/>
          </a:p>
        </p:txBody>
      </p:sp>
      <p:pic>
        <p:nvPicPr>
          <p:cNvPr id="13" name="Picture 12" descr="Graphic-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87" y="0"/>
            <a:ext cx="3401568" cy="2520696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7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5035" y="5919702"/>
            <a:ext cx="11375220" cy="878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5771875"/>
            <a:ext cx="2773515" cy="653023"/>
          </a:xfrm>
          <a:prstGeom prst="rect">
            <a:avLst/>
          </a:prstGeom>
        </p:spPr>
      </p:pic>
      <p:pic>
        <p:nvPicPr>
          <p:cNvPr id="7" name="Picture 6" descr="Divider-0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07" y="8141"/>
            <a:ext cx="7242048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1417" y="1439752"/>
            <a:ext cx="3937000" cy="11654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250" b="1">
                <a:latin typeface="+mj-lt"/>
              </a:defRPr>
            </a:lvl1pPr>
          </a:lstStyle>
          <a:p>
            <a:pPr lvl="0"/>
            <a:r>
              <a:rPr lang="en-AU" dirty="0"/>
              <a:t>DIVIDER SLIDE TEXT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51418" y="2784313"/>
            <a:ext cx="1303111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79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08-15 at 4.03.33 PM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59" y="1"/>
            <a:ext cx="3335467" cy="145608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WITH THANKS TO OUR SPONSORS</a:t>
            </a:r>
            <a:endParaRPr lang="en-US" dirty="0"/>
          </a:p>
        </p:txBody>
      </p:sp>
      <p:pic>
        <p:nvPicPr>
          <p:cNvPr id="7" name="Picture 6" descr="sponsors-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3" y="0"/>
            <a:ext cx="3397504" cy="2496312"/>
          </a:xfrm>
          <a:prstGeom prst="rect">
            <a:avLst/>
          </a:prstGeom>
        </p:spPr>
      </p:pic>
      <p:pic>
        <p:nvPicPr>
          <p:cNvPr id="9" name="Picture 8" descr="sponsors-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" y="4695768"/>
            <a:ext cx="2816352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5" y="770467"/>
            <a:ext cx="10782300" cy="3352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3" y="4198409"/>
            <a:ext cx="9228201" cy="16459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8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8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7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5035" y="5919702"/>
            <a:ext cx="11375220" cy="878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5771875"/>
            <a:ext cx="2773515" cy="653023"/>
          </a:xfrm>
          <a:prstGeom prst="rect">
            <a:avLst/>
          </a:prstGeom>
        </p:spPr>
      </p:pic>
      <p:pic>
        <p:nvPicPr>
          <p:cNvPr id="7" name="Picture 6" descr="Divider-0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1" y="8141"/>
            <a:ext cx="5818823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1417" y="1439752"/>
            <a:ext cx="3937000" cy="1165454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250" b="1">
                <a:latin typeface="+mj-lt"/>
              </a:defRPr>
            </a:lvl1pPr>
          </a:lstStyle>
          <a:p>
            <a:pPr lvl="0"/>
            <a:r>
              <a:rPr lang="en-AU" dirty="0"/>
              <a:t>DIVIDER SLIDE TEXT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51418" y="2784313"/>
            <a:ext cx="1303111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3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3" y="2511813"/>
            <a:ext cx="3398520" cy="312698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3392"/>
            <a:ext cx="5074920" cy="376732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3651" y="1993392"/>
            <a:ext cx="5074920" cy="376732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owerpoint_CoverPag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79" y="-8141"/>
            <a:ext cx="6538976" cy="5873496"/>
          </a:xfrm>
          <a:prstGeom prst="rect">
            <a:avLst/>
          </a:prstGeom>
        </p:spPr>
      </p:pic>
      <p:pic>
        <p:nvPicPr>
          <p:cNvPr id="18" name="Picture 17" descr="IPA_Logo_RGB_300dpi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9" y="929816"/>
            <a:ext cx="4466259" cy="105157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55878" y="6016397"/>
            <a:ext cx="11375220" cy="773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  <a:latin typeface="Adobe Devanagari" panose="02040503050201020203" pitchFamily="18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10734" y="2701837"/>
            <a:ext cx="5219700" cy="1303667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2200" b="1" baseline="0"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/>
              <a:t>PRESENTATION TITLE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1" y="5444551"/>
            <a:ext cx="5211233" cy="213631"/>
          </a:xfrm>
        </p:spPr>
        <p:txBody>
          <a:bodyPr lIns="0" tIns="0" rIns="0" bIns="0">
            <a:normAutofit/>
          </a:bodyPr>
          <a:lstStyle>
            <a:lvl1pPr>
              <a:defRPr sz="1300" b="0"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/>
              <a:t>X Month 2016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219201" y="5732057"/>
            <a:ext cx="5211233" cy="268287"/>
          </a:xfrm>
        </p:spPr>
        <p:txBody>
          <a:bodyPr lIns="0" tIns="0" rIns="0" bIns="0">
            <a:noAutofit/>
          </a:bodyPr>
          <a:lstStyle>
            <a:lvl1pPr>
              <a:defRPr sz="1300" b="0" baseline="0"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/>
              <a:t>Presenter Name, Title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210734" y="4142716"/>
            <a:ext cx="5219700" cy="322262"/>
          </a:xfrm>
        </p:spPr>
        <p:txBody>
          <a:bodyPr lIns="0" tIns="0" rIns="0" bIns="0"/>
          <a:lstStyle>
            <a:lvl1pPr>
              <a:defRPr b="0"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/>
              <a:t>SUB-HEADING HERE</a:t>
            </a:r>
          </a:p>
        </p:txBody>
      </p:sp>
    </p:spTree>
    <p:extLst>
      <p:ext uri="{BB962C8B-B14F-4D97-AF65-F5344CB8AC3E}">
        <p14:creationId xmlns:p14="http://schemas.microsoft.com/office/powerpoint/2010/main" val="314167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752297" y="1360566"/>
            <a:ext cx="8912833" cy="0"/>
          </a:xfrm>
          <a:prstGeom prst="line">
            <a:avLst/>
          </a:prstGeom>
          <a:ln w="28575" cmpd="sng">
            <a:solidFill>
              <a:srgbClr val="003E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dobe Devanagari" panose="02040503050201020203" pitchFamily="18" charset="0"/>
              </a:defRPr>
            </a:lvl1pPr>
          </a:lstStyle>
          <a:p>
            <a:fld id="{F563F609-041F-E441-BC3C-479747709A03}" type="slidenum">
              <a:rPr lang="en-US" smtClean="0">
                <a:solidFill>
                  <a:srgbClr val="003E6A"/>
                </a:solidFill>
              </a:rPr>
              <a:pPr/>
              <a:t>‹#›</a:t>
            </a:fld>
            <a:endParaRPr lang="en-US" dirty="0">
              <a:solidFill>
                <a:srgbClr val="003E6A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09601" y="2016973"/>
            <a:ext cx="3109953" cy="2604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900" b="1">
                <a:solidFill>
                  <a:srgbClr val="003E6A"/>
                </a:solidFill>
                <a:latin typeface="Adobe Devanagari" panose="020405030502010202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279485" y="2016974"/>
            <a:ext cx="6051549" cy="3838575"/>
          </a:xfrm>
        </p:spPr>
        <p:txBody>
          <a:bodyPr/>
          <a:lstStyle>
            <a:lvl1pPr>
              <a:defRPr baseline="0"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consectetuer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,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diam</a:t>
            </a:r>
            <a:r>
              <a:rPr lang="en-AU" dirty="0"/>
              <a:t> </a:t>
            </a:r>
            <a:r>
              <a:rPr lang="en-AU" dirty="0" err="1"/>
              <a:t>nonummy</a:t>
            </a:r>
            <a:r>
              <a:rPr lang="en-AU" dirty="0"/>
              <a:t> </a:t>
            </a:r>
            <a:r>
              <a:rPr lang="en-AU" dirty="0" err="1"/>
              <a:t>nibh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magna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volutpat</a:t>
            </a:r>
            <a:r>
              <a:rPr lang="en-AU" dirty="0"/>
              <a:t>.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wisi</a:t>
            </a:r>
            <a:r>
              <a:rPr lang="en-AU" dirty="0"/>
              <a:t> </a:t>
            </a:r>
            <a:r>
              <a:rPr lang="en-AU" dirty="0" err="1"/>
              <a:t>enim</a:t>
            </a:r>
            <a:r>
              <a:rPr lang="en-AU" dirty="0"/>
              <a:t> ad </a:t>
            </a:r>
            <a:br>
              <a:rPr lang="en-AU" dirty="0"/>
            </a:br>
            <a:r>
              <a:rPr lang="en-AU" dirty="0"/>
              <a:t>minim </a:t>
            </a:r>
            <a:r>
              <a:rPr lang="en-AU" dirty="0" err="1"/>
              <a:t>veniam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nostrud</a:t>
            </a:r>
            <a:r>
              <a:rPr lang="en-AU" dirty="0"/>
              <a:t> </a:t>
            </a:r>
            <a:r>
              <a:rPr lang="en-AU" dirty="0" err="1"/>
              <a:t>exerci</a:t>
            </a:r>
            <a:r>
              <a:rPr lang="en-AU" dirty="0"/>
              <a:t> </a:t>
            </a:r>
            <a:r>
              <a:rPr lang="en-AU" dirty="0" err="1"/>
              <a:t>tation</a:t>
            </a:r>
            <a:r>
              <a:rPr lang="en-AU" dirty="0"/>
              <a:t>. </a:t>
            </a:r>
            <a:r>
              <a:rPr lang="en-AU" dirty="0" err="1"/>
              <a:t>Ullamcorper</a:t>
            </a:r>
            <a:r>
              <a:rPr lang="en-AU" dirty="0"/>
              <a:t> </a:t>
            </a:r>
            <a:r>
              <a:rPr lang="en-AU" dirty="0" err="1"/>
              <a:t>suscipit</a:t>
            </a:r>
            <a:r>
              <a:rPr lang="en-AU" dirty="0"/>
              <a:t> </a:t>
            </a:r>
            <a:r>
              <a:rPr lang="en-AU" dirty="0" err="1"/>
              <a:t>lobortis</a:t>
            </a:r>
            <a:r>
              <a:rPr lang="en-AU" dirty="0"/>
              <a:t> </a:t>
            </a:r>
            <a:r>
              <a:rPr lang="en-AU" dirty="0" err="1"/>
              <a:t>nisl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aliquip</a:t>
            </a:r>
            <a:r>
              <a:rPr lang="en-AU" dirty="0"/>
              <a:t> ex </a:t>
            </a:r>
            <a:r>
              <a:rPr lang="en-AU" dirty="0" err="1"/>
              <a:t>ea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. </a:t>
            </a:r>
            <a:r>
              <a:rPr lang="en-AU" dirty="0" err="1"/>
              <a:t>Duis</a:t>
            </a:r>
            <a:r>
              <a:rPr lang="en-AU" dirty="0"/>
              <a:t> </a:t>
            </a:r>
            <a:r>
              <a:rPr lang="en-AU" dirty="0" err="1"/>
              <a:t>autem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eum</a:t>
            </a:r>
            <a:r>
              <a:rPr lang="en-AU" dirty="0"/>
              <a:t> </a:t>
            </a:r>
            <a:r>
              <a:rPr lang="en-AU" dirty="0" err="1"/>
              <a:t>iriure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in </a:t>
            </a:r>
            <a:r>
              <a:rPr lang="en-AU" dirty="0" err="1"/>
              <a:t>hendrerit</a:t>
            </a:r>
            <a:r>
              <a:rPr lang="en-AU" dirty="0"/>
              <a:t> in </a:t>
            </a:r>
            <a:r>
              <a:rPr lang="en-AU" dirty="0" err="1"/>
              <a:t>vulputate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esse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consequat</a:t>
            </a:r>
            <a:r>
              <a:rPr lang="en-AU" dirty="0"/>
              <a:t>,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illum</a:t>
            </a:r>
            <a:r>
              <a:rPr lang="en-AU" dirty="0"/>
              <a:t> </a:t>
            </a:r>
            <a:r>
              <a:rPr lang="en-AU" dirty="0" err="1"/>
              <a:t>dolore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feugiat</a:t>
            </a:r>
            <a:r>
              <a:rPr lang="en-AU" dirty="0"/>
              <a:t> </a:t>
            </a: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facilisis</a:t>
            </a:r>
            <a:r>
              <a:rPr lang="en-AU" dirty="0"/>
              <a:t> at </a:t>
            </a:r>
            <a:r>
              <a:rPr lang="en-AU" dirty="0" err="1"/>
              <a:t>vero</a:t>
            </a:r>
            <a:r>
              <a:rPr lang="en-AU" dirty="0"/>
              <a:t> </a:t>
            </a:r>
            <a:r>
              <a:rPr lang="en-AU" dirty="0" err="1"/>
              <a:t>eros</a:t>
            </a:r>
            <a:r>
              <a:rPr lang="en-AU" dirty="0"/>
              <a:t> et </a:t>
            </a:r>
            <a:r>
              <a:rPr lang="en-AU" dirty="0" err="1"/>
              <a:t>tempor</a:t>
            </a:r>
            <a:endParaRPr lang="en-US" dirty="0"/>
          </a:p>
        </p:txBody>
      </p:sp>
      <p:pic>
        <p:nvPicPr>
          <p:cNvPr id="13" name="Picture 12" descr="Graphic-05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87" y="0"/>
            <a:ext cx="3401568" cy="2520696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08-15 at 4.03.33 PM.png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59" y="1"/>
            <a:ext cx="3335467" cy="1456084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752297" y="1360566"/>
            <a:ext cx="8912833" cy="0"/>
          </a:xfrm>
          <a:prstGeom prst="line">
            <a:avLst/>
          </a:prstGeom>
          <a:ln w="28575" cmpd="sng">
            <a:solidFill>
              <a:srgbClr val="003E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dobe Devanagari" panose="02040503050201020203" pitchFamily="18" charset="0"/>
              </a:defRPr>
            </a:lvl1pPr>
          </a:lstStyle>
          <a:p>
            <a:fld id="{F563F609-041F-E441-BC3C-479747709A03}" type="slidenum">
              <a:rPr lang="en-US" smtClean="0">
                <a:solidFill>
                  <a:srgbClr val="003E6A"/>
                </a:solidFill>
              </a:rPr>
              <a:pPr/>
              <a:t>‹#›</a:t>
            </a:fld>
            <a:endParaRPr lang="en-US" dirty="0">
              <a:solidFill>
                <a:srgbClr val="003E6A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36713"/>
            <a:ext cx="10824633" cy="4314825"/>
          </a:xfrm>
        </p:spPr>
        <p:txBody>
          <a:bodyPr numCol="2" spcCol="360000"/>
          <a:lstStyle>
            <a:lvl2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>
                <a:tab pos="179388" algn="l"/>
                <a:tab pos="3590925" algn="l"/>
              </a:tabLst>
              <a:defRPr baseline="0">
                <a:latin typeface="Adobe Devanagari" panose="02040503050201020203" pitchFamily="18" charset="0"/>
              </a:defRPr>
            </a:lvl2pPr>
          </a:lstStyle>
          <a:p>
            <a:pPr lvl="1"/>
            <a:r>
              <a:rPr lang="en-AU" dirty="0"/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38403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75035" y="5919702"/>
            <a:ext cx="11375220" cy="878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  <a:latin typeface="Adobe Devanagari" panose="02040503050201020203" pitchFamily="18" charset="0"/>
            </a:endParaRPr>
          </a:p>
        </p:txBody>
      </p:sp>
      <p:pic>
        <p:nvPicPr>
          <p:cNvPr id="4" name="Picture 3" descr="IPA_Logo_RGB_30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5771875"/>
            <a:ext cx="2773515" cy="653023"/>
          </a:xfrm>
          <a:prstGeom prst="rect">
            <a:avLst/>
          </a:prstGeom>
        </p:spPr>
      </p:pic>
      <p:pic>
        <p:nvPicPr>
          <p:cNvPr id="7" name="Picture 6" descr="Divider-06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07" y="8141"/>
            <a:ext cx="7242048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1417" y="1439752"/>
            <a:ext cx="3937000" cy="1165454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250" b="1"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/>
              <a:t>DIVIDER SLIDE TEXT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51418" y="2784313"/>
            <a:ext cx="1303111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9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08-15 at 4.03.33 PM.png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59" y="1"/>
            <a:ext cx="3335467" cy="1456084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dobe Devanagari" panose="02040503050201020203" pitchFamily="18" charset="0"/>
              </a:defRPr>
            </a:lvl1pPr>
          </a:lstStyle>
          <a:p>
            <a:fld id="{F563F609-041F-E441-BC3C-479747709A03}" type="slidenum">
              <a:rPr lang="en-US" smtClean="0">
                <a:solidFill>
                  <a:srgbClr val="003E6A"/>
                </a:solidFill>
              </a:rPr>
              <a:pPr/>
              <a:t>‹#›</a:t>
            </a:fld>
            <a:endParaRPr lang="en-US" dirty="0">
              <a:solidFill>
                <a:srgbClr val="003E6A"/>
              </a:solidFill>
            </a:endParaRP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dobe Devanagari" panose="02040503050201020203" pitchFamily="18" charset="0"/>
              </a:defRPr>
            </a:lvl1pPr>
          </a:lstStyle>
          <a:p>
            <a:fld id="{F563F609-041F-E441-BC3C-479747709A03}" type="slidenum">
              <a:rPr lang="en-US" smtClean="0">
                <a:solidFill>
                  <a:srgbClr val="003E6A"/>
                </a:solidFill>
              </a:rPr>
              <a:pPr/>
              <a:t>‹#›</a:t>
            </a:fld>
            <a:endParaRPr lang="en-US" dirty="0">
              <a:solidFill>
                <a:srgbClr val="003E6A"/>
              </a:solidFill>
            </a:endParaRP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Adobe Devanagari" panose="02040503050201020203" pitchFamily="18" charset="0"/>
              </a:defRPr>
            </a:lvl1pPr>
          </a:lstStyle>
          <a:p>
            <a:pPr lvl="0"/>
            <a:r>
              <a:rPr lang="en-AU" dirty="0"/>
              <a:t>WITH THANKS TO OUR SPONSORS</a:t>
            </a:r>
            <a:endParaRPr lang="en-US" dirty="0"/>
          </a:p>
        </p:txBody>
      </p:sp>
      <p:pic>
        <p:nvPicPr>
          <p:cNvPr id="7" name="Picture 6" descr="sponsors-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3" y="0"/>
            <a:ext cx="3397504" cy="2496312"/>
          </a:xfrm>
          <a:prstGeom prst="rect">
            <a:avLst/>
          </a:prstGeom>
        </p:spPr>
      </p:pic>
      <p:pic>
        <p:nvPicPr>
          <p:cNvPr id="9" name="Picture 8" descr="sponsors-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" y="4695768"/>
            <a:ext cx="2816352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08-15 at 4.03.33 PM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30" y="-47624"/>
            <a:ext cx="2545896" cy="145608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PA_Logo_RGB_300d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52297" y="1360566"/>
            <a:ext cx="89128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4638"/>
            <a:ext cx="8356600" cy="1085850"/>
          </a:xfrm>
        </p:spPr>
        <p:txBody>
          <a:bodyPr anchor="ctr">
            <a:normAutofit/>
          </a:bodyPr>
          <a:lstStyle>
            <a:lvl1pPr>
              <a:defRPr sz="22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WITH THANKS TO OUR SPONSORS</a:t>
            </a:r>
            <a:endParaRPr lang="en-US" dirty="0"/>
          </a:p>
        </p:txBody>
      </p:sp>
      <p:pic>
        <p:nvPicPr>
          <p:cNvPr id="7" name="Picture 6" descr="sponsors-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-47625"/>
            <a:ext cx="2650452" cy="2496312"/>
          </a:xfrm>
          <a:prstGeom prst="rect">
            <a:avLst/>
          </a:prstGeom>
        </p:spPr>
      </p:pic>
      <p:pic>
        <p:nvPicPr>
          <p:cNvPr id="9" name="Picture 8" descr="sponsors-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" y="4691216"/>
            <a:ext cx="2233997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84800" y="1219200"/>
            <a:ext cx="5994400" cy="2590800"/>
          </a:xfrm>
        </p:spPr>
        <p:txBody>
          <a:bodyPr/>
          <a:lstStyle>
            <a:lvl1pPr algn="r">
              <a:defRPr>
                <a:solidFill>
                  <a:srgbClr val="24387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4800600"/>
            <a:ext cx="6807200" cy="762000"/>
          </a:xfrm>
        </p:spPr>
        <p:txBody>
          <a:bodyPr/>
          <a:lstStyle>
            <a:lvl1pPr marL="0" indent="0" algn="r">
              <a:buFont typeface="Times" pitchFamily="-108" charset="0"/>
              <a:buNone/>
              <a:defRPr sz="1600">
                <a:solidFill>
                  <a:srgbClr val="B0B2B2"/>
                </a:solidFill>
              </a:defRPr>
            </a:lvl1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A825-D199-445D-A6F6-62B0177526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owerpoint_CoverPage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79" y="-8141"/>
            <a:ext cx="6538976" cy="5873496"/>
          </a:xfrm>
          <a:prstGeom prst="rect">
            <a:avLst/>
          </a:prstGeom>
        </p:spPr>
      </p:pic>
      <p:pic>
        <p:nvPicPr>
          <p:cNvPr id="18" name="Picture 17" descr="IPA_Logo_RGB_30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9" y="929816"/>
            <a:ext cx="4466259" cy="1051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878" y="6016397"/>
            <a:ext cx="11375220" cy="773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10734" y="2701837"/>
            <a:ext cx="5219700" cy="1303667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2200" b="1" baseline="0">
                <a:latin typeface="+mj-lt"/>
              </a:defRPr>
            </a:lvl1pPr>
          </a:lstStyle>
          <a:p>
            <a:pPr lvl="0"/>
            <a:r>
              <a:rPr lang="en-AU" dirty="0"/>
              <a:t>PRESENTATION TITLE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1" y="5444551"/>
            <a:ext cx="5211233" cy="213631"/>
          </a:xfrm>
        </p:spPr>
        <p:txBody>
          <a:bodyPr lIns="0" tIns="0" rIns="0" bIns="0">
            <a:normAutofit/>
          </a:bodyPr>
          <a:lstStyle>
            <a:lvl1pPr>
              <a:defRPr sz="1300" b="0"/>
            </a:lvl1pPr>
          </a:lstStyle>
          <a:p>
            <a:pPr lvl="0"/>
            <a:r>
              <a:rPr lang="en-AU" dirty="0"/>
              <a:t>X Month 2016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219201" y="5732057"/>
            <a:ext cx="5211233" cy="268287"/>
          </a:xfrm>
        </p:spPr>
        <p:txBody>
          <a:bodyPr lIns="0" tIns="0" rIns="0" bIns="0">
            <a:noAutofit/>
          </a:bodyPr>
          <a:lstStyle>
            <a:lvl1pPr>
              <a:defRPr sz="1300" b="0" baseline="0">
                <a:latin typeface="+mn-lt"/>
              </a:defRPr>
            </a:lvl1pPr>
          </a:lstStyle>
          <a:p>
            <a:pPr lvl="0"/>
            <a:r>
              <a:rPr lang="en-AU" dirty="0"/>
              <a:t>Presenter Name, Title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210734" y="4142716"/>
            <a:ext cx="5219700" cy="322262"/>
          </a:xfrm>
        </p:spPr>
        <p:txBody>
          <a:bodyPr lIns="0" tIns="0" rIns="0" bIns="0"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AU" dirty="0"/>
              <a:t>SUB-HEADING HERE</a:t>
            </a:r>
          </a:p>
        </p:txBody>
      </p:sp>
    </p:spTree>
    <p:extLst>
      <p:ext uri="{BB962C8B-B14F-4D97-AF65-F5344CB8AC3E}">
        <p14:creationId xmlns:p14="http://schemas.microsoft.com/office/powerpoint/2010/main" val="17533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A_Logo_RGB_300dpi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208597" cy="65302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9310A-42DF-8FFB-D860-2C40C0CEFEE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96934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Tx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85750" algn="l" defTabSz="457200" rtl="0" eaLnBrk="1" latinLnBrk="0" hangingPunct="1">
        <a:spcBef>
          <a:spcPct val="20000"/>
        </a:spcBef>
        <a:spcAft>
          <a:spcPts val="1000"/>
        </a:spcAft>
        <a:buClr>
          <a:schemeClr val="accent2"/>
        </a:buClr>
        <a:buFont typeface="Arial"/>
        <a:buChar char="•"/>
        <a:tabLst>
          <a:tab pos="358775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28600" algn="l" defTabSz="457200" rtl="0" eaLnBrk="1" latinLnBrk="0" hangingPunct="1">
        <a:spcBef>
          <a:spcPct val="20000"/>
        </a:spcBef>
        <a:buFont typeface="Lucida Grande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A_Logo_RGB_300dpi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8937D-25AC-2C24-F00F-3E996C9A4F0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30855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Tx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85750" algn="l" defTabSz="457200" rtl="0" eaLnBrk="1" latinLnBrk="0" hangingPunct="1">
        <a:spcBef>
          <a:spcPct val="20000"/>
        </a:spcBef>
        <a:spcAft>
          <a:spcPts val="1000"/>
        </a:spcAft>
        <a:buClr>
          <a:schemeClr val="accent2"/>
        </a:buClr>
        <a:buFont typeface="Arial"/>
        <a:buChar char="•"/>
        <a:tabLst>
          <a:tab pos="358775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28600" algn="l" defTabSz="457200" rtl="0" eaLnBrk="1" latinLnBrk="0" hangingPunct="1">
        <a:spcBef>
          <a:spcPct val="20000"/>
        </a:spcBef>
        <a:buFont typeface="Lucida Grande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0AE8D-8963-14C7-DDA0-97F009E2AB7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115985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Tx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85750" algn="l" defTabSz="457200" rtl="0" eaLnBrk="1" latinLnBrk="0" hangingPunct="1">
        <a:spcBef>
          <a:spcPct val="20000"/>
        </a:spcBef>
        <a:spcAft>
          <a:spcPts val="1000"/>
        </a:spcAft>
        <a:buClr>
          <a:schemeClr val="accent2"/>
        </a:buClr>
        <a:buFont typeface="Arial"/>
        <a:buChar char="•"/>
        <a:tabLst>
          <a:tab pos="358775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28600" algn="l" defTabSz="457200" rtl="0" eaLnBrk="1" latinLnBrk="0" hangingPunct="1">
        <a:spcBef>
          <a:spcPct val="20000"/>
        </a:spcBef>
        <a:buFont typeface="Lucida Grande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A_Logo_RGB_300dpi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63A95-F497-24F3-7B8F-8C037476FF0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128920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Tx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85750" algn="l" defTabSz="457200" rtl="0" eaLnBrk="1" latinLnBrk="0" hangingPunct="1">
        <a:spcBef>
          <a:spcPct val="20000"/>
        </a:spcBef>
        <a:spcAft>
          <a:spcPts val="1000"/>
        </a:spcAft>
        <a:buClr>
          <a:schemeClr val="accent2"/>
        </a:buClr>
        <a:buFont typeface="Arial"/>
        <a:buChar char="•"/>
        <a:tabLst>
          <a:tab pos="358775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28600" algn="l" defTabSz="457200" rtl="0" eaLnBrk="1" latinLnBrk="0" hangingPunct="1">
        <a:spcBef>
          <a:spcPct val="20000"/>
        </a:spcBef>
        <a:buFont typeface="Lucida Grande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491FD9C-14E7-4D36-B592-2BC81F60CA3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B1B79-DEE6-DB68-47DD-AEEAA81F03A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17047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Tx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85750" algn="l" defTabSz="457200" rtl="0" eaLnBrk="1" latinLnBrk="0" hangingPunct="1">
        <a:spcBef>
          <a:spcPct val="20000"/>
        </a:spcBef>
        <a:spcAft>
          <a:spcPts val="1000"/>
        </a:spcAft>
        <a:buClr>
          <a:schemeClr val="accent2"/>
        </a:buClr>
        <a:buFont typeface="Arial"/>
        <a:buChar char="•"/>
        <a:tabLst>
          <a:tab pos="358775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28600" algn="l" defTabSz="457200" rtl="0" eaLnBrk="1" latinLnBrk="0" hangingPunct="1">
        <a:spcBef>
          <a:spcPct val="20000"/>
        </a:spcBef>
        <a:buFont typeface="Lucida Grande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A_Logo_RGB_300dpi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6162655"/>
            <a:ext cx="2773515" cy="65302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752296" y="6097848"/>
            <a:ext cx="106822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0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dobe Devanagari" panose="02040503050201020203" pitchFamily="18" charset="0"/>
              </a:defRPr>
            </a:lvl1pPr>
          </a:lstStyle>
          <a:p>
            <a:pPr defTabSz="457200"/>
            <a:fld id="{F563F609-041F-E441-BC3C-479747709A03}" type="slidenum">
              <a:rPr lang="en-US" smtClean="0">
                <a:solidFill>
                  <a:srgbClr val="003E6A"/>
                </a:solidFill>
              </a:rPr>
              <a:pPr defTabSz="457200"/>
              <a:t>‹#›</a:t>
            </a:fld>
            <a:endParaRPr lang="en-US" dirty="0">
              <a:solidFill>
                <a:srgbClr val="003E6A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F09DD-BDBC-1FEC-36C1-8868816C969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183634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b="1" kern="1200" baseline="0">
          <a:solidFill>
            <a:schemeClr val="tx1"/>
          </a:solidFill>
          <a:latin typeface="Adobe Devanagari" panose="02040503050201020203" pitchFamily="18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Tx/>
        <a:buNone/>
        <a:defRPr sz="1700" b="0" kern="1200">
          <a:solidFill>
            <a:schemeClr val="tx1"/>
          </a:solidFill>
          <a:latin typeface="Adobe Devanagari" panose="02040503050201020203" pitchFamily="18" charset="0"/>
          <a:ea typeface="+mn-ea"/>
          <a:cs typeface="+mn-cs"/>
        </a:defRPr>
      </a:lvl1pPr>
      <a:lvl2pPr marL="0" indent="-285750" algn="l" defTabSz="457200" rtl="0" eaLnBrk="1" latinLnBrk="0" hangingPunct="1">
        <a:spcBef>
          <a:spcPct val="20000"/>
        </a:spcBef>
        <a:spcAft>
          <a:spcPts val="1000"/>
        </a:spcAft>
        <a:buClr>
          <a:schemeClr val="accent2"/>
        </a:buClr>
        <a:buFont typeface="Arial"/>
        <a:buChar char="•"/>
        <a:tabLst>
          <a:tab pos="358775" algn="l"/>
        </a:tabLst>
        <a:defRPr sz="1600" kern="1200">
          <a:solidFill>
            <a:schemeClr val="tx1"/>
          </a:solidFill>
          <a:latin typeface="Adobe Devanagari" panose="02040503050201020203" pitchFamily="18" charset="0"/>
          <a:ea typeface="+mn-ea"/>
          <a:cs typeface="+mn-cs"/>
        </a:defRPr>
      </a:lvl2pPr>
      <a:lvl3pPr marL="540000" indent="-228600" algn="l" defTabSz="457200" rtl="0" eaLnBrk="1" latinLnBrk="0" hangingPunct="1">
        <a:spcBef>
          <a:spcPct val="20000"/>
        </a:spcBef>
        <a:buFont typeface="Lucida Grande"/>
        <a:buChar char="—"/>
        <a:defRPr sz="1600" kern="1200">
          <a:solidFill>
            <a:schemeClr val="tx1"/>
          </a:solidFill>
          <a:latin typeface="Adobe Devanagari" panose="02040503050201020203" pitchFamily="18" charset="0"/>
          <a:ea typeface="+mn-ea"/>
          <a:cs typeface="+mn-cs"/>
        </a:defRPr>
      </a:lvl3pPr>
      <a:lvl4pPr marL="72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600" kern="1200">
          <a:solidFill>
            <a:schemeClr val="tx1"/>
          </a:solidFill>
          <a:latin typeface="Adobe Devanagari" panose="02040503050201020203" pitchFamily="18" charset="0"/>
          <a:ea typeface="+mn-ea"/>
          <a:cs typeface="+mn-cs"/>
        </a:defRPr>
      </a:lvl4pPr>
      <a:lvl5pPr marL="1080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Adobe Devanagari" panose="020405030502010202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rastructurepipeline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820268D8-E973-9648-8332-5B05946104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/>
          <a:stretch/>
        </p:blipFill>
        <p:spPr>
          <a:xfrm>
            <a:off x="527720" y="-99391"/>
            <a:ext cx="11760968" cy="6984394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85B6E4C-297C-6D40-9600-AE880FF8C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/>
          <a:stretch/>
        </p:blipFill>
        <p:spPr>
          <a:xfrm>
            <a:off x="0" y="-387424"/>
            <a:ext cx="8160568" cy="7632848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>
          <a:xfrm>
            <a:off x="905716" y="1161495"/>
            <a:ext cx="6912768" cy="250476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AU" sz="4800" b="0" dirty="0">
                <a:solidFill>
                  <a:schemeClr val="accent1"/>
                </a:solidFill>
                <a:latin typeface="Swis721 Md BT Medium" panose="020B0604020202020204" pitchFamily="34" charset="0"/>
              </a:rPr>
              <a:t>The Australia New Zealand Infrastructure Pipeline</a:t>
            </a:r>
            <a:endParaRPr lang="en-US" sz="4800" b="0" dirty="0">
              <a:solidFill>
                <a:schemeClr val="accent1"/>
              </a:solidFill>
              <a:latin typeface="Swis721 Md BT Medium" panose="020B0604020202020204" pitchFamily="34" charset="0"/>
            </a:endParaRPr>
          </a:p>
        </p:txBody>
      </p:sp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A519185-FD47-F047-BECA-4DC049C41F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7" y="5331136"/>
            <a:ext cx="1917517" cy="601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9962A0-DF65-3144-A44B-AD382988192D}"/>
              </a:ext>
            </a:extLst>
          </p:cNvPr>
          <p:cNvSpPr txBox="1"/>
          <p:nvPr/>
        </p:nvSpPr>
        <p:spPr>
          <a:xfrm>
            <a:off x="1075765" y="-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3" name="!!blue">
            <a:extLst>
              <a:ext uri="{FF2B5EF4-FFF2-40B4-BE49-F238E27FC236}">
                <a16:creationId xmlns:a16="http://schemas.microsoft.com/office/drawing/2014/main" id="{B2E6D81E-9F05-9A4A-A1E8-8310AB640268}"/>
              </a:ext>
            </a:extLst>
          </p:cNvPr>
          <p:cNvCxnSpPr>
            <a:cxnSpLocks/>
          </p:cNvCxnSpPr>
          <p:nvPr/>
        </p:nvCxnSpPr>
        <p:spPr>
          <a:xfrm>
            <a:off x="905716" y="3712295"/>
            <a:ext cx="0" cy="504056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!!lightblue">
            <a:extLst>
              <a:ext uri="{FF2B5EF4-FFF2-40B4-BE49-F238E27FC236}">
                <a16:creationId xmlns:a16="http://schemas.microsoft.com/office/drawing/2014/main" id="{877AD06A-2040-DE46-8767-54AB94518439}"/>
              </a:ext>
            </a:extLst>
          </p:cNvPr>
          <p:cNvCxnSpPr>
            <a:cxnSpLocks/>
          </p:cNvCxnSpPr>
          <p:nvPr/>
        </p:nvCxnSpPr>
        <p:spPr>
          <a:xfrm>
            <a:off x="905716" y="4062395"/>
            <a:ext cx="0" cy="329006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!!green">
            <a:extLst>
              <a:ext uri="{FF2B5EF4-FFF2-40B4-BE49-F238E27FC236}">
                <a16:creationId xmlns:a16="http://schemas.microsoft.com/office/drawing/2014/main" id="{177A4819-72D4-744C-A3B2-4610FBFE37AE}"/>
              </a:ext>
            </a:extLst>
          </p:cNvPr>
          <p:cNvCxnSpPr>
            <a:cxnSpLocks/>
          </p:cNvCxnSpPr>
          <p:nvPr/>
        </p:nvCxnSpPr>
        <p:spPr>
          <a:xfrm>
            <a:off x="905716" y="4231868"/>
            <a:ext cx="0" cy="421268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:a16="http://schemas.microsoft.com/office/drawing/2014/main" id="{99250B77-6F5E-9894-7810-B2E6A5E6555D}"/>
              </a:ext>
            </a:extLst>
          </p:cNvPr>
          <p:cNvSpPr txBox="1">
            <a:spLocks/>
          </p:cNvSpPr>
          <p:nvPr/>
        </p:nvSpPr>
        <p:spPr>
          <a:xfrm>
            <a:off x="905716" y="3598991"/>
            <a:ext cx="5118275" cy="1008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AU" sz="2800" dirty="0">
                <a:solidFill>
                  <a:schemeClr val="accent1"/>
                </a:solidFill>
                <a:latin typeface="Swis721 Lt BT" panose="020B0403020202020204" pitchFamily="34" charset="0"/>
              </a:rPr>
              <a:t>Mollie Matich	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accent1"/>
                </a:solidFill>
                <a:latin typeface="Swis721 Lt BT" panose="020B0403020202020204" pitchFamily="34" charset="0"/>
              </a:rPr>
              <a:t>Head of Policy and Research</a:t>
            </a:r>
            <a:br>
              <a:rPr lang="en-AU" sz="2000" dirty="0">
                <a:solidFill>
                  <a:schemeClr val="accent1"/>
                </a:solidFill>
                <a:latin typeface="Swis721 Lt BT" panose="020B0403020202020204" pitchFamily="34" charset="0"/>
              </a:rPr>
            </a:br>
            <a:r>
              <a:rPr lang="en-AU" sz="2000" dirty="0">
                <a:solidFill>
                  <a:schemeClr val="accent1"/>
                </a:solidFill>
                <a:latin typeface="Swis721 Lt BT" panose="020B0403020202020204" pitchFamily="34" charset="0"/>
              </a:rPr>
              <a:t>Infrastructure Partnerships Australia </a:t>
            </a:r>
          </a:p>
        </p:txBody>
      </p:sp>
    </p:spTree>
    <p:extLst>
      <p:ext uri="{BB962C8B-B14F-4D97-AF65-F5344CB8AC3E}">
        <p14:creationId xmlns:p14="http://schemas.microsoft.com/office/powerpoint/2010/main" val="32914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33452A9-D18A-5548-9C74-275458543B34}"/>
              </a:ext>
            </a:extLst>
          </p:cNvPr>
          <p:cNvSpPr/>
          <p:nvPr/>
        </p:nvSpPr>
        <p:spPr>
          <a:xfrm>
            <a:off x="-149147" y="1"/>
            <a:ext cx="365181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3400" y="850807"/>
            <a:ext cx="3479271" cy="15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3200" kern="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  <a:cs typeface="Swis721 BT" panose="020B0604020202020204" charset="0"/>
              </a:rPr>
              <a:t>Forward P</a:t>
            </a:r>
            <a:r>
              <a:rPr kumimoji="0" lang="en-AU" sz="3200" i="0" u="none" strike="noStrike" kern="0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wis721 Lt BT" panose="020B0403020202020204" pitchFamily="34" charset="0"/>
                <a:cs typeface="Swis721 BT" panose="020B0604020202020204" charset="0"/>
              </a:rPr>
              <a:t>ipeline</a:t>
            </a:r>
            <a:r>
              <a:rPr kumimoji="0" lang="en-AU" sz="3200" i="0" u="none" strike="noStrike" kern="0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wis721 Lt BT" panose="020B0403020202020204" pitchFamily="34" charset="0"/>
                <a:cs typeface="Swis721 BT" panose="020B0604020202020204" charset="0"/>
              </a:rPr>
              <a:t> by </a:t>
            </a:r>
            <a:r>
              <a:rPr lang="en-AU" sz="3200" kern="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  <a:cs typeface="Swis721 BT" panose="020B0604020202020204" charset="0"/>
              </a:rPr>
              <a:t>J</a:t>
            </a:r>
            <a:r>
              <a:rPr kumimoji="0" lang="en-AU" sz="3200" i="0" u="none" strike="noStrike" kern="0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wis721 Lt BT" panose="020B0403020202020204" pitchFamily="34" charset="0"/>
                <a:cs typeface="Swis721 BT" panose="020B0604020202020204" charset="0"/>
              </a:rPr>
              <a:t>urisdiction</a:t>
            </a:r>
            <a:endParaRPr kumimoji="0" lang="en-AU" sz="3200" i="0" u="none" strike="noStrike" kern="0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Swis721 Lt BT" panose="020B0403020202020204" pitchFamily="34" charset="0"/>
              <a:cs typeface="Swis721 BT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52" y="1340768"/>
            <a:ext cx="8136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3B9187-039B-2643-A874-1D6A5A456955}"/>
              </a:ext>
            </a:extLst>
          </p:cNvPr>
          <p:cNvCxnSpPr>
            <a:cxnSpLocks/>
          </p:cNvCxnSpPr>
          <p:nvPr/>
        </p:nvCxnSpPr>
        <p:spPr>
          <a:xfrm>
            <a:off x="445312" y="2636912"/>
            <a:ext cx="1810336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FFA18E-408C-5E48-8F09-3E62FDF90CF1}"/>
              </a:ext>
            </a:extLst>
          </p:cNvPr>
          <p:cNvCxnSpPr>
            <a:cxnSpLocks/>
          </p:cNvCxnSpPr>
          <p:nvPr/>
        </p:nvCxnSpPr>
        <p:spPr>
          <a:xfrm>
            <a:off x="2255648" y="2636912"/>
            <a:ext cx="273478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8D5E5B-C052-A24B-8E10-C1D2275AD5D6}"/>
              </a:ext>
            </a:extLst>
          </p:cNvPr>
          <p:cNvCxnSpPr>
            <a:cxnSpLocks/>
          </p:cNvCxnSpPr>
          <p:nvPr/>
        </p:nvCxnSpPr>
        <p:spPr>
          <a:xfrm>
            <a:off x="2399664" y="2636912"/>
            <a:ext cx="258924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9108C3D9-602C-A162-EDA5-4CC9CF59B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0" y="3005560"/>
            <a:ext cx="2961423" cy="15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i="0" u="none" strike="noStrike" kern="0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3</a:t>
            </a:r>
            <a:r>
              <a:rPr lang="en-AU" sz="2400" kern="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41</a:t>
            </a:r>
            <a:r>
              <a:rPr kumimoji="0" lang="en-AU" sz="2400" i="0" u="none" strike="noStrike" kern="0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 projects valued at $6</a:t>
            </a:r>
            <a:r>
              <a:rPr lang="en-AU" sz="2400" kern="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11</a:t>
            </a:r>
            <a:r>
              <a:rPr kumimoji="0" lang="en-AU" sz="2400" i="0" u="none" strike="noStrike" kern="0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 billion on ANZIP yet to have a contract awarded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2EB3BF9-F9A1-338A-9E9F-3B6B6D6FA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77" y="0"/>
            <a:ext cx="6592739" cy="62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695AE11-61E1-DE44-AFD5-6C044D7A7327}"/>
              </a:ext>
            </a:extLst>
          </p:cNvPr>
          <p:cNvSpPr/>
          <p:nvPr/>
        </p:nvSpPr>
        <p:spPr>
          <a:xfrm>
            <a:off x="-63853" y="-10115"/>
            <a:ext cx="369028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52" y="1340768"/>
            <a:ext cx="8136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3DCA3-C374-4FD1-8230-99A9252CAC4F}"/>
              </a:ext>
            </a:extLst>
          </p:cNvPr>
          <p:cNvSpPr/>
          <p:nvPr/>
        </p:nvSpPr>
        <p:spPr>
          <a:xfrm>
            <a:off x="9552385" y="0"/>
            <a:ext cx="2639616" cy="143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63352" y="2060848"/>
            <a:ext cx="3148031" cy="33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F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orecast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Expenditure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by Sector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2400" kern="0" dirty="0">
              <a:solidFill>
                <a:srgbClr val="DDDDDD">
                  <a:lumMod val="25000"/>
                </a:srgbClr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2400" kern="0" dirty="0">
                <a:solidFill>
                  <a:srgbClr val="DDDDDD">
                    <a:lumMod val="25000"/>
                  </a:srgbClr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Total quarterly expenditure forecast to peak at $31.9 billion  in Q4 2026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400" kern="0" dirty="0">
                <a:solidFill>
                  <a:srgbClr val="DDDDDD">
                    <a:lumMod val="25000"/>
                  </a:srgbClr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Energy expenditure to peak at $17 billion at same time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2400" kern="0" dirty="0">
              <a:solidFill>
                <a:srgbClr val="DDDDDD">
                  <a:lumMod val="25000"/>
                </a:srgbClr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0" cap="none" spc="0" normalizeH="0" baseline="0" noProof="0" dirty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17E791-0F89-E54D-B4B4-C1A7B75DD884}"/>
              </a:ext>
            </a:extLst>
          </p:cNvPr>
          <p:cNvCxnSpPr>
            <a:cxnSpLocks/>
          </p:cNvCxnSpPr>
          <p:nvPr/>
        </p:nvCxnSpPr>
        <p:spPr>
          <a:xfrm>
            <a:off x="551384" y="2736903"/>
            <a:ext cx="1613284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086A86-37D2-2845-9394-82FDB65262BC}"/>
              </a:ext>
            </a:extLst>
          </p:cNvPr>
          <p:cNvCxnSpPr>
            <a:cxnSpLocks/>
          </p:cNvCxnSpPr>
          <p:nvPr/>
        </p:nvCxnSpPr>
        <p:spPr>
          <a:xfrm>
            <a:off x="2164668" y="2736903"/>
            <a:ext cx="468669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4D0403-328E-6E4A-BFB1-A15CF724ECF7}"/>
              </a:ext>
            </a:extLst>
          </p:cNvPr>
          <p:cNvCxnSpPr>
            <a:cxnSpLocks/>
          </p:cNvCxnSpPr>
          <p:nvPr/>
        </p:nvCxnSpPr>
        <p:spPr>
          <a:xfrm>
            <a:off x="2308684" y="2736903"/>
            <a:ext cx="468669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D8B62CE-7A22-B9C4-4D94-9DAF128520CB}"/>
              </a:ext>
            </a:extLst>
          </p:cNvPr>
          <p:cNvSpPr/>
          <p:nvPr/>
        </p:nvSpPr>
        <p:spPr>
          <a:xfrm>
            <a:off x="8800538" y="188640"/>
            <a:ext cx="1687950" cy="58062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5010EC-7B70-363D-9765-00E83F4AEAAE}"/>
              </a:ext>
            </a:extLst>
          </p:cNvPr>
          <p:cNvSpPr/>
          <p:nvPr/>
        </p:nvSpPr>
        <p:spPr>
          <a:xfrm>
            <a:off x="4838339" y="981230"/>
            <a:ext cx="156548" cy="2247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0B9D519-729F-467D-68AB-162C23C12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37" y="1066704"/>
            <a:ext cx="8408464" cy="45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9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695AE11-61E1-DE44-AFD5-6C044D7A7327}"/>
              </a:ext>
            </a:extLst>
          </p:cNvPr>
          <p:cNvSpPr/>
          <p:nvPr/>
        </p:nvSpPr>
        <p:spPr>
          <a:xfrm>
            <a:off x="-66962" y="-11487"/>
            <a:ext cx="369028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52" y="1340768"/>
            <a:ext cx="8136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3DCA3-C374-4FD1-8230-99A9252CAC4F}"/>
              </a:ext>
            </a:extLst>
          </p:cNvPr>
          <p:cNvSpPr/>
          <p:nvPr/>
        </p:nvSpPr>
        <p:spPr>
          <a:xfrm>
            <a:off x="9552385" y="0"/>
            <a:ext cx="2639616" cy="143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63352" y="1340768"/>
            <a:ext cx="3099446" cy="33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400" b="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F</a:t>
            </a:r>
            <a:r>
              <a:rPr kumimoji="0" lang="en-AU" sz="3400" b="0" i="0" u="none" strike="noStrike" kern="0" cap="none" spc="0" normalizeH="0" baseline="0" noProof="0" dirty="0" err="1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orecast</a:t>
            </a:r>
            <a:r>
              <a:rPr kumimoji="0" lang="en-AU" sz="3400" b="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400" b="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Expenditure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400" b="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by Jurisdiction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400" b="0" i="0" u="none" strike="noStrike" kern="0" cap="none" spc="0" normalizeH="0" baseline="0" noProof="0" dirty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Swis721 Lt BT" panose="020B0403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400" kern="0" dirty="0">
                <a:solidFill>
                  <a:srgbClr val="DDDDDD">
                    <a:lumMod val="25000"/>
                  </a:srgbClr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NSW quarterly expenditure forecast to average $9.1 billion over the next five years </a:t>
            </a:r>
            <a:endParaRPr kumimoji="0" lang="en-AU" sz="2400" i="0" u="none" strike="noStrike" kern="0" cap="none" spc="0" normalizeH="0" baseline="0" noProof="0" dirty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17E791-0F89-E54D-B4B4-C1A7B75DD884}"/>
              </a:ext>
            </a:extLst>
          </p:cNvPr>
          <p:cNvCxnSpPr>
            <a:cxnSpLocks/>
          </p:cNvCxnSpPr>
          <p:nvPr/>
        </p:nvCxnSpPr>
        <p:spPr>
          <a:xfrm>
            <a:off x="551384" y="2736903"/>
            <a:ext cx="1613284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086A86-37D2-2845-9394-82FDB65262BC}"/>
              </a:ext>
            </a:extLst>
          </p:cNvPr>
          <p:cNvCxnSpPr>
            <a:cxnSpLocks/>
          </p:cNvCxnSpPr>
          <p:nvPr/>
        </p:nvCxnSpPr>
        <p:spPr>
          <a:xfrm>
            <a:off x="2164668" y="2736903"/>
            <a:ext cx="468669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4D0403-328E-6E4A-BFB1-A15CF724ECF7}"/>
              </a:ext>
            </a:extLst>
          </p:cNvPr>
          <p:cNvCxnSpPr>
            <a:cxnSpLocks/>
          </p:cNvCxnSpPr>
          <p:nvPr/>
        </p:nvCxnSpPr>
        <p:spPr>
          <a:xfrm>
            <a:off x="2308684" y="2736903"/>
            <a:ext cx="468669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D8B62CE-7A22-B9C4-4D94-9DAF128520CB}"/>
              </a:ext>
            </a:extLst>
          </p:cNvPr>
          <p:cNvSpPr/>
          <p:nvPr/>
        </p:nvSpPr>
        <p:spPr>
          <a:xfrm>
            <a:off x="8800538" y="188640"/>
            <a:ext cx="1687950" cy="58062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5010EC-7B70-363D-9765-00E83F4AEAAE}"/>
              </a:ext>
            </a:extLst>
          </p:cNvPr>
          <p:cNvSpPr/>
          <p:nvPr/>
        </p:nvSpPr>
        <p:spPr>
          <a:xfrm>
            <a:off x="4838339" y="981230"/>
            <a:ext cx="156548" cy="2247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27CDBA6-17F1-00D0-1347-B94538831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30" y="956078"/>
            <a:ext cx="8453528" cy="45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EDD54E-0AFD-0549-BE91-8C2FF1607FCD}"/>
              </a:ext>
            </a:extLst>
          </p:cNvPr>
          <p:cNvSpPr/>
          <p:nvPr/>
        </p:nvSpPr>
        <p:spPr>
          <a:xfrm>
            <a:off x="12527" y="0"/>
            <a:ext cx="34386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52" y="1340768"/>
            <a:ext cx="8136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3DCA3-C374-4FD1-8230-99A9252CAC4F}"/>
              </a:ext>
            </a:extLst>
          </p:cNvPr>
          <p:cNvSpPr/>
          <p:nvPr/>
        </p:nvSpPr>
        <p:spPr>
          <a:xfrm>
            <a:off x="9552385" y="0"/>
            <a:ext cx="2639616" cy="143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35399" y="188640"/>
            <a:ext cx="3242363" cy="36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kern="0" dirty="0">
                <a:solidFill>
                  <a:srgbClr val="E7E6E6">
                    <a:lumMod val="25000"/>
                  </a:srgbClr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Pipeline 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by geographic category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Swis721 Lt BT" panose="020B04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559681-F045-534D-AE43-8B5C10A96210}"/>
              </a:ext>
            </a:extLst>
          </p:cNvPr>
          <p:cNvCxnSpPr>
            <a:cxnSpLocks/>
          </p:cNvCxnSpPr>
          <p:nvPr/>
        </p:nvCxnSpPr>
        <p:spPr>
          <a:xfrm>
            <a:off x="457151" y="2780928"/>
            <a:ext cx="1613284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233B0-0ED8-794F-BCD3-E2D4D719CA40}"/>
              </a:ext>
            </a:extLst>
          </p:cNvPr>
          <p:cNvCxnSpPr>
            <a:cxnSpLocks/>
          </p:cNvCxnSpPr>
          <p:nvPr/>
        </p:nvCxnSpPr>
        <p:spPr>
          <a:xfrm>
            <a:off x="2070435" y="2780928"/>
            <a:ext cx="468669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0F67C6-615B-7148-B02B-BFBF64FDB61E}"/>
              </a:ext>
            </a:extLst>
          </p:cNvPr>
          <p:cNvCxnSpPr>
            <a:cxnSpLocks/>
          </p:cNvCxnSpPr>
          <p:nvPr/>
        </p:nvCxnSpPr>
        <p:spPr>
          <a:xfrm>
            <a:off x="2214451" y="2780928"/>
            <a:ext cx="468669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A map of australia with different colored labels&#10;&#10;Description automatically generated">
            <a:extLst>
              <a:ext uri="{FF2B5EF4-FFF2-40B4-BE49-F238E27FC236}">
                <a16:creationId xmlns:a16="http://schemas.microsoft.com/office/drawing/2014/main" id="{9326A019-445B-56DA-DDD9-192BEB7D4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79" y="260648"/>
            <a:ext cx="8390653" cy="605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EDD54E-0AFD-0549-BE91-8C2FF1607FCD}"/>
              </a:ext>
            </a:extLst>
          </p:cNvPr>
          <p:cNvSpPr/>
          <p:nvPr/>
        </p:nvSpPr>
        <p:spPr>
          <a:xfrm>
            <a:off x="12527" y="0"/>
            <a:ext cx="34386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52" y="1340768"/>
            <a:ext cx="8136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3DCA3-C374-4FD1-8230-99A9252CAC4F}"/>
              </a:ext>
            </a:extLst>
          </p:cNvPr>
          <p:cNvSpPr/>
          <p:nvPr/>
        </p:nvSpPr>
        <p:spPr>
          <a:xfrm>
            <a:off x="9552385" y="0"/>
            <a:ext cx="2639616" cy="143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151" y="1259411"/>
            <a:ext cx="2923220" cy="303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Labour Demand by geographic category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Swis721 Lt BT" panose="020B0403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000" kern="0" dirty="0">
                <a:solidFill>
                  <a:srgbClr val="DDDDDD">
                    <a:lumMod val="25000"/>
                  </a:srgbClr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Labour </a:t>
            </a:r>
            <a:r>
              <a:rPr kumimoji="0" lang="en-AU" sz="200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demand for infrastructure in Inner Regional Australia will grow by 30 per cent by 2026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, and 150 per cent in Outer Regional areas.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559681-F045-534D-AE43-8B5C10A96210}"/>
              </a:ext>
            </a:extLst>
          </p:cNvPr>
          <p:cNvCxnSpPr>
            <a:cxnSpLocks/>
          </p:cNvCxnSpPr>
          <p:nvPr/>
        </p:nvCxnSpPr>
        <p:spPr>
          <a:xfrm>
            <a:off x="457151" y="2780928"/>
            <a:ext cx="1613284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233B0-0ED8-794F-BCD3-E2D4D719CA40}"/>
              </a:ext>
            </a:extLst>
          </p:cNvPr>
          <p:cNvCxnSpPr>
            <a:cxnSpLocks/>
          </p:cNvCxnSpPr>
          <p:nvPr/>
        </p:nvCxnSpPr>
        <p:spPr>
          <a:xfrm>
            <a:off x="2070435" y="2780928"/>
            <a:ext cx="468669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0F67C6-615B-7148-B02B-BFBF64FDB61E}"/>
              </a:ext>
            </a:extLst>
          </p:cNvPr>
          <p:cNvCxnSpPr>
            <a:cxnSpLocks/>
          </p:cNvCxnSpPr>
          <p:nvPr/>
        </p:nvCxnSpPr>
        <p:spPr>
          <a:xfrm>
            <a:off x="2214451" y="2780928"/>
            <a:ext cx="468669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1F132EF-3168-E588-13AA-1A6A61A20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95" y="188640"/>
            <a:ext cx="7775274" cy="630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EDD54E-0AFD-0549-BE91-8C2FF1607FCD}"/>
              </a:ext>
            </a:extLst>
          </p:cNvPr>
          <p:cNvSpPr/>
          <p:nvPr/>
        </p:nvSpPr>
        <p:spPr>
          <a:xfrm>
            <a:off x="12527" y="0"/>
            <a:ext cx="34386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52" y="1340768"/>
            <a:ext cx="8136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3DCA3-C374-4FD1-8230-99A9252CAC4F}"/>
              </a:ext>
            </a:extLst>
          </p:cNvPr>
          <p:cNvSpPr/>
          <p:nvPr/>
        </p:nvSpPr>
        <p:spPr>
          <a:xfrm>
            <a:off x="9552385" y="0"/>
            <a:ext cx="2639616" cy="143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5142" y="1907483"/>
            <a:ext cx="2923220" cy="36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Labour Demand by Sector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latin typeface="Swis721 Lt BT" panose="020B0403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Total labour demand for infrastructure forecast to peak at 160 per cent of current levels in Q4 2026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Labour demand for energy projects will peak at the same time at almost </a:t>
            </a:r>
            <a:r>
              <a:rPr lang="en-AU" sz="2000" kern="0" dirty="0">
                <a:solidFill>
                  <a:srgbClr val="DDDDDD">
                    <a:lumMod val="25000"/>
                  </a:srgbClr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409</a:t>
            </a:r>
            <a:r>
              <a:rPr kumimoji="0" lang="en-AU" sz="2000" i="0" u="none" strike="noStrike" kern="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Swis721 Lt BT" panose="020B0403020202020204" pitchFamily="34" charset="0"/>
                <a:cs typeface="Arial" panose="020B0604020202020204" pitchFamily="34" charset="0"/>
              </a:rPr>
              <a:t> per cent of current levels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559681-F045-534D-AE43-8B5C10A96210}"/>
              </a:ext>
            </a:extLst>
          </p:cNvPr>
          <p:cNvCxnSpPr>
            <a:cxnSpLocks/>
          </p:cNvCxnSpPr>
          <p:nvPr/>
        </p:nvCxnSpPr>
        <p:spPr>
          <a:xfrm>
            <a:off x="457151" y="2780928"/>
            <a:ext cx="1613284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233B0-0ED8-794F-BCD3-E2D4D719CA40}"/>
              </a:ext>
            </a:extLst>
          </p:cNvPr>
          <p:cNvCxnSpPr>
            <a:cxnSpLocks/>
          </p:cNvCxnSpPr>
          <p:nvPr/>
        </p:nvCxnSpPr>
        <p:spPr>
          <a:xfrm>
            <a:off x="2070435" y="2780928"/>
            <a:ext cx="468669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0F67C6-615B-7148-B02B-BFBF64FDB61E}"/>
              </a:ext>
            </a:extLst>
          </p:cNvPr>
          <p:cNvCxnSpPr>
            <a:cxnSpLocks/>
          </p:cNvCxnSpPr>
          <p:nvPr/>
        </p:nvCxnSpPr>
        <p:spPr>
          <a:xfrm>
            <a:off x="2214451" y="2780928"/>
            <a:ext cx="468669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graph of a graph showing the growth of the company's stock market&#10;&#10;Description automatically generated with medium confidence">
            <a:extLst>
              <a:ext uri="{FF2B5EF4-FFF2-40B4-BE49-F238E27FC236}">
                <a16:creationId xmlns:a16="http://schemas.microsoft.com/office/drawing/2014/main" id="{190D8C4D-4E20-5554-924B-0B45EAF55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99" y="1052736"/>
            <a:ext cx="864504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04B6212F-B71F-B640-81D5-6B0EECB62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4" b="-663"/>
          <a:stretch/>
        </p:blipFill>
        <p:spPr>
          <a:xfrm>
            <a:off x="1531570" y="-3969"/>
            <a:ext cx="10660430" cy="321694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F8BEEFAD-D3E6-6D47-894B-C8A0E4D12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6" t="581" r="7456" b="49253"/>
          <a:stretch/>
        </p:blipFill>
        <p:spPr>
          <a:xfrm>
            <a:off x="382242" y="-27385"/>
            <a:ext cx="12959085" cy="3528636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A09DB5E3-512B-4EF2-8ECB-C7AF87113B15}"/>
              </a:ext>
            </a:extLst>
          </p:cNvPr>
          <p:cNvSpPr txBox="1">
            <a:spLocks/>
          </p:cNvSpPr>
          <p:nvPr/>
        </p:nvSpPr>
        <p:spPr>
          <a:xfrm>
            <a:off x="8013838" y="6058555"/>
            <a:ext cx="5724268" cy="509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AU" sz="1200" dirty="0">
              <a:solidFill>
                <a:schemeClr val="bg1"/>
              </a:solidFill>
              <a:latin typeface="Swis721 BT" panose="020B0704020202020204" pitchFamily="34" charset="0"/>
            </a:endParaRP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1A9DD5A2-267F-6C47-A86A-84E24DE7DB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/>
          <a:stretch/>
        </p:blipFill>
        <p:spPr>
          <a:xfrm>
            <a:off x="85453" y="-45022"/>
            <a:ext cx="7381230" cy="688821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4F65A30-BEA0-D940-A022-E9BDA7888FCE}"/>
              </a:ext>
            </a:extLst>
          </p:cNvPr>
          <p:cNvSpPr txBox="1">
            <a:spLocks/>
          </p:cNvSpPr>
          <p:nvPr/>
        </p:nvSpPr>
        <p:spPr>
          <a:xfrm>
            <a:off x="628478" y="1844824"/>
            <a:ext cx="6514378" cy="14991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AU" sz="5400" b="0" dirty="0">
                <a:solidFill>
                  <a:schemeClr val="accent1"/>
                </a:solidFill>
                <a:latin typeface="Swis721 Md BT Medium" panose="020B0604020202020204" pitchFamily="34" charset="0"/>
              </a:rPr>
              <a:t>Thanks</a:t>
            </a:r>
          </a:p>
        </p:txBody>
      </p:sp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E1A8A9D-13FA-B143-88B5-1B1BA6569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9" y="451480"/>
            <a:ext cx="1917517" cy="601972"/>
          </a:xfrm>
          <a:prstGeom prst="rect">
            <a:avLst/>
          </a:prstGeom>
        </p:spPr>
      </p:pic>
      <p:pic>
        <p:nvPicPr>
          <p:cNvPr id="26" name="Picture 25" descr="Qr code&#10;&#10;Description automatically generated">
            <a:extLst>
              <a:ext uri="{FF2B5EF4-FFF2-40B4-BE49-F238E27FC236}">
                <a16:creationId xmlns:a16="http://schemas.microsoft.com/office/drawing/2014/main" id="{3B78862D-B162-114C-8534-290365A5B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26" y="3901917"/>
            <a:ext cx="2126686" cy="2126686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67520402-EC1A-8D44-ACA7-D50EC12CF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16" y="3691841"/>
            <a:ext cx="2640444" cy="139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lvl="0">
              <a:defRPr/>
            </a:pPr>
            <a:r>
              <a:rPr lang="en-AU" sz="2800" kern="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Explore </a:t>
            </a:r>
          </a:p>
          <a:p>
            <a:pPr lvl="0">
              <a:defRPr/>
            </a:pPr>
            <a:r>
              <a:rPr lang="en-AU" sz="2800" kern="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more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A36EBA-93E4-2B4B-83A6-5A51DBB61D15}"/>
              </a:ext>
            </a:extLst>
          </p:cNvPr>
          <p:cNvSpPr/>
          <p:nvPr/>
        </p:nvSpPr>
        <p:spPr>
          <a:xfrm>
            <a:off x="833867" y="4697097"/>
            <a:ext cx="25272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</a:rPr>
              <a:t>Catch up on the most recent policy reports, listen to our latest podcast or to stay in contact through LinkedIn</a:t>
            </a:r>
            <a:endParaRPr lang="en-US" sz="4400" dirty="0"/>
          </a:p>
        </p:txBody>
      </p:sp>
      <p:cxnSp>
        <p:nvCxnSpPr>
          <p:cNvPr id="16" name="!!blue">
            <a:extLst>
              <a:ext uri="{FF2B5EF4-FFF2-40B4-BE49-F238E27FC236}">
                <a16:creationId xmlns:a16="http://schemas.microsoft.com/office/drawing/2014/main" id="{132A6663-FC2C-53D1-46CF-5064CE9FE496}"/>
              </a:ext>
            </a:extLst>
          </p:cNvPr>
          <p:cNvCxnSpPr>
            <a:cxnSpLocks/>
          </p:cNvCxnSpPr>
          <p:nvPr/>
        </p:nvCxnSpPr>
        <p:spPr>
          <a:xfrm>
            <a:off x="3361105" y="1717807"/>
            <a:ext cx="0" cy="504056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!!lightblue">
            <a:extLst>
              <a:ext uri="{FF2B5EF4-FFF2-40B4-BE49-F238E27FC236}">
                <a16:creationId xmlns:a16="http://schemas.microsoft.com/office/drawing/2014/main" id="{F139CFC3-A573-ED61-1C2E-1F48030204F3}"/>
              </a:ext>
            </a:extLst>
          </p:cNvPr>
          <p:cNvCxnSpPr>
            <a:cxnSpLocks/>
          </p:cNvCxnSpPr>
          <p:nvPr/>
        </p:nvCxnSpPr>
        <p:spPr>
          <a:xfrm>
            <a:off x="3361105" y="2067907"/>
            <a:ext cx="0" cy="329006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!!green">
            <a:extLst>
              <a:ext uri="{FF2B5EF4-FFF2-40B4-BE49-F238E27FC236}">
                <a16:creationId xmlns:a16="http://schemas.microsoft.com/office/drawing/2014/main" id="{B30F083E-FB63-B9E1-43E2-CDD11800DF5D}"/>
              </a:ext>
            </a:extLst>
          </p:cNvPr>
          <p:cNvCxnSpPr>
            <a:cxnSpLocks/>
          </p:cNvCxnSpPr>
          <p:nvPr/>
        </p:nvCxnSpPr>
        <p:spPr>
          <a:xfrm>
            <a:off x="3361105" y="2237380"/>
            <a:ext cx="0" cy="421268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8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81BD0A-E282-8A49-82F8-FAC3CE8D5CCC}"/>
              </a:ext>
            </a:extLst>
          </p:cNvPr>
          <p:cNvCxnSpPr>
            <a:cxnSpLocks/>
          </p:cNvCxnSpPr>
          <p:nvPr/>
        </p:nvCxnSpPr>
        <p:spPr>
          <a:xfrm>
            <a:off x="2567608" y="1071329"/>
            <a:ext cx="1080120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328A34-547C-DB40-8054-58CF18BFF278}"/>
              </a:ext>
            </a:extLst>
          </p:cNvPr>
          <p:cNvCxnSpPr>
            <a:cxnSpLocks/>
          </p:cNvCxnSpPr>
          <p:nvPr/>
        </p:nvCxnSpPr>
        <p:spPr>
          <a:xfrm>
            <a:off x="2567608" y="2276872"/>
            <a:ext cx="1080120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92797F-9CE1-A54D-A9AB-40AE67A54FAF}"/>
              </a:ext>
            </a:extLst>
          </p:cNvPr>
          <p:cNvCxnSpPr>
            <a:cxnSpLocks/>
          </p:cNvCxnSpPr>
          <p:nvPr/>
        </p:nvCxnSpPr>
        <p:spPr>
          <a:xfrm>
            <a:off x="2567608" y="4077072"/>
            <a:ext cx="1080120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B9E6F1-6468-0D46-B246-A381958C6266}"/>
              </a:ext>
            </a:extLst>
          </p:cNvPr>
          <p:cNvCxnSpPr>
            <a:cxnSpLocks/>
          </p:cNvCxnSpPr>
          <p:nvPr/>
        </p:nvCxnSpPr>
        <p:spPr>
          <a:xfrm>
            <a:off x="2567608" y="5373216"/>
            <a:ext cx="1080120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1" name="Picture 30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E29BABB2-6F10-DA46-9EB3-B6F9CED55F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t="-672" r="30308" b="672"/>
          <a:stretch/>
        </p:blipFill>
        <p:spPr>
          <a:xfrm>
            <a:off x="-168696" y="-46727"/>
            <a:ext cx="4068452" cy="6951454"/>
          </a:xfrm>
          <a:prstGeom prst="rect">
            <a:avLst/>
          </a:prstGeom>
        </p:spPr>
      </p:pic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453BAB95-A2E9-6D4F-8314-FF224C7AB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3906" y="-3618678"/>
            <a:ext cx="5704968" cy="55427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2FBE61-1D8B-BE43-8467-8E0B08673F5D}"/>
              </a:ext>
            </a:extLst>
          </p:cNvPr>
          <p:cNvSpPr txBox="1"/>
          <p:nvPr/>
        </p:nvSpPr>
        <p:spPr>
          <a:xfrm>
            <a:off x="4403467" y="5005624"/>
            <a:ext cx="7453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chemeClr val="accent1"/>
              </a:buClr>
              <a:buSzPct val="120000"/>
            </a:pPr>
            <a:r>
              <a:rPr lang="en-US" sz="2800" dirty="0">
                <a:solidFill>
                  <a:schemeClr val="accent1"/>
                </a:solidFill>
                <a:latin typeface="Swis721 Lt BT" panose="020B0403020202020204" pitchFamily="34" charset="0"/>
              </a:rPr>
              <a:t>Produce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Swis721 Lt BT" panose="020B0403020202020204" pitchFamily="34" charset="0"/>
              </a:rPr>
              <a:t>Infrastructure Pipeline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</a:rPr>
              <a:t>(ANZIP)</a:t>
            </a:r>
            <a:r>
              <a:rPr lang="en-US" sz="2800" dirty="0">
                <a:solidFill>
                  <a:schemeClr val="accent1"/>
                </a:solidFill>
                <a:latin typeface="Swis721 Lt BT" panose="020B0403020202020204" pitchFamily="34" charset="0"/>
              </a:rPr>
              <a:t>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</a:rPr>
              <a:t>infrastructurepipeline.org</a:t>
            </a:r>
            <a:br>
              <a:rPr lang="en-US" sz="2800" u="sng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</a:rPr>
            </a:br>
            <a:endParaRPr lang="en-US" sz="2800" dirty="0">
              <a:solidFill>
                <a:schemeClr val="bg2">
                  <a:lumMod val="25000"/>
                </a:schemeClr>
              </a:solidFill>
              <a:latin typeface="Swis721 Lt BT" panose="020B0403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D77BB-BCA9-424A-8212-E3128BEC0EEE}"/>
              </a:ext>
            </a:extLst>
          </p:cNvPr>
          <p:cNvSpPr txBox="1"/>
          <p:nvPr/>
        </p:nvSpPr>
        <p:spPr>
          <a:xfrm>
            <a:off x="4393653" y="3569240"/>
            <a:ext cx="7453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Swis721 Lt BT" panose="020B0403020202020204" pitchFamily="34" charset="0"/>
              </a:rPr>
              <a:t>Publish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Swis721 Lt BT" panose="020B0403020202020204" pitchFamily="34" charset="0"/>
              </a:rPr>
              <a:t>research outputs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</a:rPr>
              <a:t>at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</a:rPr>
              <a:t>infrastructure.org.au</a:t>
            </a:r>
            <a:endParaRPr lang="en-US" sz="2800" dirty="0">
              <a:latin typeface="Swis721 Lt BT" panose="020B0403020202020204" pitchFamily="34" charset="0"/>
            </a:endParaRPr>
          </a:p>
        </p:txBody>
      </p:sp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24397A10-FDE3-EC44-BF7D-FA76FA21A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9687" y="-1698520"/>
            <a:ext cx="5704968" cy="5542739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367024" y="685924"/>
            <a:ext cx="7384659" cy="1296144"/>
          </a:xfrm>
          <a:prstGeom prst="rect">
            <a:avLst/>
          </a:prstGeom>
        </p:spPr>
        <p:txBody>
          <a:bodyPr wrap="square" lIns="108000" tIns="108000" anchor="ctr" anchorCtr="0">
            <a:noAutofit/>
          </a:bodyPr>
          <a:lstStyle/>
          <a:p>
            <a:pPr>
              <a:spcBef>
                <a:spcPts val="1800"/>
              </a:spcBef>
              <a:buClr>
                <a:schemeClr val="accent1"/>
              </a:buClr>
              <a:buSzPct val="120000"/>
            </a:pPr>
            <a:r>
              <a:rPr lang="en-US" sz="2800" b="0" dirty="0">
                <a:solidFill>
                  <a:schemeClr val="accent1"/>
                </a:solidFill>
                <a:latin typeface="Swis721 Lt BT" panose="020B0403020202020204" pitchFamily="34" charset="0"/>
                <a:cs typeface="Swis721 BT" panose="020B0604020202020204" charset="0"/>
              </a:rPr>
              <a:t>Jointly established </a:t>
            </a:r>
            <a:r>
              <a:rPr lang="en-US" sz="2800" b="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  <a:cs typeface="Swis721 BT" panose="020B0604020202020204" charset="0"/>
              </a:rPr>
              <a:t>and owned between the public and private sectors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Swis721 Lt BT" panose="020B0403020202020204" pitchFamily="34" charset="0"/>
              <a:cs typeface="Swis721 BT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646A6F-A81C-2F46-B999-8C0BD31CFC83}"/>
              </a:ext>
            </a:extLst>
          </p:cNvPr>
          <p:cNvSpPr txBox="1"/>
          <p:nvPr/>
        </p:nvSpPr>
        <p:spPr>
          <a:xfrm>
            <a:off x="4403525" y="2132856"/>
            <a:ext cx="7453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Swis721 Lt BT" panose="020B0403020202020204" pitchFamily="34" charset="0"/>
              </a:rPr>
              <a:t>Focused on policy development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Swis721 Lt BT" panose="020B0403020202020204" pitchFamily="34" charset="0"/>
              </a:rPr>
              <a:t>and advocacy of efficient infrastructure markets</a:t>
            </a:r>
            <a:endParaRPr lang="en-US" sz="2800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DC8C9-3806-B23A-A0DA-AC8010F5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EA36D4-EC09-ED37-F9F3-D0E9E0F5359B}"/>
              </a:ext>
            </a:extLst>
          </p:cNvPr>
          <p:cNvSpPr/>
          <p:nvPr/>
        </p:nvSpPr>
        <p:spPr>
          <a:xfrm>
            <a:off x="0" y="-8979"/>
            <a:ext cx="34386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AFA849B-8A43-48E8-66A9-A3D304FC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73" y="44624"/>
            <a:ext cx="3133732" cy="36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kern="0" dirty="0">
                <a:solidFill>
                  <a:srgbClr val="E7E6E6">
                    <a:lumMod val="25000"/>
                  </a:srgbClr>
                </a:solidFill>
                <a:cs typeface="Arial" panose="020B0604020202020204" pitchFamily="34" charset="0"/>
              </a:rPr>
              <a:t>What is ANZIP</a:t>
            </a: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4FF3C0-7BD4-A75C-6EA8-7FF152773935}"/>
              </a:ext>
            </a:extLst>
          </p:cNvPr>
          <p:cNvCxnSpPr>
            <a:cxnSpLocks/>
          </p:cNvCxnSpPr>
          <p:nvPr/>
        </p:nvCxnSpPr>
        <p:spPr>
          <a:xfrm>
            <a:off x="457151" y="2780928"/>
            <a:ext cx="1613284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1137B3-39E0-FF67-2C32-08CA28B6AFC6}"/>
              </a:ext>
            </a:extLst>
          </p:cNvPr>
          <p:cNvCxnSpPr>
            <a:cxnSpLocks/>
          </p:cNvCxnSpPr>
          <p:nvPr/>
        </p:nvCxnSpPr>
        <p:spPr>
          <a:xfrm>
            <a:off x="2070435" y="2780928"/>
            <a:ext cx="468669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3E449E-9ED5-B4B1-5630-B0F07CF1F789}"/>
              </a:ext>
            </a:extLst>
          </p:cNvPr>
          <p:cNvCxnSpPr>
            <a:cxnSpLocks/>
          </p:cNvCxnSpPr>
          <p:nvPr/>
        </p:nvCxnSpPr>
        <p:spPr>
          <a:xfrm>
            <a:off x="2214451" y="2780928"/>
            <a:ext cx="468669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5272F9E-E52C-F1AF-5B06-5B31A5FD7F1C}"/>
              </a:ext>
            </a:extLst>
          </p:cNvPr>
          <p:cNvSpPr txBox="1"/>
          <p:nvPr/>
        </p:nvSpPr>
        <p:spPr>
          <a:xfrm>
            <a:off x="4152388" y="548680"/>
            <a:ext cx="7128792" cy="6617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400" dirty="0">
                <a:solidFill>
                  <a:srgbClr val="080808"/>
                </a:solidFill>
                <a:latin typeface="Swis721 Lt BT" panose="020B0403020202020204" pitchFamily="34" charset="0"/>
              </a:rPr>
              <a:t>A single, aggregated database of major economic and social infrastructure projects in Australia and New Zealand</a:t>
            </a:r>
          </a:p>
          <a:p>
            <a:pPr>
              <a:lnSpc>
                <a:spcPct val="150000"/>
              </a:lnSpc>
            </a:pPr>
            <a:endParaRPr lang="en-AU" sz="1050" dirty="0">
              <a:solidFill>
                <a:srgbClr val="080808"/>
              </a:solidFill>
              <a:latin typeface="Swis721 Lt BT" panose="020B0403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400" dirty="0">
                <a:solidFill>
                  <a:srgbClr val="080808"/>
                </a:solidFill>
                <a:latin typeface="Swis721 Lt BT" panose="020B0403020202020204" pitchFamily="34" charset="0"/>
              </a:rPr>
              <a:t>ANZIP tracks infrastructure opportunities by status across: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dirty="0">
                <a:solidFill>
                  <a:srgbClr val="080808"/>
                </a:solidFill>
                <a:latin typeface="Swis721 Lt BT" panose="020B0403020202020204" pitchFamily="34" charset="0"/>
              </a:rPr>
              <a:t>Prospective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dirty="0">
                <a:solidFill>
                  <a:srgbClr val="080808"/>
                </a:solidFill>
                <a:latin typeface="Swis721 Lt BT" panose="020B0403020202020204" pitchFamily="34" charset="0"/>
              </a:rPr>
              <a:t>Detailed Planning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dirty="0">
                <a:solidFill>
                  <a:srgbClr val="080808"/>
                </a:solidFill>
                <a:latin typeface="Swis721 Lt BT" panose="020B0403020202020204" pitchFamily="34" charset="0"/>
              </a:rPr>
              <a:t>Announced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dirty="0">
                <a:solidFill>
                  <a:srgbClr val="080808"/>
                </a:solidFill>
                <a:latin typeface="Swis721 Lt BT" panose="020B0403020202020204" pitchFamily="34" charset="0"/>
              </a:rPr>
              <a:t>Under Procurement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dirty="0">
                <a:solidFill>
                  <a:srgbClr val="080808"/>
                </a:solidFill>
                <a:latin typeface="Swis721 Lt BT" panose="020B0403020202020204" pitchFamily="34" charset="0"/>
              </a:rPr>
              <a:t>Awarded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dirty="0">
                <a:solidFill>
                  <a:srgbClr val="080808"/>
                </a:solidFill>
                <a:latin typeface="Swis721 Lt BT" panose="020B0403020202020204" pitchFamily="34" charset="0"/>
              </a:rPr>
              <a:t>Under Delivery</a:t>
            </a:r>
            <a:endParaRPr lang="en-AU" sz="2800" dirty="0">
              <a:solidFill>
                <a:srgbClr val="080808"/>
              </a:solidFill>
              <a:latin typeface="Swis721 Lt BT" panose="020B0403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dirty="0">
                <a:solidFill>
                  <a:srgbClr val="080808"/>
                </a:solidFill>
                <a:latin typeface="Swis721 Lt BT" panose="020B0403020202020204" pitchFamily="34" charset="0"/>
              </a:rPr>
              <a:t>Operational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AU" sz="2800" dirty="0">
              <a:solidFill>
                <a:srgbClr val="080808"/>
              </a:solidFill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DC8C9-3806-B23A-A0DA-AC8010F5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EA36D4-EC09-ED37-F9F3-D0E9E0F5359B}"/>
              </a:ext>
            </a:extLst>
          </p:cNvPr>
          <p:cNvSpPr/>
          <p:nvPr/>
        </p:nvSpPr>
        <p:spPr>
          <a:xfrm>
            <a:off x="0" y="-8979"/>
            <a:ext cx="34386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AFA849B-8A43-48E8-66A9-A3D304FC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73" y="44624"/>
            <a:ext cx="3133732" cy="36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kern="0" dirty="0">
                <a:solidFill>
                  <a:srgbClr val="E7E6E6">
                    <a:lumMod val="25000"/>
                  </a:srgbClr>
                </a:solidFill>
                <a:cs typeface="Arial" panose="020B0604020202020204" pitchFamily="34" charset="0"/>
              </a:rPr>
              <a:t>What is ANZIP (</a:t>
            </a:r>
            <a:r>
              <a:rPr lang="en-AU" kern="0" dirty="0" err="1">
                <a:solidFill>
                  <a:srgbClr val="E7E6E6">
                    <a:lumMod val="25000"/>
                  </a:srgbClr>
                </a:solidFill>
                <a:cs typeface="Arial" panose="020B0604020202020204" pitchFamily="34" charset="0"/>
              </a:rPr>
              <a:t>cont</a:t>
            </a:r>
            <a:r>
              <a:rPr lang="en-AU" kern="0" dirty="0">
                <a:solidFill>
                  <a:srgbClr val="E7E6E6">
                    <a:lumMod val="25000"/>
                  </a:srgbClr>
                </a:solidFill>
                <a:cs typeface="Arial" panose="020B0604020202020204" pitchFamily="34" charset="0"/>
              </a:rPr>
              <a:t>).</a:t>
            </a: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4FF3C0-7BD4-A75C-6EA8-7FF152773935}"/>
              </a:ext>
            </a:extLst>
          </p:cNvPr>
          <p:cNvCxnSpPr>
            <a:cxnSpLocks/>
          </p:cNvCxnSpPr>
          <p:nvPr/>
        </p:nvCxnSpPr>
        <p:spPr>
          <a:xfrm>
            <a:off x="457151" y="2780928"/>
            <a:ext cx="1613284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1137B3-39E0-FF67-2C32-08CA28B6AFC6}"/>
              </a:ext>
            </a:extLst>
          </p:cNvPr>
          <p:cNvCxnSpPr>
            <a:cxnSpLocks/>
          </p:cNvCxnSpPr>
          <p:nvPr/>
        </p:nvCxnSpPr>
        <p:spPr>
          <a:xfrm>
            <a:off x="2070435" y="2780928"/>
            <a:ext cx="468669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3E449E-9ED5-B4B1-5630-B0F07CF1F789}"/>
              </a:ext>
            </a:extLst>
          </p:cNvPr>
          <p:cNvCxnSpPr>
            <a:cxnSpLocks/>
          </p:cNvCxnSpPr>
          <p:nvPr/>
        </p:nvCxnSpPr>
        <p:spPr>
          <a:xfrm>
            <a:off x="2214451" y="2780928"/>
            <a:ext cx="468669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5272F9E-E52C-F1AF-5B06-5B31A5FD7F1C}"/>
              </a:ext>
            </a:extLst>
          </p:cNvPr>
          <p:cNvSpPr txBox="1"/>
          <p:nvPr/>
        </p:nvSpPr>
        <p:spPr>
          <a:xfrm>
            <a:off x="4151784" y="414937"/>
            <a:ext cx="7128792" cy="602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400" dirty="0">
                <a:solidFill>
                  <a:srgbClr val="080808"/>
                </a:solidFill>
                <a:latin typeface="Swis721 Lt BT" panose="020B0403020202020204" pitchFamily="34" charset="0"/>
              </a:rPr>
              <a:t>Tracks: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80808"/>
                </a:solidFill>
                <a:latin typeface="Swis721 Lt BT" panose="020B0403020202020204" pitchFamily="34" charset="0"/>
              </a:rPr>
              <a:t>economic infrastructure projects over A$300 million and NZ$150 million, and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80808"/>
                </a:solidFill>
                <a:latin typeface="Swis721 Lt BT" panose="020B0403020202020204" pitchFamily="34" charset="0"/>
              </a:rPr>
              <a:t>social infrastructure projects over A$100 million and NZ$50 million</a:t>
            </a:r>
          </a:p>
          <a:p>
            <a:pPr lvl="1">
              <a:lnSpc>
                <a:spcPct val="150000"/>
              </a:lnSpc>
            </a:pPr>
            <a:endParaRPr lang="en-AU" sz="900" dirty="0">
              <a:solidFill>
                <a:srgbClr val="080808"/>
              </a:solidFill>
              <a:latin typeface="Swis721 Lt BT" panose="020B0403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400" dirty="0">
                <a:solidFill>
                  <a:srgbClr val="080808"/>
                </a:solidFill>
                <a:latin typeface="Swis721 Lt BT" panose="020B0403020202020204" pitchFamily="34" charset="0"/>
              </a:rPr>
              <a:t>ANZIP provides a transparent, detailed and independent snapshot of infrastructure investment, construction, operation and privatisation opportunities for investors, constructors, governments, advisors, researchers and the broader community</a:t>
            </a:r>
          </a:p>
        </p:txBody>
      </p:sp>
    </p:spTree>
    <p:extLst>
      <p:ext uri="{BB962C8B-B14F-4D97-AF65-F5344CB8AC3E}">
        <p14:creationId xmlns:p14="http://schemas.microsoft.com/office/powerpoint/2010/main" val="24169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>
          <a:xfrm>
            <a:off x="766994" y="2060848"/>
            <a:ext cx="10729606" cy="250476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AU" sz="5400" b="0" dirty="0">
                <a:solidFill>
                  <a:schemeClr val="accent1"/>
                </a:solidFill>
                <a:latin typeface="Swis721 Md BT Medium" panose="020B0604020202020204" pitchFamily="34" charset="0"/>
              </a:rPr>
              <a:t>Australia New Zealand Infrastructure Pipeline (ANZIP)</a:t>
            </a:r>
            <a:endParaRPr lang="en-US" sz="5400" b="0" dirty="0">
              <a:solidFill>
                <a:schemeClr val="accent1"/>
              </a:solidFill>
              <a:latin typeface="Swis721 Md BT Medium" panose="020B0604020202020204" pitchFamily="34" charset="0"/>
            </a:endParaRPr>
          </a:p>
        </p:txBody>
      </p:sp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A519185-FD47-F047-BECA-4DC049C41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7" y="5331136"/>
            <a:ext cx="1917517" cy="601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9962A0-DF65-3144-A44B-AD382988192D}"/>
              </a:ext>
            </a:extLst>
          </p:cNvPr>
          <p:cNvSpPr txBox="1"/>
          <p:nvPr/>
        </p:nvSpPr>
        <p:spPr>
          <a:xfrm>
            <a:off x="1075765" y="-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4C652-4E18-6EDD-5B16-A5CA45EAA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683"/>
            <a:ext cx="12192000" cy="63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962A0-DF65-3144-A44B-AD382988192D}"/>
              </a:ext>
            </a:extLst>
          </p:cNvPr>
          <p:cNvSpPr txBox="1"/>
          <p:nvPr/>
        </p:nvSpPr>
        <p:spPr>
          <a:xfrm>
            <a:off x="1075765" y="-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032A1-CA2D-D576-86A8-FA911FA1C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72" y="0"/>
            <a:ext cx="859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DC8C9-3806-B23A-A0DA-AC8010F5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EA36D4-EC09-ED37-F9F3-D0E9E0F5359B}"/>
              </a:ext>
            </a:extLst>
          </p:cNvPr>
          <p:cNvSpPr/>
          <p:nvPr/>
        </p:nvSpPr>
        <p:spPr>
          <a:xfrm>
            <a:off x="0" y="-8979"/>
            <a:ext cx="34386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AFA849B-8A43-48E8-66A9-A3D304FC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73" y="44624"/>
            <a:ext cx="3133732" cy="36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Context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4FF3C0-7BD4-A75C-6EA8-7FF152773935}"/>
              </a:ext>
            </a:extLst>
          </p:cNvPr>
          <p:cNvCxnSpPr>
            <a:cxnSpLocks/>
          </p:cNvCxnSpPr>
          <p:nvPr/>
        </p:nvCxnSpPr>
        <p:spPr>
          <a:xfrm>
            <a:off x="457151" y="2780928"/>
            <a:ext cx="1613284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1137B3-39E0-FF67-2C32-08CA28B6AFC6}"/>
              </a:ext>
            </a:extLst>
          </p:cNvPr>
          <p:cNvCxnSpPr>
            <a:cxnSpLocks/>
          </p:cNvCxnSpPr>
          <p:nvPr/>
        </p:nvCxnSpPr>
        <p:spPr>
          <a:xfrm>
            <a:off x="2070435" y="2780928"/>
            <a:ext cx="468669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3E449E-9ED5-B4B1-5630-B0F07CF1F789}"/>
              </a:ext>
            </a:extLst>
          </p:cNvPr>
          <p:cNvCxnSpPr>
            <a:cxnSpLocks/>
          </p:cNvCxnSpPr>
          <p:nvPr/>
        </p:nvCxnSpPr>
        <p:spPr>
          <a:xfrm>
            <a:off x="2214451" y="2780928"/>
            <a:ext cx="468669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5272F9E-E52C-F1AF-5B06-5B31A5FD7F1C}"/>
              </a:ext>
            </a:extLst>
          </p:cNvPr>
          <p:cNvSpPr txBox="1"/>
          <p:nvPr/>
        </p:nvSpPr>
        <p:spPr>
          <a:xfrm>
            <a:off x="4295800" y="1885502"/>
            <a:ext cx="7128792" cy="324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rgbClr val="080808"/>
                </a:solidFill>
                <a:latin typeface="Swis721 Lt BT" panose="020B0403020202020204" pitchFamily="34" charset="0"/>
              </a:rPr>
              <a:t>Product with a purpose: a single market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rgbClr val="080808"/>
                </a:solidFill>
                <a:latin typeface="Swis721 Lt BT" panose="020B0403020202020204" pitchFamily="34" charset="0"/>
              </a:rPr>
              <a:t>Started simple, expanded with capability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rgbClr val="080808"/>
                </a:solidFill>
                <a:latin typeface="Swis721 Lt BT" panose="020B0403020202020204" pitchFamily="34" charset="0"/>
              </a:rPr>
              <a:t>Launched ANZIP 2016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rgbClr val="080808"/>
                </a:solidFill>
                <a:latin typeface="Swis721 Lt BT" panose="020B0403020202020204" pitchFamily="34" charset="0"/>
              </a:rPr>
              <a:t>ANZIP 2.0 launched 2021</a:t>
            </a:r>
          </a:p>
          <a:p>
            <a:pPr>
              <a:lnSpc>
                <a:spcPct val="150000"/>
              </a:lnSpc>
            </a:pPr>
            <a:endParaRPr lang="en-AU" sz="2800" dirty="0">
              <a:solidFill>
                <a:srgbClr val="080808"/>
              </a:solidFill>
              <a:latin typeface="Swis721 Lt B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DC8C9-3806-B23A-A0DA-AC8010F5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EA36D4-EC09-ED37-F9F3-D0E9E0F5359B}"/>
              </a:ext>
            </a:extLst>
          </p:cNvPr>
          <p:cNvSpPr/>
          <p:nvPr/>
        </p:nvSpPr>
        <p:spPr>
          <a:xfrm>
            <a:off x="0" y="-12807"/>
            <a:ext cx="34386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AFA849B-8A43-48E8-66A9-A3D304FC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73" y="44624"/>
            <a:ext cx="3133732" cy="36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pitchFamily="-108" charset="0"/>
                <a:ea typeface="ヒラギノ角ゴ Pro W3" pitchFamily="-108" charset="-128"/>
                <a:cs typeface="ヒラギノ角ゴ Pro W3" pitchFamily="-108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Development Horizons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0" cap="none" spc="0" normalizeH="0" baseline="0" noProof="0" dirty="0">
              <a:ln>
                <a:noFill/>
              </a:ln>
              <a:solidFill>
                <a:srgbClr val="003E6A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4FF3C0-7BD4-A75C-6EA8-7FF152773935}"/>
              </a:ext>
            </a:extLst>
          </p:cNvPr>
          <p:cNvCxnSpPr>
            <a:cxnSpLocks/>
          </p:cNvCxnSpPr>
          <p:nvPr/>
        </p:nvCxnSpPr>
        <p:spPr>
          <a:xfrm>
            <a:off x="457151" y="2780928"/>
            <a:ext cx="1613284" cy="0"/>
          </a:xfrm>
          <a:prstGeom prst="line">
            <a:avLst/>
          </a:prstGeom>
          <a:ln w="50800">
            <a:solidFill>
              <a:srgbClr val="1C588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1137B3-39E0-FF67-2C32-08CA28B6AFC6}"/>
              </a:ext>
            </a:extLst>
          </p:cNvPr>
          <p:cNvCxnSpPr>
            <a:cxnSpLocks/>
          </p:cNvCxnSpPr>
          <p:nvPr/>
        </p:nvCxnSpPr>
        <p:spPr>
          <a:xfrm>
            <a:off x="2070435" y="2780928"/>
            <a:ext cx="468669" cy="0"/>
          </a:xfrm>
          <a:prstGeom prst="line">
            <a:avLst/>
          </a:prstGeom>
          <a:ln w="50800">
            <a:solidFill>
              <a:srgbClr val="74C0E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3E449E-9ED5-B4B1-5630-B0F07CF1F789}"/>
              </a:ext>
            </a:extLst>
          </p:cNvPr>
          <p:cNvCxnSpPr>
            <a:cxnSpLocks/>
          </p:cNvCxnSpPr>
          <p:nvPr/>
        </p:nvCxnSpPr>
        <p:spPr>
          <a:xfrm>
            <a:off x="2214451" y="2780928"/>
            <a:ext cx="468669" cy="0"/>
          </a:xfrm>
          <a:prstGeom prst="line">
            <a:avLst/>
          </a:prstGeom>
          <a:ln w="50800">
            <a:solidFill>
              <a:srgbClr val="3DB5A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5272F9E-E52C-F1AF-5B06-5B31A5FD7F1C}"/>
              </a:ext>
            </a:extLst>
          </p:cNvPr>
          <p:cNvSpPr txBox="1"/>
          <p:nvPr/>
        </p:nvSpPr>
        <p:spPr>
          <a:xfrm>
            <a:off x="4295800" y="980728"/>
            <a:ext cx="712879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rgbClr val="080808"/>
                </a:solidFill>
                <a:latin typeface="Swis721 Lt BT" panose="020B0403020202020204" pitchFamily="34" charset="0"/>
              </a:rPr>
              <a:t>Horizon 1 – Development pathway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rgbClr val="080808"/>
                </a:solidFill>
                <a:latin typeface="Swis721 Lt BT" panose="020B0403020202020204" pitchFamily="34" charset="0"/>
              </a:rPr>
              <a:t>Horizon 2 – Snapshot data and comparative analysis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rgbClr val="080808"/>
                </a:solidFill>
                <a:latin typeface="Swis721 Lt BT" panose="020B0403020202020204" pitchFamily="34" charset="0"/>
              </a:rPr>
              <a:t>Horizon 3 – Longitudinal data set capability of historic analysis</a:t>
            </a:r>
          </a:p>
          <a:p>
            <a:endParaRPr lang="en-AU" sz="2800" dirty="0">
              <a:solidFill>
                <a:srgbClr val="080808"/>
              </a:solidFill>
              <a:latin typeface="Swis721 Lt BT" panose="020B0403020202020204" pitchFamily="34" charset="0"/>
            </a:endParaRPr>
          </a:p>
          <a:p>
            <a:r>
              <a:rPr lang="en-AU" sz="2800" dirty="0">
                <a:solidFill>
                  <a:srgbClr val="080808"/>
                </a:solidFill>
                <a:latin typeface="Swis721 Lt BT" panose="020B0403020202020204" pitchFamily="34" charset="0"/>
                <a:hlinkClick r:id="rId3"/>
              </a:rPr>
              <a:t>https://infrastructurepipeline.org/</a:t>
            </a:r>
            <a:r>
              <a:rPr lang="en-AU" sz="2800" dirty="0">
                <a:solidFill>
                  <a:srgbClr val="080808"/>
                </a:solidFill>
                <a:latin typeface="Swis721 Lt BT" panose="020B04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8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>
          <a:xfrm>
            <a:off x="766994" y="2060848"/>
            <a:ext cx="10729606" cy="250476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AU" sz="5400" b="0" dirty="0">
                <a:solidFill>
                  <a:schemeClr val="accent1"/>
                </a:solidFill>
                <a:latin typeface="Swis721 Md BT Medium" panose="020B0604020202020204" pitchFamily="34" charset="0"/>
              </a:rPr>
              <a:t>Horizon 3 – Longitudinal and comparative analysis</a:t>
            </a:r>
            <a:endParaRPr lang="en-US" sz="5400" b="0" dirty="0">
              <a:solidFill>
                <a:schemeClr val="accent1"/>
              </a:solidFill>
              <a:latin typeface="Swis721 Md BT Medium" panose="020B0604020202020204" pitchFamily="34" charset="0"/>
            </a:endParaRPr>
          </a:p>
        </p:txBody>
      </p:sp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A519185-FD47-F047-BECA-4DC049C41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7" y="5331136"/>
            <a:ext cx="1917517" cy="601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9962A0-DF65-3144-A44B-AD382988192D}"/>
              </a:ext>
            </a:extLst>
          </p:cNvPr>
          <p:cNvSpPr txBox="1"/>
          <p:nvPr/>
        </p:nvSpPr>
        <p:spPr>
          <a:xfrm>
            <a:off x="1075765" y="-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Custom 1">
      <a:dk1>
        <a:srgbClr val="003E6A"/>
      </a:dk1>
      <a:lt1>
        <a:sysClr val="window" lastClr="FFFFFF"/>
      </a:lt1>
      <a:dk2>
        <a:srgbClr val="1F497D"/>
      </a:dk2>
      <a:lt2>
        <a:srgbClr val="DDDDDD"/>
      </a:lt2>
      <a:accent1>
        <a:srgbClr val="00B5AF"/>
      </a:accent1>
      <a:accent2>
        <a:srgbClr val="74BFE0"/>
      </a:accent2>
      <a:accent3>
        <a:srgbClr val="003E6A"/>
      </a:accent3>
      <a:accent4>
        <a:srgbClr val="FFDD32"/>
      </a:accent4>
      <a:accent5>
        <a:srgbClr val="FF8673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0E786D5F-6C9F-4D98-B9FD-6F469DCF729E}" vid="{F0BD4CFF-2C14-44B5-9345-3A03E4C569AD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3E6A"/>
      </a:dk1>
      <a:lt1>
        <a:sysClr val="window" lastClr="FFFFFF"/>
      </a:lt1>
      <a:dk2>
        <a:srgbClr val="1F497D"/>
      </a:dk2>
      <a:lt2>
        <a:srgbClr val="DDDDDD"/>
      </a:lt2>
      <a:accent1>
        <a:srgbClr val="00B5AF"/>
      </a:accent1>
      <a:accent2>
        <a:srgbClr val="74BFE0"/>
      </a:accent2>
      <a:accent3>
        <a:srgbClr val="003E6A"/>
      </a:accent3>
      <a:accent4>
        <a:srgbClr val="FFDD32"/>
      </a:accent4>
      <a:accent5>
        <a:srgbClr val="FF8673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eme1">
  <a:themeElements>
    <a:clrScheme name="IP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D6A"/>
      </a:accent1>
      <a:accent2>
        <a:srgbClr val="DDDDDD"/>
      </a:accent2>
      <a:accent3>
        <a:srgbClr val="74BFE0"/>
      </a:accent3>
      <a:accent4>
        <a:srgbClr val="00B5AF"/>
      </a:accent4>
      <a:accent5>
        <a:srgbClr val="7F7F7F"/>
      </a:accent5>
      <a:accent6>
        <a:srgbClr val="A5A5A5"/>
      </a:accent6>
      <a:hlink>
        <a:srgbClr val="003D6A"/>
      </a:hlink>
      <a:folHlink>
        <a:srgbClr val="B4C6E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0E786D5F-6C9F-4D98-B9FD-6F469DCF729E}" vid="{F0BD4CFF-2C14-44B5-9345-3A03E4C569AD}"/>
    </a:ext>
  </a:extLst>
</a:theme>
</file>

<file path=ppt/theme/theme4.xml><?xml version="1.0" encoding="utf-8"?>
<a:theme xmlns:a="http://schemas.openxmlformats.org/drawingml/2006/main" name="2_Theme1">
  <a:themeElements>
    <a:clrScheme name="Custom 1">
      <a:dk1>
        <a:srgbClr val="003E6A"/>
      </a:dk1>
      <a:lt1>
        <a:sysClr val="window" lastClr="FFFFFF"/>
      </a:lt1>
      <a:dk2>
        <a:srgbClr val="1F497D"/>
      </a:dk2>
      <a:lt2>
        <a:srgbClr val="DDDDDD"/>
      </a:lt2>
      <a:accent1>
        <a:srgbClr val="00B5AF"/>
      </a:accent1>
      <a:accent2>
        <a:srgbClr val="74BFE0"/>
      </a:accent2>
      <a:accent3>
        <a:srgbClr val="003E6A"/>
      </a:accent3>
      <a:accent4>
        <a:srgbClr val="FFDD32"/>
      </a:accent4>
      <a:accent5>
        <a:srgbClr val="FF8673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0E786D5F-6C9F-4D98-B9FD-6F469DCF729E}" vid="{F0BD4CFF-2C14-44B5-9345-3A03E4C569AD}"/>
    </a:ext>
  </a:extLst>
</a:theme>
</file>

<file path=ppt/theme/theme5.xml><?xml version="1.0" encoding="utf-8"?>
<a:theme xmlns:a="http://schemas.openxmlformats.org/drawingml/2006/main" name="3_Theme1">
  <a:themeElements>
    <a:clrScheme name="Custom 1">
      <a:dk1>
        <a:srgbClr val="003E6A"/>
      </a:dk1>
      <a:lt1>
        <a:sysClr val="window" lastClr="FFFFFF"/>
      </a:lt1>
      <a:dk2>
        <a:srgbClr val="1F497D"/>
      </a:dk2>
      <a:lt2>
        <a:srgbClr val="DDDDDD"/>
      </a:lt2>
      <a:accent1>
        <a:srgbClr val="00B5AF"/>
      </a:accent1>
      <a:accent2>
        <a:srgbClr val="74BFE0"/>
      </a:accent2>
      <a:accent3>
        <a:srgbClr val="003E6A"/>
      </a:accent3>
      <a:accent4>
        <a:srgbClr val="FFDD32"/>
      </a:accent4>
      <a:accent5>
        <a:srgbClr val="FF8673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D3245484-20B6-4739-AEB2-B35A88B6883D}" vid="{2167962A-FC30-42FE-800A-E633A52E324D}"/>
    </a:ext>
  </a:extLst>
</a:theme>
</file>

<file path=ppt/theme/theme6.xml><?xml version="1.0" encoding="utf-8"?>
<a:theme xmlns:a="http://schemas.openxmlformats.org/drawingml/2006/main" name="2_Office Theme">
  <a:themeElements>
    <a:clrScheme name="Custom 1">
      <a:dk1>
        <a:srgbClr val="003E6A"/>
      </a:dk1>
      <a:lt1>
        <a:sysClr val="window" lastClr="FFFFFF"/>
      </a:lt1>
      <a:dk2>
        <a:srgbClr val="1F497D"/>
      </a:dk2>
      <a:lt2>
        <a:srgbClr val="DDDDDD"/>
      </a:lt2>
      <a:accent1>
        <a:srgbClr val="00B5AF"/>
      </a:accent1>
      <a:accent2>
        <a:srgbClr val="74BFE0"/>
      </a:accent2>
      <a:accent3>
        <a:srgbClr val="003E6A"/>
      </a:accent3>
      <a:accent4>
        <a:srgbClr val="FFDD32"/>
      </a:accent4>
      <a:accent5>
        <a:srgbClr val="FF8673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743570CA55D4C80BB8B2EC71B7606" ma:contentTypeVersion="22" ma:contentTypeDescription="Create a new document." ma:contentTypeScope="" ma:versionID="f72bcd8cda11beeb614a517dff1a6fb0">
  <xsd:schema xmlns:xsd="http://www.w3.org/2001/XMLSchema" xmlns:xs="http://www.w3.org/2001/XMLSchema" xmlns:p="http://schemas.microsoft.com/office/2006/metadata/properties" xmlns:ns2="7b499448-c3a4-486a-ab46-c20b1b95d902" xmlns:ns3="033981f3-c5e7-4c0e-99e6-cc44a02d67fb" targetNamespace="http://schemas.microsoft.com/office/2006/metadata/properties" ma:root="true" ma:fieldsID="33f0c4a3d8b4a54e62a596c42c5ae686" ns2:_="" ns3:_="">
    <xsd:import namespace="7b499448-c3a4-486a-ab46-c20b1b95d902"/>
    <xsd:import namespace="033981f3-c5e7-4c0e-99e6-cc44a02d67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Edited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99448-c3a4-486a-ab46-c20b1b95d9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d312fcd9-3bd6-449d-a254-c81ff2410aa5}" ma:internalName="TaxCatchAll" ma:showField="CatchAllData" ma:web="7b499448-c3a4-486a-ab46-c20b1b95d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981f3-c5e7-4c0e-99e6-cc44a02d67fb" elementFormDefault="qualified">
    <xsd:import namespace="http://schemas.microsoft.com/office/2006/documentManagement/types"/>
    <xsd:import namespace="http://schemas.microsoft.com/office/infopath/2007/PartnerControls"/>
    <xsd:element name="Edited" ma:index="10" nillable="true" ma:displayName="Edited" ma:format="DateOnly" ma:internalName="Edited">
      <xsd:simpleType>
        <xsd:restriction base="dms:DateTime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21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3ceb7d0-9070-4895-a2e6-0640ca70f8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499448-c3a4-486a-ab46-c20b1b95d902" xsi:nil="true"/>
    <Edited xmlns="033981f3-c5e7-4c0e-99e6-cc44a02d67fb" xsi:nil="true"/>
    <_Flow_SignoffStatus xmlns="033981f3-c5e7-4c0e-99e6-cc44a02d67fb" xsi:nil="true"/>
    <lcf76f155ced4ddcb4097134ff3c332f xmlns="033981f3-c5e7-4c0e-99e6-cc44a02d67f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0712D2-61D7-4032-9BF7-BCC43DFA0E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499448-c3a4-486a-ab46-c20b1b95d902"/>
    <ds:schemaRef ds:uri="033981f3-c5e7-4c0e-99e6-cc44a02d67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26155E-D096-4935-BE22-BF6F2808AE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06D2ED-A57F-45B8-AC9C-2A757D1991B8}">
  <ds:schemaRefs>
    <ds:schemaRef ds:uri="http://schemas.microsoft.com/office/2006/metadata/properties"/>
    <ds:schemaRef ds:uri="3728c5e2-d3bc-47ba-8f0e-2e098e8ad11b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1bebf4ff-1370-46b3-b112-3bbbaf465e72"/>
    <ds:schemaRef ds:uri="http://www.w3.org/XML/1998/namespace"/>
    <ds:schemaRef ds:uri="7b499448-c3a4-486a-ab46-c20b1b95d902"/>
    <ds:schemaRef ds:uri="033981f3-c5e7-4c0e-99e6-cc44a02d67f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</Words>
  <Application>Microsoft Office PowerPoint</Application>
  <PresentationFormat>Widescreen</PresentationFormat>
  <Paragraphs>90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Calibri</vt:lpstr>
      <vt:lpstr>Arial</vt:lpstr>
      <vt:lpstr>Swis721 Md BT Medium</vt:lpstr>
      <vt:lpstr>Adobe Devanagari</vt:lpstr>
      <vt:lpstr>Times New Roman</vt:lpstr>
      <vt:lpstr>Swis721 Lt BT Light</vt:lpstr>
      <vt:lpstr>Swis721 Lt BT</vt:lpstr>
      <vt:lpstr>Calibri (Body)</vt:lpstr>
      <vt:lpstr>Times</vt:lpstr>
      <vt:lpstr>Swis721 BT</vt:lpstr>
      <vt:lpstr>Lucida Grande</vt:lpstr>
      <vt:lpstr>Wingdings</vt:lpstr>
      <vt:lpstr>Theme1</vt:lpstr>
      <vt:lpstr>1_Office Theme</vt:lpstr>
      <vt:lpstr>1_Theme1</vt:lpstr>
      <vt:lpstr>2_Theme1</vt:lpstr>
      <vt:lpstr>3_Theme1</vt:lpstr>
      <vt:lpstr>2_Office Theme</vt:lpstr>
      <vt:lpstr>The Australia New Zealand Infrastructure Pipeline</vt:lpstr>
      <vt:lpstr>PowerPoint Presentation</vt:lpstr>
      <vt:lpstr>PowerPoint Presentation</vt:lpstr>
      <vt:lpstr>PowerPoint Presentation</vt:lpstr>
      <vt:lpstr>Australia New Zealand Infrastructure Pipeline (ANZIP)</vt:lpstr>
      <vt:lpstr>PowerPoint Presentation</vt:lpstr>
      <vt:lpstr>PowerPoint Presentation</vt:lpstr>
      <vt:lpstr>PowerPoint Presentation</vt:lpstr>
      <vt:lpstr>Horizon 3 – Longitudinal and comparative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2014-07-21T07:33:11Z</dcterms:created>
  <dcterms:modified xsi:type="dcterms:W3CDTF">2024-10-22T02:54:50Z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0x0101006FC743570CA55D4C80BB8B2EC71B7606</vt:lpwstr>
  </property>
  <property fmtid="{D5CDD505-2E9C-101B-9397-08002B2CF9AE}" pid="3" name="MSIP_Label_817d4574-7375-4d17-b29c-6e4c6df0fcb0_Enabled">
    <vt:lpwstr>true</vt:lpwstr>
  </property>
  <property fmtid="{D5CDD505-2E9C-101B-9397-08002B2CF9AE}" pid="4" name="MSIP_Label_817d4574-7375-4d17-b29c-6e4c6df0fcb0_SetDate">
    <vt:lpwstr>2024-10-22T02:54:29Z</vt:lpwstr>
  </property>
  <property fmtid="{D5CDD505-2E9C-101B-9397-08002B2CF9AE}" pid="5" name="MSIP_Label_817d4574-7375-4d17-b29c-6e4c6df0fcb0_Method">
    <vt:lpwstr>Standard</vt:lpwstr>
  </property>
  <property fmtid="{D5CDD505-2E9C-101B-9397-08002B2CF9AE}" pid="6" name="MSIP_Label_817d4574-7375-4d17-b29c-6e4c6df0fcb0_Name">
    <vt:lpwstr>ADB Internal</vt:lpwstr>
  </property>
  <property fmtid="{D5CDD505-2E9C-101B-9397-08002B2CF9AE}" pid="7" name="MSIP_Label_817d4574-7375-4d17-b29c-6e4c6df0fcb0_SiteId">
    <vt:lpwstr>9495d6bb-41c2-4c58-848f-92e52cf3d640</vt:lpwstr>
  </property>
  <property fmtid="{D5CDD505-2E9C-101B-9397-08002B2CF9AE}" pid="8" name="MSIP_Label_817d4574-7375-4d17-b29c-6e4c6df0fcb0_ActionId">
    <vt:lpwstr>e4cd1a67-b839-4d98-9d36-8ceb6e4bbe3a</vt:lpwstr>
  </property>
  <property fmtid="{D5CDD505-2E9C-101B-9397-08002B2CF9AE}" pid="9" name="MSIP_Label_817d4574-7375-4d17-b29c-6e4c6df0fcb0_ContentBits">
    <vt:lpwstr>2</vt:lpwstr>
  </property>
  <property fmtid="{D5CDD505-2E9C-101B-9397-08002B2CF9AE}" pid="10" name="ClassificationContentMarkingFooterLocations">
    <vt:lpwstr>Theme1:3\1_Office Theme:3\1_Theme1:3\2_Theme1:3\3_Theme1:3\2_Office Theme:3</vt:lpwstr>
  </property>
  <property fmtid="{D5CDD505-2E9C-101B-9397-08002B2CF9AE}" pid="11" name="ClassificationContentMarkingFooterText">
    <vt:lpwstr>INTERNAL. This information is accessible to ADB Management and Staff. It may be shared outside ADB with appropriate permission.</vt:lpwstr>
  </property>
</Properties>
</file>