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3"/>
  </p:notesMasterIdLst>
  <p:handoutMasterIdLst>
    <p:handoutMasterId r:id="rId14"/>
  </p:handoutMasterIdLst>
  <p:sldIdLst>
    <p:sldId id="256" r:id="rId5"/>
    <p:sldId id="277" r:id="rId6"/>
    <p:sldId id="273" r:id="rId7"/>
    <p:sldId id="275" r:id="rId8"/>
    <p:sldId id="274" r:id="rId9"/>
    <p:sldId id="262" r:id="rId10"/>
    <p:sldId id="278" r:id="rId11"/>
    <p:sldId id="276"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2D521F9B-29BD-9B41-A43D-00C98A4B2672}">
          <p14:sldIdLst>
            <p14:sldId id="256"/>
            <p14:sldId id="277"/>
            <p14:sldId id="273"/>
            <p14:sldId id="275"/>
            <p14:sldId id="274"/>
            <p14:sldId id="262"/>
            <p14:sldId id="278"/>
            <p14:sldId id="276"/>
          </p14:sldIdLst>
        </p14:section>
      </p14:sectionLst>
    </p:ext>
    <p:ext uri="{EFAFB233-063F-42B5-8137-9DF3F51BA10A}">
      <p15:sldGuideLst xmlns:p15="http://schemas.microsoft.com/office/powerpoint/2012/main">
        <p15:guide id="1" pos="7450">
          <p15:clr>
            <a:srgbClr val="9AA0A6"/>
          </p15:clr>
        </p15:guide>
        <p15:guide id="2" orient="horz"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hmI7Osupp6bIUVwkJudd50sSXU9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F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72"/>
    <p:restoredTop sz="71622"/>
  </p:normalViewPr>
  <p:slideViewPr>
    <p:cSldViewPr snapToGrid="0">
      <p:cViewPr varScale="1">
        <p:scale>
          <a:sx n="45" d="100"/>
          <a:sy n="45" d="100"/>
        </p:scale>
        <p:origin x="1316" y="48"/>
      </p:cViewPr>
      <p:guideLst>
        <p:guide pos="745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customschemas.google.com/relationships/presentationmetadata" Target="meta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BF8A08-57C5-4B5A-AE10-BB204D5C17D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lgn="ctr"/>
            <a:endParaRPr lang="en-AU" b="1" dirty="0">
              <a:solidFill>
                <a:srgbClr val="FF0000"/>
              </a:solidFill>
              <a:latin typeface="Arial" panose="020B0604020202020204" pitchFamily="34" charset="0"/>
            </a:endParaRPr>
          </a:p>
        </p:txBody>
      </p:sp>
      <p:sp>
        <p:nvSpPr>
          <p:cNvPr id="3" name="Date Placeholder 2">
            <a:extLst>
              <a:ext uri="{FF2B5EF4-FFF2-40B4-BE49-F238E27FC236}">
                <a16:creationId xmlns:a16="http://schemas.microsoft.com/office/drawing/2014/main" id="{CA35DC12-8470-4BBA-8B0A-E879C615D5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52F8DC-77EC-4E02-AD2B-1B999E906CD2}" type="datetimeFigureOut">
              <a:rPr lang="en-AU" smtClean="0"/>
              <a:t>22/10/2024</a:t>
            </a:fld>
            <a:endParaRPr lang="en-AU" dirty="0"/>
          </a:p>
        </p:txBody>
      </p:sp>
      <p:sp>
        <p:nvSpPr>
          <p:cNvPr id="4" name="Footer Placeholder 3">
            <a:extLst>
              <a:ext uri="{FF2B5EF4-FFF2-40B4-BE49-F238E27FC236}">
                <a16:creationId xmlns:a16="http://schemas.microsoft.com/office/drawing/2014/main" id="{D31880E3-E1DA-4CE4-B6AC-B5BE560459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lgn="ctr"/>
            <a:endParaRPr lang="en-AU" b="1" dirty="0">
              <a:solidFill>
                <a:srgbClr val="FF0000"/>
              </a:solidFill>
              <a:latin typeface="Arial" panose="020B0604020202020204" pitchFamily="34" charset="0"/>
            </a:endParaRPr>
          </a:p>
        </p:txBody>
      </p:sp>
      <p:sp>
        <p:nvSpPr>
          <p:cNvPr id="5" name="Slide Number Placeholder 4">
            <a:extLst>
              <a:ext uri="{FF2B5EF4-FFF2-40B4-BE49-F238E27FC236}">
                <a16:creationId xmlns:a16="http://schemas.microsoft.com/office/drawing/2014/main" id="{6F692819-E065-4FE3-AD76-9210604103E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D5CECF-AD4E-472E-BD20-0DCE8B3D1033}" type="slidenum">
              <a:rPr lang="en-AU" smtClean="0"/>
              <a:t>‹#›</a:t>
            </a:fld>
            <a:endParaRPr lang="en-AU" dirty="0"/>
          </a:p>
        </p:txBody>
      </p:sp>
    </p:spTree>
    <p:extLst>
      <p:ext uri="{BB962C8B-B14F-4D97-AF65-F5344CB8AC3E}">
        <p14:creationId xmlns:p14="http://schemas.microsoft.com/office/powerpoint/2010/main" val="20667753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200" b="1" i="0" u="none" strike="noStrike" cap="none">
                <a:solidFill>
                  <a:srgbClr val="FF0000"/>
                </a:solidFill>
                <a:latin typeface="Arial" panose="020B0604020202020204" pitchFamily="34" charset="0"/>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AU"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1200" b="1" i="0" u="none" strike="noStrike" cap="none">
                <a:solidFill>
                  <a:srgbClr val="FF0000"/>
                </a:solidFill>
                <a:latin typeface="Arial" panose="020B0604020202020204" pitchFamily="34" charset="0"/>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AU"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 name="Google Shape;3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Footer Placeholder 1">
            <a:extLst>
              <a:ext uri="{FF2B5EF4-FFF2-40B4-BE49-F238E27FC236}">
                <a16:creationId xmlns:a16="http://schemas.microsoft.com/office/drawing/2014/main" id="{8C55328E-5569-49FB-BA5E-1100AA9FB0D9}"/>
              </a:ext>
            </a:extLst>
          </p:cNvPr>
          <p:cNvSpPr>
            <a:spLocks noGrp="1"/>
          </p:cNvSpPr>
          <p:nvPr>
            <p:ph type="ftr" idx="11"/>
          </p:nvPr>
        </p:nvSpPr>
        <p:spPr>
          <a:xfrm>
            <a:off x="0" y="8685213"/>
            <a:ext cx="2971800" cy="458787"/>
          </a:xfrm>
        </p:spPr>
        <p:txBody>
          <a:bodyPr/>
          <a:lstStyle/>
          <a:p>
            <a:endParaRPr lang="en-AU" dirty="0"/>
          </a:p>
        </p:txBody>
      </p:sp>
      <p:sp>
        <p:nvSpPr>
          <p:cNvPr id="3" name="Header Placeholder 2">
            <a:extLst>
              <a:ext uri="{FF2B5EF4-FFF2-40B4-BE49-F238E27FC236}">
                <a16:creationId xmlns:a16="http://schemas.microsoft.com/office/drawing/2014/main" id="{7D014C39-20B0-4661-86E1-1FA4DCF2E51A}"/>
              </a:ext>
            </a:extLst>
          </p:cNvPr>
          <p:cNvSpPr>
            <a:spLocks noGrp="1"/>
          </p:cNvSpPr>
          <p:nvPr>
            <p:ph type="hdr" idx="2"/>
          </p:nvPr>
        </p:nvSpPr>
        <p:spPr>
          <a:xfrm>
            <a:off x="0" y="0"/>
            <a:ext cx="2971800" cy="458788"/>
          </a:xfrm>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In the infrastructure sector we often understand digital resilience in the context of hard infrastructure – resilience and redundancy cables, ensuring continuity of connectivity. </a:t>
            </a:r>
          </a:p>
          <a:p>
            <a:pPr>
              <a:buFont typeface="Arial" panose="020B0604020202020204" pitchFamily="34" charset="0"/>
              <a:buChar char="•"/>
            </a:pPr>
            <a:r>
              <a:rPr lang="en-US" dirty="0"/>
              <a:t>However, we’re increasingly hearing from Pacific Island counterparts that in conjunction with this cable resilience, they also need support to adequately prepare for and manage the downstream impact of this increased connectivity, particularly for users. </a:t>
            </a:r>
          </a:p>
          <a:p>
            <a:pPr marL="228600" indent="0">
              <a:buFont typeface="Arial" panose="020B0604020202020204" pitchFamily="34" charset="0"/>
              <a:buNone/>
            </a:pPr>
            <a:endParaRPr lang="en-US" dirty="0"/>
          </a:p>
          <a:p>
            <a:pPr>
              <a:buFont typeface="Arial" panose="020B0604020202020204" pitchFamily="34" charset="0"/>
              <a:buChar char="•"/>
            </a:pPr>
            <a:r>
              <a:rPr lang="en-US" dirty="0"/>
              <a:t>In parallel also exploring ways to strengthen our approach to GEDSI in our projects, particularly in the wake of DFAT’s new development policy and increasing gender and disability priorities. </a:t>
            </a:r>
          </a:p>
          <a:p>
            <a:pPr>
              <a:buFont typeface="Arial" panose="020B0604020202020204" pitchFamily="34" charset="0"/>
              <a:buChar char="•"/>
            </a:pPr>
            <a:r>
              <a:rPr lang="en-US" dirty="0"/>
              <a:t>At AIFFP, we have a number of ways we integrate GEDSI at a project level including mitigation and management of risks as well as identification of impact opportunities to maximise benefit in our investments. However, we were finding fewer project-level entry points to do so in our cable investments, particularly where we were financing redundancy or resilience infrastructure and had limited community and user interface at a project level. </a:t>
            </a:r>
          </a:p>
          <a:p>
            <a:pPr>
              <a:buFont typeface="Arial" panose="020B0604020202020204" pitchFamily="34" charset="0"/>
              <a:buChar char="•"/>
            </a:pPr>
            <a:r>
              <a:rPr lang="en-US" dirty="0"/>
              <a:t>But… failure to apply a gender lens to this kind of work could mean missing out on opportunities to value add &amp; support digital resilience efforts alongside cable infrastructure or could result in inadvertently perpetuating inequalities because we’re not able to adequately track the long-term impacts. </a:t>
            </a:r>
          </a:p>
          <a:p>
            <a:pPr marL="228600" indent="0">
              <a:buFont typeface="Arial" panose="020B0604020202020204" pitchFamily="34" charset="0"/>
              <a:buNone/>
            </a:pPr>
            <a:endParaRPr lang="en-US" dirty="0"/>
          </a:p>
          <a:p>
            <a:pPr>
              <a:buFont typeface="Arial" panose="020B0604020202020204" pitchFamily="34" charset="0"/>
              <a:buChar char="•"/>
            </a:pPr>
            <a:r>
              <a:rPr lang="en-US" dirty="0"/>
              <a:t>At the same time, it was harder to get as clear a picture of the needs and issues – we know there are substantial data gaps in the Pacific when it comes to digital connectivity, particularly form a GEDSI perspective, including significant gaps in sex disaggregated data. This makes it difficult for us to ascertain existing gaps and entry points. We have integrate some specific country-level GEDSI analysis on these issues into some of our projects investments, but there’s a need for a bigger picture as we know many of the issues and challenge in this space are shared throughout the region… need to step back and understand the bigger picture at a sectoral level.</a:t>
            </a:r>
          </a:p>
          <a:p>
            <a:pPr>
              <a:buFont typeface="Arial" panose="020B0604020202020204" pitchFamily="34" charset="0"/>
              <a:buChar char="•"/>
            </a:pPr>
            <a:r>
              <a:rPr lang="en-US" dirty="0"/>
              <a:t>Also crowded donor space with varying degrees of visibility, increasing burden on small SoEs and government departments and potential for duplication </a:t>
            </a:r>
          </a:p>
          <a:p>
            <a:pPr>
              <a:buFont typeface="Arial" panose="020B0604020202020204" pitchFamily="34" charset="0"/>
              <a:buChar char="•"/>
            </a:pPr>
            <a:endParaRPr lang="en-US" dirty="0"/>
          </a:p>
          <a:p>
            <a:pPr marL="228600" indent="0">
              <a:buFont typeface="Arial" panose="020B0604020202020204" pitchFamily="34" charset="0"/>
              <a:buNone/>
            </a:pPr>
            <a:r>
              <a:rPr lang="en-US" dirty="0"/>
              <a:t>So… at AIFFP we decided to step back and take a regional and sectoral approach to better understanding digital resilience constraints and opportunities with the aim of scoping appropriate entry points for wrap around support to help value add to our cable investments. </a:t>
            </a:r>
          </a:p>
          <a:p>
            <a:pPr marL="228600" indent="0">
              <a:buFont typeface="Arial" panose="020B0604020202020204" pitchFamily="34" charset="0"/>
              <a:buNone/>
            </a:pPr>
            <a:br>
              <a:rPr lang="en-US" dirty="0"/>
            </a:br>
            <a:r>
              <a:rPr lang="en-US" dirty="0"/>
              <a:t>Disclaimer – very early days. </a:t>
            </a:r>
          </a:p>
          <a:p>
            <a:pPr>
              <a:buFont typeface="Arial" panose="020B0604020202020204" pitchFamily="34" charset="0"/>
              <a:buChar char="•"/>
            </a:pPr>
            <a:endParaRPr lang="en-US" dirty="0"/>
          </a:p>
          <a:p>
            <a:pPr marL="228600" indent="0">
              <a:buFont typeface="Arial" panose="020B0604020202020204" pitchFamily="34" charset="0"/>
              <a:buNone/>
            </a:pP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AU" sz="1200" b="0" i="0" u="none" strike="noStrike" cap="none" smtClean="0">
                <a:solidFill>
                  <a:schemeClr val="dk1"/>
                </a:solidFill>
                <a:latin typeface="Calibri"/>
                <a:ea typeface="Calibri"/>
                <a:cs typeface="Calibri"/>
                <a:sym typeface="Calibri"/>
              </a:rPr>
              <a:t>3</a:t>
            </a:fld>
            <a:endParaRPr lang="en-AU"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4925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dirty="0"/>
              <a:t>In order to do this, we needed to clarify our understanding of digital resilience, particularly the ways it intersects with GEDSI. </a:t>
            </a:r>
          </a:p>
          <a:p>
            <a:pPr>
              <a:buFontTx/>
              <a:buChar char="-"/>
            </a:pPr>
            <a:endParaRPr lang="en-US" dirty="0"/>
          </a:p>
          <a:p>
            <a:pPr>
              <a:buFontTx/>
              <a:buChar char="-"/>
            </a:pPr>
            <a:r>
              <a:rPr lang="en-US" dirty="0"/>
              <a:t>Not stand-alone categories, overlap between the three</a:t>
            </a:r>
          </a:p>
          <a:p>
            <a:pPr>
              <a:buFontTx/>
              <a:buChar char="-"/>
            </a:pPr>
            <a:r>
              <a:rPr lang="en-US" dirty="0"/>
              <a:t>Australian context – clear distinction between cyber security and cyber safety, but increasingly seeing in Pacific understandings of cyber safety being wrapped up in cyber safety discussions, particularly as legislative and policy reform struggles to keep pace with rapid advancements … however, with a rush to respond to increasing cyber security threats, there is a risk that more individual and community level concerns over cyber safety, socio-cultural disruptions can get dismissed/ignored. </a:t>
            </a:r>
          </a:p>
          <a:p>
            <a:pPr>
              <a:buFontTx/>
              <a:buChar char="-"/>
            </a:pPr>
            <a:r>
              <a:rPr lang="en-US" dirty="0"/>
              <a:t>Designed to capture both risk and resilience/opportunity – the need to pay attention to the underlying impacts of those opportunities to ensure they are equitable distributed </a:t>
            </a:r>
          </a:p>
          <a:p>
            <a:pPr>
              <a:buFontTx/>
              <a:buChar char="-"/>
            </a:pPr>
            <a:r>
              <a:rPr lang="en-US" dirty="0"/>
              <a:t>To build digital resilience in these areas there is a need to focus prevention and protection efforts at several different sectoral levels</a:t>
            </a:r>
          </a:p>
          <a:p>
            <a:pPr lvl="1">
              <a:buFontTx/>
              <a:buChar char="-"/>
            </a:pPr>
            <a:r>
              <a:rPr lang="en-US" dirty="0"/>
              <a:t>Regulatory and legislative reform</a:t>
            </a:r>
          </a:p>
          <a:p>
            <a:pPr lvl="1">
              <a:buFontTx/>
              <a:buChar char="-"/>
            </a:pPr>
            <a:r>
              <a:rPr lang="en-US" dirty="0"/>
              <a:t>Capacity building (cyber maturity)</a:t>
            </a:r>
          </a:p>
          <a:p>
            <a:pPr lvl="1">
              <a:buFontTx/>
              <a:buChar char="-"/>
            </a:pPr>
            <a:r>
              <a:rPr lang="en-US" dirty="0"/>
              <a:t>Education, awareness and training </a:t>
            </a:r>
          </a:p>
          <a:p>
            <a:pPr lvl="0">
              <a:buFontTx/>
              <a:buChar char="-"/>
            </a:pPr>
            <a:r>
              <a:rPr lang="en-US" dirty="0"/>
              <a:t>These prevention ad protection efforts need to take place at multiple levels:</a:t>
            </a:r>
          </a:p>
          <a:p>
            <a:pPr lvl="1">
              <a:buFontTx/>
              <a:buChar char="-"/>
            </a:pPr>
            <a:r>
              <a:rPr lang="en-US" dirty="0"/>
              <a:t>Nationally and internationally</a:t>
            </a:r>
          </a:p>
          <a:p>
            <a:pPr lvl="1">
              <a:buFontTx/>
              <a:buChar char="-"/>
            </a:pPr>
            <a:r>
              <a:rPr lang="en-US" dirty="0"/>
              <a:t>Institutionally (within governments, private sector)</a:t>
            </a:r>
          </a:p>
          <a:p>
            <a:pPr lvl="1">
              <a:buFontTx/>
              <a:buChar char="-"/>
            </a:pPr>
            <a:r>
              <a:rPr lang="en-US" dirty="0"/>
              <a:t>Societal and community level </a:t>
            </a:r>
          </a:p>
          <a:p>
            <a:pPr lvl="1">
              <a:buFontTx/>
              <a:buChar char="-"/>
            </a:pPr>
            <a:r>
              <a:rPr lang="en-US" dirty="0"/>
              <a:t>Individual level. </a:t>
            </a:r>
          </a:p>
          <a:p>
            <a:pPr marL="228600" lvl="0" indent="0">
              <a:buFontTx/>
              <a:buNone/>
            </a:pPr>
            <a:endParaRPr lang="en-US" dirty="0"/>
          </a:p>
          <a:p>
            <a:pPr marL="228600" lvl="0" indent="0">
              <a:buFontTx/>
              <a:buNone/>
            </a:pPr>
            <a:r>
              <a:rPr lang="en-US" dirty="0"/>
              <a:t>This is the framework we’re using to underpin our conceptualization of digital resilience. </a:t>
            </a:r>
          </a:p>
          <a:p>
            <a:pPr lvl="1">
              <a:buFontTx/>
              <a:buChar char="-"/>
            </a:pP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AU" sz="1200" b="0" i="0" u="none" strike="noStrike" cap="none" smtClean="0">
                <a:solidFill>
                  <a:schemeClr val="dk1"/>
                </a:solidFill>
                <a:latin typeface="Calibri"/>
                <a:ea typeface="Calibri"/>
                <a:cs typeface="Calibri"/>
                <a:sym typeface="Calibri"/>
              </a:rPr>
              <a:t>4</a:t>
            </a:fld>
            <a:endParaRPr lang="en-AU"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86562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AU" sz="1200" b="0" i="0" u="none" strike="noStrike" cap="none" smtClean="0">
                <a:solidFill>
                  <a:schemeClr val="dk1"/>
                </a:solidFill>
                <a:latin typeface="Calibri"/>
                <a:ea typeface="Calibri"/>
                <a:cs typeface="Calibri"/>
                <a:sym typeface="Calibri"/>
              </a:rPr>
              <a:t>5</a:t>
            </a:fld>
            <a:endParaRPr lang="en-AU"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20859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GB" dirty="0"/>
              <a:t>Women and girls with disabilities face additional, compounding challenges to accessing and using digital technologies. These gaps are exacerbated by:</a:t>
            </a:r>
          </a:p>
          <a:p>
            <a:pPr marL="914400" lvl="1" indent="-317500" algn="l" rtl="0">
              <a:spcBef>
                <a:spcPts val="0"/>
              </a:spcBef>
              <a:spcAft>
                <a:spcPts val="0"/>
              </a:spcAft>
              <a:buSzPts val="1400"/>
              <a:buChar char="●"/>
            </a:pPr>
            <a:r>
              <a:rPr lang="en-GB" sz="1200" dirty="0"/>
              <a:t>Lack of accessible digital devices and services</a:t>
            </a:r>
          </a:p>
          <a:p>
            <a:pPr marL="914400" lvl="1" indent="-317500" algn="l" rtl="0">
              <a:spcBef>
                <a:spcPts val="0"/>
              </a:spcBef>
              <a:spcAft>
                <a:spcPts val="0"/>
              </a:spcAft>
              <a:buSzPts val="1400"/>
              <a:buChar char="●"/>
            </a:pPr>
            <a:r>
              <a:rPr lang="en-GB" sz="1200" dirty="0"/>
              <a:t>Extra costs associated with accessibility</a:t>
            </a:r>
          </a:p>
          <a:p>
            <a:pPr marL="914400" lvl="1" indent="-317500" algn="l" rtl="0">
              <a:spcBef>
                <a:spcPts val="0"/>
              </a:spcBef>
              <a:spcAft>
                <a:spcPts val="0"/>
              </a:spcAft>
              <a:buSzPts val="1400"/>
              <a:buChar char="●"/>
            </a:pPr>
            <a:r>
              <a:rPr lang="en-GB" sz="1200" dirty="0"/>
              <a:t>Low digital literacy</a:t>
            </a:r>
          </a:p>
          <a:p>
            <a:pPr marL="914400" lvl="1" indent="-317500" algn="l" rtl="0">
              <a:spcBef>
                <a:spcPts val="0"/>
              </a:spcBef>
              <a:spcAft>
                <a:spcPts val="0"/>
              </a:spcAft>
              <a:buSzPts val="1400"/>
              <a:buChar char="●"/>
            </a:pPr>
            <a:r>
              <a:rPr lang="en-GB" sz="1200" dirty="0"/>
              <a:t>Living in rural and remote areas</a:t>
            </a:r>
          </a:p>
          <a:p>
            <a:pPr marL="457200" lvl="0" indent="-317500" algn="l" rtl="0">
              <a:spcBef>
                <a:spcPts val="0"/>
              </a:spcBef>
              <a:spcAft>
                <a:spcPts val="0"/>
              </a:spcAft>
              <a:buSzPts val="1400"/>
              <a:buChar char="●"/>
            </a:pPr>
            <a:r>
              <a:rPr lang="en-GB" sz="1200" dirty="0"/>
              <a:t>Online safety issues disproportionately impact women and girls &amp; are compounded by high rates of GBV offline &amp; existing gendered norms.</a:t>
            </a:r>
          </a:p>
          <a:p>
            <a:pPr marL="914400" lvl="1" indent="-317500" algn="l" rtl="0">
              <a:spcBef>
                <a:spcPts val="0"/>
              </a:spcBef>
              <a:spcAft>
                <a:spcPts val="0"/>
              </a:spcAft>
              <a:buSzPts val="1400"/>
              <a:buChar char="●"/>
            </a:pPr>
            <a:r>
              <a:rPr lang="en-GB" sz="1200" dirty="0"/>
              <a:t>For example, image-based abuse or circulation of images without consent, even in instances where this affects both male and female individuals, the socio-cultural expectations of gendered behaviour culminating with taboos on women’s sexualised behaviour mean that women disproportionately bear the community level shame and stigma associated with these instances. If a gender-lens isn’t used when undertaking legislative reform – risk of double victimising women who have had their images circulated without consent. </a:t>
            </a:r>
          </a:p>
          <a:p>
            <a:pPr marL="914400" lvl="1" indent="-317500" algn="l" rtl="0">
              <a:spcBef>
                <a:spcPts val="0"/>
              </a:spcBef>
              <a:spcAft>
                <a:spcPts val="0"/>
              </a:spcAft>
              <a:buSzPts val="1400"/>
              <a:buChar char="●"/>
            </a:pPr>
            <a:r>
              <a:rPr lang="en-GB" sz="1200" dirty="0"/>
              <a:t>Conversely, there are some anecdotal indications from the region that young men and boys are more susceptible to some of the impacts of overexposure to violent content, particularly through gaming platform and the offline consequences of this. </a:t>
            </a:r>
          </a:p>
          <a:p>
            <a:pPr marL="457200" lvl="0" indent="-317500" algn="l" rtl="0">
              <a:spcBef>
                <a:spcPts val="0"/>
              </a:spcBef>
              <a:spcAft>
                <a:spcPts val="0"/>
              </a:spcAft>
              <a:buSzPts val="1400"/>
              <a:buChar char="●"/>
            </a:pPr>
            <a:r>
              <a:rPr lang="en-GB" sz="1200" dirty="0"/>
              <a:t>Strong link between digital literacy and safety</a:t>
            </a:r>
          </a:p>
          <a:p>
            <a:pPr marL="914400" lvl="1" indent="-317500" algn="l" rtl="0">
              <a:spcBef>
                <a:spcPts val="0"/>
              </a:spcBef>
              <a:spcAft>
                <a:spcPts val="0"/>
              </a:spcAft>
              <a:buSzPts val="1400"/>
              <a:buChar char="●"/>
            </a:pPr>
            <a:r>
              <a:rPr lang="en-GB" sz="1200" dirty="0"/>
              <a:t>The better prepared people are to navigate online worlds, the more confident they’ll be to keep themselves safe – be able to critique or verify misinformation, know to report content, set parental controls, identify suspicious online behaviour etc.</a:t>
            </a:r>
          </a:p>
          <a:p>
            <a:pPr marL="914400" lvl="1" indent="-317500" algn="l" rtl="0">
              <a:spcBef>
                <a:spcPts val="0"/>
              </a:spcBef>
              <a:spcAft>
                <a:spcPts val="0"/>
              </a:spcAft>
              <a:buSzPts val="1400"/>
              <a:buChar char="●"/>
            </a:pPr>
            <a:r>
              <a:rPr lang="en-GB" sz="1200" dirty="0"/>
              <a:t>Conversely, the less confident people feel navigating technology the more likely they are to disengage – preliminary conversations with parents – inability to navigate parental controls or monitor their children’s use meant banning of devices all together rather than education approach. Depriving themselves of the benefits associated with this technology. </a:t>
            </a:r>
          </a:p>
          <a:p>
            <a:pPr marL="457200" lvl="0" indent="-317500" algn="l" rtl="0">
              <a:spcBef>
                <a:spcPts val="0"/>
              </a:spcBef>
              <a:spcAft>
                <a:spcPts val="0"/>
              </a:spcAft>
              <a:buSzPts val="1400"/>
              <a:buChar char="●"/>
            </a:pPr>
            <a:r>
              <a:rPr lang="en-GB" sz="1200" b="1" dirty="0">
                <a:solidFill>
                  <a:srgbClr val="000000"/>
                </a:solidFill>
              </a:rPr>
              <a:t>Underlying contributing factors:</a:t>
            </a:r>
          </a:p>
          <a:p>
            <a:pPr marL="914400" lvl="1" indent="-317500" algn="l" rtl="0">
              <a:spcBef>
                <a:spcPts val="0"/>
              </a:spcBef>
              <a:spcAft>
                <a:spcPts val="0"/>
              </a:spcAft>
              <a:buSzPts val="1400"/>
              <a:buChar char="●"/>
            </a:pPr>
            <a:r>
              <a:rPr lang="en-GB" sz="1200" dirty="0">
                <a:solidFill>
                  <a:srgbClr val="000000"/>
                </a:solidFill>
              </a:rPr>
              <a:t>Gendered social norms</a:t>
            </a:r>
          </a:p>
          <a:p>
            <a:pPr marL="914400" marR="0" lvl="1"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sz="1200" dirty="0">
                <a:solidFill>
                  <a:srgbClr val="000000"/>
                </a:solidFill>
              </a:rPr>
              <a:t>Unemployment and poverty - </a:t>
            </a:r>
            <a:r>
              <a:rPr lang="en-GB" dirty="0"/>
              <a:t>Unemployment and poverty limit people with disabilities’ means to make and spend money, affordability of connectivity and devices. </a:t>
            </a:r>
            <a:endParaRPr lang="en-GB" sz="1200" dirty="0">
              <a:solidFill>
                <a:srgbClr val="000000"/>
              </a:solidFill>
            </a:endParaRPr>
          </a:p>
          <a:p>
            <a:pPr marL="914400" marR="0" lvl="1"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sz="1200" dirty="0">
                <a:solidFill>
                  <a:srgbClr val="000000"/>
                </a:solidFill>
              </a:rPr>
              <a:t>Limited access to education: </a:t>
            </a:r>
            <a:r>
              <a:rPr lang="en-GB" dirty="0"/>
              <a:t>Women and girls with disabilities are less likely to go to school or get a higher education, factors that impact on digital literacy</a:t>
            </a:r>
            <a:endParaRPr lang="en-GB" sz="1200" dirty="0">
              <a:solidFill>
                <a:srgbClr val="000000"/>
              </a:solidFill>
            </a:endParaRPr>
          </a:p>
          <a:p>
            <a:pPr marL="914400" marR="0" lvl="1"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sz="1200" dirty="0">
                <a:solidFill>
                  <a:srgbClr val="000000"/>
                </a:solidFill>
              </a:rPr>
              <a:t>Social exclusion and disability stigma: </a:t>
            </a:r>
            <a:r>
              <a:rPr lang="en-GB" dirty="0"/>
              <a:t>Negative and limiting beliefs about people with disabilities can create attitudinal barriers to people with disabilities accessing digital goods and services and participating in online social life. </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200" dirty="0"/>
              <a:t>Significant data gaps in the region = risk of inadvertently perpetuating gaps &amp; challenges monitoring progress</a:t>
            </a:r>
            <a:endParaRPr lang="en-GB" dirty="0"/>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GB" sz="1200" dirty="0">
              <a:solidFill>
                <a:srgbClr val="000000"/>
              </a:solidFill>
            </a:endParaRPr>
          </a:p>
          <a:p>
            <a:pPr marL="457200" lvl="0" indent="-317500" algn="l" rtl="0">
              <a:spcBef>
                <a:spcPts val="0"/>
              </a:spcBef>
              <a:spcAft>
                <a:spcPts val="0"/>
              </a:spcAft>
              <a:buSzPts val="1400"/>
              <a:buChar char="●"/>
            </a:pPr>
            <a:endParaRPr lang="en-GB" sz="1200" dirty="0"/>
          </a:p>
          <a:p>
            <a:pPr marL="914400" lvl="1" indent="-317500" algn="l" rtl="0">
              <a:spcBef>
                <a:spcPts val="0"/>
              </a:spcBef>
              <a:spcAft>
                <a:spcPts val="0"/>
              </a:spcAft>
              <a:buSzPts val="1400"/>
              <a:buChar char="●"/>
            </a:pPr>
            <a:endParaRPr lang="en-GB" dirty="0"/>
          </a:p>
          <a:p>
            <a:pPr marL="0" lvl="0" indent="0" algn="l" rtl="0">
              <a:spcBef>
                <a:spcPts val="0"/>
              </a:spcBef>
              <a:spcAft>
                <a:spcPts val="0"/>
              </a:spcAft>
              <a:buNone/>
            </a:pPr>
            <a:endParaRPr lang="en-GB" sz="1200" dirty="0"/>
          </a:p>
          <a:p>
            <a:pPr marL="0" lvl="0" indent="0" algn="l" rtl="0">
              <a:spcBef>
                <a:spcPts val="0"/>
              </a:spcBef>
              <a:spcAft>
                <a:spcPts val="0"/>
              </a:spcAft>
              <a:buNone/>
            </a:pPr>
            <a:endParaRPr lang="en-GB" sz="1200" dirty="0"/>
          </a:p>
          <a:p>
            <a:pPr marL="0" lvl="0" indent="0" algn="l" rtl="0">
              <a:spcBef>
                <a:spcPts val="0"/>
              </a:spcBef>
              <a:spcAft>
                <a:spcPts val="0"/>
              </a:spcAft>
              <a:buNone/>
            </a:pPr>
            <a:r>
              <a:rPr lang="en-GB" sz="1200" dirty="0"/>
              <a:t>women and girls with disabilities are increased risk of targeted violence, exploitation and abuse mediated by digital technologies, particularly online. This ranges from cyberbullying to human trafficking. However, evidence from the Pacific remains scarce.</a:t>
            </a:r>
            <a:endParaRPr dirty="0"/>
          </a:p>
        </p:txBody>
      </p:sp>
      <p:sp>
        <p:nvSpPr>
          <p:cNvPr id="54" name="Google Shape;5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Footer Placeholder 1">
            <a:extLst>
              <a:ext uri="{FF2B5EF4-FFF2-40B4-BE49-F238E27FC236}">
                <a16:creationId xmlns:a16="http://schemas.microsoft.com/office/drawing/2014/main" id="{0D03CE2E-1E00-41B8-A8B1-D8CCF5AD0168}"/>
              </a:ext>
            </a:extLst>
          </p:cNvPr>
          <p:cNvSpPr>
            <a:spLocks noGrp="1"/>
          </p:cNvSpPr>
          <p:nvPr>
            <p:ph type="ftr" idx="11"/>
          </p:nvPr>
        </p:nvSpPr>
        <p:spPr>
          <a:xfrm>
            <a:off x="0" y="8685213"/>
            <a:ext cx="2971800" cy="458787"/>
          </a:xfrm>
        </p:spPr>
        <p:txBody>
          <a:bodyPr/>
          <a:lstStyle/>
          <a:p>
            <a:endParaRPr lang="en-AU" dirty="0"/>
          </a:p>
        </p:txBody>
      </p:sp>
      <p:sp>
        <p:nvSpPr>
          <p:cNvPr id="3" name="Header Placeholder 2">
            <a:extLst>
              <a:ext uri="{FF2B5EF4-FFF2-40B4-BE49-F238E27FC236}">
                <a16:creationId xmlns:a16="http://schemas.microsoft.com/office/drawing/2014/main" id="{F1C25AF2-FE92-406F-A1A3-EAA85DF1F656}"/>
              </a:ext>
            </a:extLst>
          </p:cNvPr>
          <p:cNvSpPr>
            <a:spLocks noGrp="1"/>
          </p:cNvSpPr>
          <p:nvPr>
            <p:ph type="hdr" idx="2"/>
          </p:nvPr>
        </p:nvSpPr>
        <p:spPr>
          <a:xfrm>
            <a:off x="0" y="0"/>
            <a:ext cx="2971800" cy="458788"/>
          </a:xfrm>
        </p:spPr>
        <p:txBody>
          <a:bodyPr/>
          <a:lstStyle/>
          <a:p>
            <a:endParaRPr lang="en-AU" dirty="0"/>
          </a:p>
        </p:txBody>
      </p:sp>
    </p:spTree>
    <p:extLst>
      <p:ext uri="{BB962C8B-B14F-4D97-AF65-F5344CB8AC3E}">
        <p14:creationId xmlns:p14="http://schemas.microsoft.com/office/powerpoint/2010/main" val="3321872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a:extLst>
            <a:ext uri="{FF2B5EF4-FFF2-40B4-BE49-F238E27FC236}">
              <a16:creationId xmlns:a16="http://schemas.microsoft.com/office/drawing/2014/main" id="{E8C9A632-3AC3-B7C8-95AF-AECD8D3B848D}"/>
            </a:ext>
          </a:extLst>
        </p:cNvPr>
        <p:cNvGrpSpPr/>
        <p:nvPr/>
      </p:nvGrpSpPr>
      <p:grpSpPr>
        <a:xfrm>
          <a:off x="0" y="0"/>
          <a:ext cx="0" cy="0"/>
          <a:chOff x="0" y="0"/>
          <a:chExt cx="0" cy="0"/>
        </a:xfrm>
      </p:grpSpPr>
      <p:sp>
        <p:nvSpPr>
          <p:cNvPr id="53" name="Google Shape;53;p4:notes">
            <a:extLst>
              <a:ext uri="{FF2B5EF4-FFF2-40B4-BE49-F238E27FC236}">
                <a16:creationId xmlns:a16="http://schemas.microsoft.com/office/drawing/2014/main" id="{DEA40A52-A85D-C267-173C-CA61C01450F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Coordination is key</a:t>
            </a:r>
          </a:p>
          <a:p>
            <a:pPr lvl="1">
              <a:spcBef>
                <a:spcPts val="0"/>
              </a:spcBef>
            </a:pPr>
            <a:r>
              <a:rPr lang="en-US" dirty="0"/>
              <a:t>Lack of visibility over other WoAG initiatives (including internally within DFAT), let alone broader donor community </a:t>
            </a:r>
          </a:p>
          <a:p>
            <a:pPr lvl="1">
              <a:spcBef>
                <a:spcPts val="0"/>
              </a:spcBef>
            </a:pPr>
            <a:r>
              <a:rPr lang="en-US" dirty="0"/>
              <a:t>Risk of duplication and overwhelm for small SoEs.</a:t>
            </a:r>
          </a:p>
          <a:p>
            <a:pPr lvl="1">
              <a:spcBef>
                <a:spcPts val="0"/>
              </a:spcBef>
            </a:pPr>
            <a:r>
              <a:rPr lang="en-US" dirty="0"/>
              <a:t>Significant capacity and resourcing constraints. </a:t>
            </a:r>
          </a:p>
          <a:p>
            <a:pPr lvl="1">
              <a:spcBef>
                <a:spcPts val="0"/>
              </a:spcBef>
            </a:pPr>
            <a:r>
              <a:rPr lang="en-US" dirty="0"/>
              <a:t>Fragmented advice – calls for accessible evidence to inform decision-making. </a:t>
            </a:r>
          </a:p>
          <a:p>
            <a:pPr marL="571500" lvl="1" indent="0">
              <a:spcBef>
                <a:spcPts val="0"/>
              </a:spcBef>
              <a:buNone/>
            </a:pPr>
            <a:endParaRPr lang="en-US" dirty="0"/>
          </a:p>
          <a:p>
            <a:r>
              <a:rPr lang="en-US" dirty="0"/>
              <a:t>Localization is the key for sustainability</a:t>
            </a:r>
          </a:p>
          <a:p>
            <a:pPr lvl="1">
              <a:spcBef>
                <a:spcPts val="0"/>
              </a:spcBef>
            </a:pPr>
            <a:r>
              <a:rPr lang="en-US" dirty="0"/>
              <a:t>Dialogue is crucial.</a:t>
            </a:r>
          </a:p>
          <a:p>
            <a:pPr lvl="1">
              <a:spcBef>
                <a:spcPts val="0"/>
              </a:spcBef>
            </a:pPr>
            <a:r>
              <a:rPr lang="en-US" dirty="0"/>
              <a:t>Need for bottom-up identification of priorities.</a:t>
            </a:r>
          </a:p>
          <a:p>
            <a:pPr lvl="1">
              <a:spcBef>
                <a:spcPts val="0"/>
              </a:spcBef>
            </a:pPr>
            <a:r>
              <a:rPr lang="en-US" dirty="0"/>
              <a:t>Cultural relevance and salience is important (particularly when speaking about issues like image-based abuse or revenge pornography). Cultural disruption of technology looks very different in different contexts (e.g. Palau context, cultural protocol for notifying community of a death including a clear hierarchy and order for notification, increasing use of social media is significant disrupting these processes and causing tension). </a:t>
            </a:r>
          </a:p>
          <a:p>
            <a:pPr marL="571500" lvl="1" indent="0">
              <a:spcBef>
                <a:spcPts val="0"/>
              </a:spcBef>
              <a:buNone/>
            </a:pPr>
            <a:endParaRPr lang="en-US" dirty="0"/>
          </a:p>
          <a:p>
            <a:r>
              <a:rPr lang="en-US" dirty="0"/>
              <a:t>Overlap between cyber security &amp; cyber safety is important </a:t>
            </a:r>
          </a:p>
          <a:p>
            <a:pPr lvl="1">
              <a:spcBef>
                <a:spcPts val="0"/>
              </a:spcBef>
            </a:pPr>
            <a:r>
              <a:rPr lang="en-US" dirty="0"/>
              <a:t>Rush to respond to cybersecurity threats, communities feeling left behind and don’t’ have the tools to manage their own safety/opportunities. For example, hear from key stakeholder dialogue in Palau – there are a number of different (many) pieces of legislation waiting to pass through congress in attempts to respond to cybersecurity threats. However, community feeling left behind and lacking the skills they need to protect themselves at an individual and community level – in many instances don’t need to wait for legislative reform to happen before progressing these objectives. </a:t>
            </a:r>
          </a:p>
          <a:p>
            <a:pPr marL="0" lvl="0" indent="0" algn="l" rtl="0">
              <a:spcBef>
                <a:spcPts val="0"/>
              </a:spcBef>
              <a:spcAft>
                <a:spcPts val="0"/>
              </a:spcAft>
              <a:buNone/>
            </a:pPr>
            <a:endParaRPr dirty="0"/>
          </a:p>
        </p:txBody>
      </p:sp>
      <p:sp>
        <p:nvSpPr>
          <p:cNvPr id="54" name="Google Shape;54;p4:notes">
            <a:extLst>
              <a:ext uri="{FF2B5EF4-FFF2-40B4-BE49-F238E27FC236}">
                <a16:creationId xmlns:a16="http://schemas.microsoft.com/office/drawing/2014/main" id="{DB9E31FE-736B-2016-9DCE-01C43C76E8E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Footer Placeholder 1">
            <a:extLst>
              <a:ext uri="{FF2B5EF4-FFF2-40B4-BE49-F238E27FC236}">
                <a16:creationId xmlns:a16="http://schemas.microsoft.com/office/drawing/2014/main" id="{5871F169-D7DC-3407-C0A7-E5006BFC495D}"/>
              </a:ext>
            </a:extLst>
          </p:cNvPr>
          <p:cNvSpPr>
            <a:spLocks noGrp="1"/>
          </p:cNvSpPr>
          <p:nvPr>
            <p:ph type="ftr" idx="11"/>
          </p:nvPr>
        </p:nvSpPr>
        <p:spPr>
          <a:xfrm>
            <a:off x="0" y="8685213"/>
            <a:ext cx="2971800" cy="458787"/>
          </a:xfrm>
        </p:spPr>
        <p:txBody>
          <a:bodyPr/>
          <a:lstStyle/>
          <a:p>
            <a:endParaRPr lang="en-AU" dirty="0"/>
          </a:p>
        </p:txBody>
      </p:sp>
      <p:sp>
        <p:nvSpPr>
          <p:cNvPr id="3" name="Header Placeholder 2">
            <a:extLst>
              <a:ext uri="{FF2B5EF4-FFF2-40B4-BE49-F238E27FC236}">
                <a16:creationId xmlns:a16="http://schemas.microsoft.com/office/drawing/2014/main" id="{957B13D4-D8C2-4414-CF62-2E85D09D8A74}"/>
              </a:ext>
            </a:extLst>
          </p:cNvPr>
          <p:cNvSpPr>
            <a:spLocks noGrp="1"/>
          </p:cNvSpPr>
          <p:nvPr>
            <p:ph type="hdr" idx="2"/>
          </p:nvPr>
        </p:nvSpPr>
        <p:spPr>
          <a:xfrm>
            <a:off x="0" y="0"/>
            <a:ext cx="2971800" cy="458788"/>
          </a:xfrm>
        </p:spPr>
        <p:txBody>
          <a:bodyPr/>
          <a:lstStyle/>
          <a:p>
            <a:endParaRPr lang="en-AU" dirty="0"/>
          </a:p>
        </p:txBody>
      </p:sp>
    </p:spTree>
    <p:extLst>
      <p:ext uri="{BB962C8B-B14F-4D97-AF65-F5344CB8AC3E}">
        <p14:creationId xmlns:p14="http://schemas.microsoft.com/office/powerpoint/2010/main" val="411727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a:extLst>
            <a:ext uri="{FF2B5EF4-FFF2-40B4-BE49-F238E27FC236}">
              <a16:creationId xmlns:a16="http://schemas.microsoft.com/office/drawing/2014/main" id="{9EDE7AC8-CEB5-34CD-1D29-607751E95180}"/>
            </a:ext>
          </a:extLst>
        </p:cNvPr>
        <p:cNvGrpSpPr/>
        <p:nvPr/>
      </p:nvGrpSpPr>
      <p:grpSpPr>
        <a:xfrm>
          <a:off x="0" y="0"/>
          <a:ext cx="0" cy="0"/>
          <a:chOff x="0" y="0"/>
          <a:chExt cx="0" cy="0"/>
        </a:xfrm>
      </p:grpSpPr>
      <p:sp>
        <p:nvSpPr>
          <p:cNvPr id="36" name="Google Shape;36;p1:notes">
            <a:extLst>
              <a:ext uri="{FF2B5EF4-FFF2-40B4-BE49-F238E27FC236}">
                <a16:creationId xmlns:a16="http://schemas.microsoft.com/office/drawing/2014/main" id="{52132230-51E5-8934-11CC-E84025FD332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 name="Google Shape;37;p1:notes">
            <a:extLst>
              <a:ext uri="{FF2B5EF4-FFF2-40B4-BE49-F238E27FC236}">
                <a16:creationId xmlns:a16="http://schemas.microsoft.com/office/drawing/2014/main" id="{0917F712-F35C-6EB3-6C2C-EE055C6B4C0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Footer Placeholder 1">
            <a:extLst>
              <a:ext uri="{FF2B5EF4-FFF2-40B4-BE49-F238E27FC236}">
                <a16:creationId xmlns:a16="http://schemas.microsoft.com/office/drawing/2014/main" id="{B43ECA28-1315-207F-9114-DB0C182B9AF8}"/>
              </a:ext>
            </a:extLst>
          </p:cNvPr>
          <p:cNvSpPr>
            <a:spLocks noGrp="1"/>
          </p:cNvSpPr>
          <p:nvPr>
            <p:ph type="ftr" idx="11"/>
          </p:nvPr>
        </p:nvSpPr>
        <p:spPr>
          <a:xfrm>
            <a:off x="0" y="8685213"/>
            <a:ext cx="2971800" cy="458787"/>
          </a:xfrm>
        </p:spPr>
        <p:txBody>
          <a:bodyPr/>
          <a:lstStyle/>
          <a:p>
            <a:endParaRPr lang="en-AU" dirty="0"/>
          </a:p>
        </p:txBody>
      </p:sp>
      <p:sp>
        <p:nvSpPr>
          <p:cNvPr id="3" name="Header Placeholder 2">
            <a:extLst>
              <a:ext uri="{FF2B5EF4-FFF2-40B4-BE49-F238E27FC236}">
                <a16:creationId xmlns:a16="http://schemas.microsoft.com/office/drawing/2014/main" id="{BFFA6469-7A0B-A3AF-AF07-DF5BF5AD52DB}"/>
              </a:ext>
            </a:extLst>
          </p:cNvPr>
          <p:cNvSpPr>
            <a:spLocks noGrp="1"/>
          </p:cNvSpPr>
          <p:nvPr>
            <p:ph type="hdr" idx="2"/>
          </p:nvPr>
        </p:nvSpPr>
        <p:spPr>
          <a:xfrm>
            <a:off x="0" y="0"/>
            <a:ext cx="2971800" cy="458788"/>
          </a:xfrm>
        </p:spPr>
        <p:txBody>
          <a:bodyPr/>
          <a:lstStyle/>
          <a:p>
            <a:endParaRPr lang="en-AU" dirty="0"/>
          </a:p>
        </p:txBody>
      </p:sp>
    </p:spTree>
    <p:extLst>
      <p:ext uri="{BB962C8B-B14F-4D97-AF65-F5344CB8AC3E}">
        <p14:creationId xmlns:p14="http://schemas.microsoft.com/office/powerpoint/2010/main" val="31436232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pic>
        <p:nvPicPr>
          <p:cNvPr id="13" name="Google Shape;13;p8" descr="A close up of a logo&#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4" name="Google Shape;14;p8"/>
          <p:cNvSpPr txBox="1">
            <a:spLocks noGrp="1"/>
          </p:cNvSpPr>
          <p:nvPr>
            <p:ph type="ctrTitle"/>
          </p:nvPr>
        </p:nvSpPr>
        <p:spPr>
          <a:xfrm>
            <a:off x="742384" y="1222218"/>
            <a:ext cx="6771991" cy="358418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Arial"/>
              <a:buNone/>
              <a:defRPr sz="60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8"/>
          <p:cNvSpPr txBox="1">
            <a:spLocks noGrp="1"/>
          </p:cNvSpPr>
          <p:nvPr>
            <p:ph type="subTitle" idx="1"/>
          </p:nvPr>
        </p:nvSpPr>
        <p:spPr>
          <a:xfrm>
            <a:off x="742386" y="4942925"/>
            <a:ext cx="6771990" cy="1276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1800"/>
              <a:buNone/>
              <a:defRPr sz="1800" b="0" i="0">
                <a:solidFill>
                  <a:schemeClr val="lt1"/>
                </a:solidFill>
                <a:latin typeface="Arial"/>
                <a:ea typeface="Arial"/>
                <a:cs typeface="Arial"/>
                <a:sym typeface="Arial"/>
              </a:defRPr>
            </a:lvl1pPr>
            <a:lvl2pPr lvl="1" algn="ctr">
              <a:lnSpc>
                <a:spcPct val="90000"/>
              </a:lnSpc>
              <a:spcBef>
                <a:spcPts val="1500"/>
              </a:spcBef>
              <a:spcAft>
                <a:spcPts val="0"/>
              </a:spcAft>
              <a:buClr>
                <a:srgbClr val="013D54"/>
              </a:buClr>
              <a:buSzPts val="2000"/>
              <a:buNone/>
              <a:defRPr sz="2000"/>
            </a:lvl2pPr>
            <a:lvl3pPr lvl="2" algn="ctr">
              <a:lnSpc>
                <a:spcPct val="90000"/>
              </a:lnSpc>
              <a:spcBef>
                <a:spcPts val="1500"/>
              </a:spcBef>
              <a:spcAft>
                <a:spcPts val="0"/>
              </a:spcAft>
              <a:buClr>
                <a:srgbClr val="013D54"/>
              </a:buClr>
              <a:buSzPts val="1800"/>
              <a:buNone/>
              <a:defRPr sz="1800"/>
            </a:lvl3pPr>
            <a:lvl4pPr lvl="3" algn="ctr">
              <a:lnSpc>
                <a:spcPct val="90000"/>
              </a:lnSpc>
              <a:spcBef>
                <a:spcPts val="1500"/>
              </a:spcBef>
              <a:spcAft>
                <a:spcPts val="0"/>
              </a:spcAft>
              <a:buClr>
                <a:srgbClr val="013D54"/>
              </a:buClr>
              <a:buSzPts val="1600"/>
              <a:buNone/>
              <a:defRPr sz="1600"/>
            </a:lvl4pPr>
            <a:lvl5pPr lvl="4" algn="ctr">
              <a:lnSpc>
                <a:spcPct val="90000"/>
              </a:lnSpc>
              <a:spcBef>
                <a:spcPts val="1500"/>
              </a:spcBef>
              <a:spcAft>
                <a:spcPts val="0"/>
              </a:spcAft>
              <a:buClr>
                <a:srgbClr val="013D54"/>
              </a:buClr>
              <a:buSzPts val="1600"/>
              <a:buNone/>
              <a:defRPr sz="1600"/>
            </a:lvl5pPr>
            <a:lvl6pPr lvl="5" algn="ctr">
              <a:lnSpc>
                <a:spcPct val="90000"/>
              </a:lnSpc>
              <a:spcBef>
                <a:spcPts val="1500"/>
              </a:spcBef>
              <a:spcAft>
                <a:spcPts val="0"/>
              </a:spcAft>
              <a:buClr>
                <a:schemeClr val="dk1"/>
              </a:buClr>
              <a:buSzPts val="1600"/>
              <a:buNone/>
              <a:defRPr sz="1600"/>
            </a:lvl6pPr>
            <a:lvl7pPr lvl="6" algn="ctr">
              <a:lnSpc>
                <a:spcPct val="90000"/>
              </a:lnSpc>
              <a:spcBef>
                <a:spcPts val="1500"/>
              </a:spcBef>
              <a:spcAft>
                <a:spcPts val="0"/>
              </a:spcAft>
              <a:buClr>
                <a:schemeClr val="dk1"/>
              </a:buClr>
              <a:buSzPts val="1600"/>
              <a:buNone/>
              <a:defRPr sz="1600"/>
            </a:lvl7pPr>
            <a:lvl8pPr lvl="7" algn="ctr">
              <a:lnSpc>
                <a:spcPct val="90000"/>
              </a:lnSpc>
              <a:spcBef>
                <a:spcPts val="1500"/>
              </a:spcBef>
              <a:spcAft>
                <a:spcPts val="0"/>
              </a:spcAft>
              <a:buClr>
                <a:schemeClr val="dk1"/>
              </a:buClr>
              <a:buSzPts val="1600"/>
              <a:buNone/>
              <a:defRPr sz="1600"/>
            </a:lvl8pPr>
            <a:lvl9pPr lvl="8" algn="ctr">
              <a:lnSpc>
                <a:spcPct val="90000"/>
              </a:lnSpc>
              <a:spcBef>
                <a:spcPts val="1500"/>
              </a:spcBef>
              <a:spcAft>
                <a:spcPts val="1500"/>
              </a:spcAft>
              <a:buClr>
                <a:schemeClr val="dk1"/>
              </a:buClr>
              <a:buSzPts val="1600"/>
              <a:buNone/>
              <a:defRPr sz="1600"/>
            </a:lvl9pPr>
          </a:lstStyle>
          <a:p>
            <a:endParaRPr/>
          </a:p>
        </p:txBody>
      </p:sp>
      <p:sp>
        <p:nvSpPr>
          <p:cNvPr id="2" name="Footer Placeholder 1">
            <a:extLst>
              <a:ext uri="{FF2B5EF4-FFF2-40B4-BE49-F238E27FC236}">
                <a16:creationId xmlns:a16="http://schemas.microsoft.com/office/drawing/2014/main" id="{364382A6-18A0-4E34-B7F8-29EA1226CF58}"/>
              </a:ext>
            </a:extLst>
          </p:cNvPr>
          <p:cNvSpPr>
            <a:spLocks noGrp="1"/>
          </p:cNvSpPr>
          <p:nvPr>
            <p:ph type="ftr" sz="quarter" idx="10"/>
          </p:nvPr>
        </p:nvSpPr>
        <p:spPr>
          <a:xfrm>
            <a:off x="3124200" y="6356350"/>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endParaRPr lang="en-AU" dirty="0"/>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pic>
        <p:nvPicPr>
          <p:cNvPr id="17" name="Google Shape;17;p9" descr="A picture containing drawing&#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8" name="Google Shape;18;p9"/>
          <p:cNvSpPr txBox="1">
            <a:spLocks noGrp="1"/>
          </p:cNvSpPr>
          <p:nvPr>
            <p:ph type="title"/>
          </p:nvPr>
        </p:nvSpPr>
        <p:spPr>
          <a:xfrm>
            <a:off x="742384"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9"/>
          <p:cNvSpPr txBox="1">
            <a:spLocks noGrp="1"/>
          </p:cNvSpPr>
          <p:nvPr>
            <p:ph type="body" idx="1"/>
          </p:nvPr>
        </p:nvSpPr>
        <p:spPr>
          <a:xfrm>
            <a:off x="742384" y="1825625"/>
            <a:ext cx="10611416"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0"/>
              </a:spcBef>
              <a:spcAft>
                <a:spcPts val="0"/>
              </a:spcAft>
              <a:buClr>
                <a:srgbClr val="FFFFFF"/>
              </a:buClr>
              <a:buSzPts val="2800"/>
              <a:buChar char="•"/>
              <a:defRPr>
                <a:solidFill>
                  <a:srgbClr val="FFFFFF"/>
                </a:solidFill>
              </a:defRPr>
            </a:lvl1pPr>
            <a:lvl2pPr marL="914400" lvl="1" indent="-381000" algn="l">
              <a:lnSpc>
                <a:spcPct val="90000"/>
              </a:lnSpc>
              <a:spcBef>
                <a:spcPts val="1500"/>
              </a:spcBef>
              <a:spcAft>
                <a:spcPts val="0"/>
              </a:spcAft>
              <a:buClr>
                <a:srgbClr val="FFFFFF"/>
              </a:buClr>
              <a:buSzPts val="2400"/>
              <a:buChar char="•"/>
              <a:defRPr>
                <a:solidFill>
                  <a:srgbClr val="FFFFFF"/>
                </a:solidFill>
              </a:defRPr>
            </a:lvl2pPr>
            <a:lvl3pPr marL="1371600" lvl="2" indent="-355600" algn="l">
              <a:lnSpc>
                <a:spcPct val="90000"/>
              </a:lnSpc>
              <a:spcBef>
                <a:spcPts val="1500"/>
              </a:spcBef>
              <a:spcAft>
                <a:spcPts val="0"/>
              </a:spcAft>
              <a:buClr>
                <a:srgbClr val="FFFFFF"/>
              </a:buClr>
              <a:buSzPts val="2000"/>
              <a:buChar char="•"/>
              <a:defRPr>
                <a:solidFill>
                  <a:srgbClr val="FFFFFF"/>
                </a:solidFill>
              </a:defRPr>
            </a:lvl3pPr>
            <a:lvl4pPr marL="1828800" lvl="3" indent="-342900" algn="l">
              <a:lnSpc>
                <a:spcPct val="90000"/>
              </a:lnSpc>
              <a:spcBef>
                <a:spcPts val="1500"/>
              </a:spcBef>
              <a:spcAft>
                <a:spcPts val="0"/>
              </a:spcAft>
              <a:buClr>
                <a:srgbClr val="FFFFFF"/>
              </a:buClr>
              <a:buSzPts val="1800"/>
              <a:buChar char="•"/>
              <a:defRPr>
                <a:solidFill>
                  <a:srgbClr val="FFFFFF"/>
                </a:solidFill>
              </a:defRPr>
            </a:lvl4pPr>
            <a:lvl5pPr marL="2286000" lvl="4" indent="-342900" algn="l">
              <a:lnSpc>
                <a:spcPct val="90000"/>
              </a:lnSpc>
              <a:spcBef>
                <a:spcPts val="1500"/>
              </a:spcBef>
              <a:spcAft>
                <a:spcPts val="0"/>
              </a:spcAft>
              <a:buClr>
                <a:srgbClr val="FFFFFF"/>
              </a:buClr>
              <a:buSzPts val="1800"/>
              <a:buChar char="•"/>
              <a:defRPr>
                <a:solidFill>
                  <a:srgbClr val="FFFFFF"/>
                </a:solidFill>
              </a:defRPr>
            </a:lvl5pPr>
            <a:lvl6pPr marL="2743200" lvl="5" indent="-342900" algn="l">
              <a:lnSpc>
                <a:spcPct val="90000"/>
              </a:lnSpc>
              <a:spcBef>
                <a:spcPts val="1500"/>
              </a:spcBef>
              <a:spcAft>
                <a:spcPts val="0"/>
              </a:spcAft>
              <a:buClr>
                <a:srgbClr val="FFFFFF"/>
              </a:buClr>
              <a:buSzPts val="1800"/>
              <a:buChar char="•"/>
              <a:defRPr>
                <a:solidFill>
                  <a:srgbClr val="FFFFFF"/>
                </a:solidFill>
              </a:defRPr>
            </a:lvl6pPr>
            <a:lvl7pPr marL="3200400" lvl="6" indent="-342900" algn="l">
              <a:lnSpc>
                <a:spcPct val="90000"/>
              </a:lnSpc>
              <a:spcBef>
                <a:spcPts val="1500"/>
              </a:spcBef>
              <a:spcAft>
                <a:spcPts val="0"/>
              </a:spcAft>
              <a:buClr>
                <a:srgbClr val="FFFFFF"/>
              </a:buClr>
              <a:buSzPts val="1800"/>
              <a:buChar char="•"/>
              <a:defRPr>
                <a:solidFill>
                  <a:srgbClr val="FFFFFF"/>
                </a:solidFill>
              </a:defRPr>
            </a:lvl7pPr>
            <a:lvl8pPr marL="3657600" lvl="7" indent="-342900" algn="l">
              <a:lnSpc>
                <a:spcPct val="90000"/>
              </a:lnSpc>
              <a:spcBef>
                <a:spcPts val="1500"/>
              </a:spcBef>
              <a:spcAft>
                <a:spcPts val="0"/>
              </a:spcAft>
              <a:buClr>
                <a:srgbClr val="FFFFFF"/>
              </a:buClr>
              <a:buSzPts val="1800"/>
              <a:buChar char="•"/>
              <a:defRPr>
                <a:solidFill>
                  <a:srgbClr val="FFFFFF"/>
                </a:solidFill>
              </a:defRPr>
            </a:lvl8pPr>
            <a:lvl9pPr marL="4114800" lvl="8" indent="-342900" algn="l">
              <a:lnSpc>
                <a:spcPct val="90000"/>
              </a:lnSpc>
              <a:spcBef>
                <a:spcPts val="1500"/>
              </a:spcBef>
              <a:spcAft>
                <a:spcPts val="1500"/>
              </a:spcAft>
              <a:buClr>
                <a:srgbClr val="FFFFFF"/>
              </a:buClr>
              <a:buSzPts val="1800"/>
              <a:buChar char="•"/>
              <a:defRPr>
                <a:solidFill>
                  <a:srgbClr val="FFFFFF"/>
                </a:solidFill>
              </a:defRPr>
            </a:lvl9pPr>
          </a:lstStyle>
          <a:p>
            <a:endParaRPr/>
          </a:p>
        </p:txBody>
      </p:sp>
      <p:sp>
        <p:nvSpPr>
          <p:cNvPr id="2" name="Footer Placeholder 1">
            <a:extLst>
              <a:ext uri="{FF2B5EF4-FFF2-40B4-BE49-F238E27FC236}">
                <a16:creationId xmlns:a16="http://schemas.microsoft.com/office/drawing/2014/main" id="{1FF91987-F3DE-452E-A931-9A4D7E6D4B84}"/>
              </a:ext>
            </a:extLst>
          </p:cNvPr>
          <p:cNvSpPr>
            <a:spLocks noGrp="1"/>
          </p:cNvSpPr>
          <p:nvPr>
            <p:ph type="ftr" sz="quarter" idx="10"/>
          </p:nvPr>
        </p:nvSpPr>
        <p:spPr>
          <a:xfrm>
            <a:off x="3124200" y="6356350"/>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endParaRPr lang="en-AU"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ndard Content">
  <p:cSld name="Standard Content">
    <p:spTree>
      <p:nvGrpSpPr>
        <p:cNvPr id="1" name="Shape 23"/>
        <p:cNvGrpSpPr/>
        <p:nvPr/>
      </p:nvGrpSpPr>
      <p:grpSpPr>
        <a:xfrm>
          <a:off x="0" y="0"/>
          <a:ext cx="0" cy="0"/>
          <a:chOff x="0" y="0"/>
          <a:chExt cx="0" cy="0"/>
        </a:xfrm>
      </p:grpSpPr>
      <p:pic>
        <p:nvPicPr>
          <p:cNvPr id="24" name="Google Shape;24;p11" descr="A close up of a logo&#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5" name="Google Shape;25;p11"/>
          <p:cNvSpPr txBox="1">
            <a:spLocks noGrp="1"/>
          </p:cNvSpPr>
          <p:nvPr>
            <p:ph type="title"/>
          </p:nvPr>
        </p:nvSpPr>
        <p:spPr>
          <a:xfrm>
            <a:off x="742384" y="365125"/>
            <a:ext cx="10611416"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13D5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1"/>
          <p:cNvSpPr txBox="1">
            <a:spLocks noGrp="1"/>
          </p:cNvSpPr>
          <p:nvPr>
            <p:ph type="body" idx="1"/>
          </p:nvPr>
        </p:nvSpPr>
        <p:spPr>
          <a:xfrm>
            <a:off x="742384" y="1825625"/>
            <a:ext cx="10611416"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0"/>
              </a:spcBef>
              <a:spcAft>
                <a:spcPts val="0"/>
              </a:spcAft>
              <a:buClr>
                <a:srgbClr val="013D54"/>
              </a:buClr>
              <a:buSzPts val="1800"/>
              <a:buChar char="•"/>
              <a:defRPr/>
            </a:lvl1pPr>
            <a:lvl2pPr marL="914400" lvl="1" indent="-342900" algn="l">
              <a:lnSpc>
                <a:spcPct val="90000"/>
              </a:lnSpc>
              <a:spcBef>
                <a:spcPts val="1500"/>
              </a:spcBef>
              <a:spcAft>
                <a:spcPts val="0"/>
              </a:spcAft>
              <a:buClr>
                <a:srgbClr val="013D54"/>
              </a:buClr>
              <a:buSzPts val="1800"/>
              <a:buChar char="•"/>
              <a:defRPr/>
            </a:lvl2pPr>
            <a:lvl3pPr marL="1371600" lvl="2" indent="-342900" algn="l">
              <a:lnSpc>
                <a:spcPct val="90000"/>
              </a:lnSpc>
              <a:spcBef>
                <a:spcPts val="1500"/>
              </a:spcBef>
              <a:spcAft>
                <a:spcPts val="0"/>
              </a:spcAft>
              <a:buClr>
                <a:srgbClr val="013D54"/>
              </a:buClr>
              <a:buSzPts val="1800"/>
              <a:buChar char="•"/>
              <a:defRPr/>
            </a:lvl3pPr>
            <a:lvl4pPr marL="1828800" lvl="3" indent="-342900" algn="l">
              <a:lnSpc>
                <a:spcPct val="90000"/>
              </a:lnSpc>
              <a:spcBef>
                <a:spcPts val="1500"/>
              </a:spcBef>
              <a:spcAft>
                <a:spcPts val="0"/>
              </a:spcAft>
              <a:buClr>
                <a:srgbClr val="013D54"/>
              </a:buClr>
              <a:buSzPts val="1800"/>
              <a:buChar char="•"/>
              <a:defRPr/>
            </a:lvl4pPr>
            <a:lvl5pPr marL="2286000" lvl="4" indent="-342900" algn="l">
              <a:lnSpc>
                <a:spcPct val="90000"/>
              </a:lnSpc>
              <a:spcBef>
                <a:spcPts val="1500"/>
              </a:spcBef>
              <a:spcAft>
                <a:spcPts val="0"/>
              </a:spcAft>
              <a:buClr>
                <a:srgbClr val="013D54"/>
              </a:buClr>
              <a:buSzPts val="1800"/>
              <a:buChar char="•"/>
              <a:defRPr/>
            </a:lvl5pPr>
            <a:lvl6pPr marL="2743200" lvl="5" indent="-342900" algn="l">
              <a:lnSpc>
                <a:spcPct val="90000"/>
              </a:lnSpc>
              <a:spcBef>
                <a:spcPts val="1500"/>
              </a:spcBef>
              <a:spcAft>
                <a:spcPts val="0"/>
              </a:spcAft>
              <a:buClr>
                <a:schemeClr val="dk1"/>
              </a:buClr>
              <a:buSzPts val="1800"/>
              <a:buChar char="•"/>
              <a:defRPr/>
            </a:lvl6pPr>
            <a:lvl7pPr marL="3200400" lvl="6" indent="-342900" algn="l">
              <a:lnSpc>
                <a:spcPct val="90000"/>
              </a:lnSpc>
              <a:spcBef>
                <a:spcPts val="1500"/>
              </a:spcBef>
              <a:spcAft>
                <a:spcPts val="0"/>
              </a:spcAft>
              <a:buClr>
                <a:schemeClr val="dk1"/>
              </a:buClr>
              <a:buSzPts val="1800"/>
              <a:buChar char="•"/>
              <a:defRPr/>
            </a:lvl7pPr>
            <a:lvl8pPr marL="3657600" lvl="7" indent="-342900" algn="l">
              <a:lnSpc>
                <a:spcPct val="90000"/>
              </a:lnSpc>
              <a:spcBef>
                <a:spcPts val="1500"/>
              </a:spcBef>
              <a:spcAft>
                <a:spcPts val="0"/>
              </a:spcAft>
              <a:buClr>
                <a:schemeClr val="dk1"/>
              </a:buClr>
              <a:buSzPts val="1800"/>
              <a:buChar char="•"/>
              <a:defRPr/>
            </a:lvl8pPr>
            <a:lvl9pPr marL="4114800" lvl="8" indent="-342900" algn="l">
              <a:lnSpc>
                <a:spcPct val="90000"/>
              </a:lnSpc>
              <a:spcBef>
                <a:spcPts val="1500"/>
              </a:spcBef>
              <a:spcAft>
                <a:spcPts val="1500"/>
              </a:spcAft>
              <a:buClr>
                <a:schemeClr val="dk1"/>
              </a:buClr>
              <a:buSzPts val="1800"/>
              <a:buChar char="•"/>
              <a:defRPr/>
            </a:lvl9pPr>
          </a:lstStyle>
          <a:p>
            <a:endParaRPr/>
          </a:p>
        </p:txBody>
      </p:sp>
      <p:sp>
        <p:nvSpPr>
          <p:cNvPr id="2" name="Footer Placeholder 1">
            <a:extLst>
              <a:ext uri="{FF2B5EF4-FFF2-40B4-BE49-F238E27FC236}">
                <a16:creationId xmlns:a16="http://schemas.microsoft.com/office/drawing/2014/main" id="{1B5836B9-68EB-42C1-BE16-2F0402D4821E}"/>
              </a:ext>
            </a:extLst>
          </p:cNvPr>
          <p:cNvSpPr>
            <a:spLocks noGrp="1"/>
          </p:cNvSpPr>
          <p:nvPr>
            <p:ph type="ftr" sz="quarter" idx="10"/>
          </p:nvPr>
        </p:nvSpPr>
        <p:spPr>
          <a:xfrm>
            <a:off x="3124200" y="6356350"/>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endParaRPr lang="en-AU"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742384" y="365125"/>
            <a:ext cx="10611416"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13D54"/>
              </a:buClr>
              <a:buSzPts val="4400"/>
              <a:buFont typeface="Arial"/>
              <a:buNone/>
              <a:defRPr sz="4400" b="1" i="0" u="none" strike="noStrike" cap="none">
                <a:solidFill>
                  <a:srgbClr val="013D54"/>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
          <p:cNvSpPr txBox="1">
            <a:spLocks noGrp="1"/>
          </p:cNvSpPr>
          <p:nvPr>
            <p:ph type="body" idx="1"/>
          </p:nvPr>
        </p:nvSpPr>
        <p:spPr>
          <a:xfrm>
            <a:off x="742384" y="1825625"/>
            <a:ext cx="10611416"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0"/>
              </a:spcBef>
              <a:spcAft>
                <a:spcPts val="0"/>
              </a:spcAft>
              <a:buClr>
                <a:srgbClr val="013D54"/>
              </a:buClr>
              <a:buSzPts val="2800"/>
              <a:buFont typeface="Arial"/>
              <a:buChar char="•"/>
              <a:defRPr sz="2800" b="0" i="0" u="none" strike="noStrike" cap="none">
                <a:solidFill>
                  <a:srgbClr val="013D54"/>
                </a:solidFill>
                <a:latin typeface="Arial"/>
                <a:ea typeface="Arial"/>
                <a:cs typeface="Arial"/>
                <a:sym typeface="Arial"/>
              </a:defRPr>
            </a:lvl1pPr>
            <a:lvl2pPr marL="914400" marR="0" lvl="1" indent="-381000" algn="l" rtl="0">
              <a:lnSpc>
                <a:spcPct val="90000"/>
              </a:lnSpc>
              <a:spcBef>
                <a:spcPts val="1500"/>
              </a:spcBef>
              <a:spcAft>
                <a:spcPts val="0"/>
              </a:spcAft>
              <a:buClr>
                <a:srgbClr val="013D54"/>
              </a:buClr>
              <a:buSzPts val="2400"/>
              <a:buFont typeface="Arial"/>
              <a:buChar char="•"/>
              <a:defRPr sz="2400" b="0" i="0" u="none" strike="noStrike" cap="none">
                <a:solidFill>
                  <a:srgbClr val="013D54"/>
                </a:solidFill>
                <a:latin typeface="Arial"/>
                <a:ea typeface="Arial"/>
                <a:cs typeface="Arial"/>
                <a:sym typeface="Arial"/>
              </a:defRPr>
            </a:lvl2pPr>
            <a:lvl3pPr marL="1371600" marR="0" lvl="2" indent="-355600" algn="l" rtl="0">
              <a:lnSpc>
                <a:spcPct val="90000"/>
              </a:lnSpc>
              <a:spcBef>
                <a:spcPts val="1500"/>
              </a:spcBef>
              <a:spcAft>
                <a:spcPts val="0"/>
              </a:spcAft>
              <a:buClr>
                <a:srgbClr val="013D54"/>
              </a:buClr>
              <a:buSzPts val="2000"/>
              <a:buFont typeface="Arial"/>
              <a:buChar char="•"/>
              <a:defRPr sz="2000" b="0" i="0" u="none" strike="noStrike" cap="none">
                <a:solidFill>
                  <a:srgbClr val="013D54"/>
                </a:solidFill>
                <a:latin typeface="Arial"/>
                <a:ea typeface="Arial"/>
                <a:cs typeface="Arial"/>
                <a:sym typeface="Arial"/>
              </a:defRPr>
            </a:lvl3pPr>
            <a:lvl4pPr marL="1828800" marR="0" lvl="3" indent="-342900" algn="l" rtl="0">
              <a:lnSpc>
                <a:spcPct val="90000"/>
              </a:lnSpc>
              <a:spcBef>
                <a:spcPts val="1500"/>
              </a:spcBef>
              <a:spcAft>
                <a:spcPts val="0"/>
              </a:spcAft>
              <a:buClr>
                <a:srgbClr val="013D54"/>
              </a:buClr>
              <a:buSzPts val="1800"/>
              <a:buFont typeface="Arial"/>
              <a:buChar char="•"/>
              <a:defRPr sz="1800" b="0" i="0" u="none" strike="noStrike" cap="none">
                <a:solidFill>
                  <a:srgbClr val="013D54"/>
                </a:solidFill>
                <a:latin typeface="Arial"/>
                <a:ea typeface="Arial"/>
                <a:cs typeface="Arial"/>
                <a:sym typeface="Arial"/>
              </a:defRPr>
            </a:lvl4pPr>
            <a:lvl5pPr marL="2286000" marR="0" lvl="4" indent="-342900" algn="l" rtl="0">
              <a:lnSpc>
                <a:spcPct val="90000"/>
              </a:lnSpc>
              <a:spcBef>
                <a:spcPts val="1500"/>
              </a:spcBef>
              <a:spcAft>
                <a:spcPts val="0"/>
              </a:spcAft>
              <a:buClr>
                <a:srgbClr val="013D54"/>
              </a:buClr>
              <a:buSzPts val="1800"/>
              <a:buFont typeface="Arial"/>
              <a:buChar char="•"/>
              <a:defRPr sz="1800" b="0" i="0" u="none" strike="noStrike" cap="none">
                <a:solidFill>
                  <a:srgbClr val="013D54"/>
                </a:solidFill>
                <a:latin typeface="Arial"/>
                <a:ea typeface="Arial"/>
                <a:cs typeface="Arial"/>
                <a:sym typeface="Arial"/>
              </a:defRPr>
            </a:lvl5pPr>
            <a:lvl6pPr marL="2743200" marR="0" lvl="5" indent="-342900" algn="l" rtl="0">
              <a:lnSpc>
                <a:spcPct val="90000"/>
              </a:lnSpc>
              <a:spcBef>
                <a:spcPts val="1500"/>
              </a:spcBef>
              <a:spcAft>
                <a:spcPts val="0"/>
              </a:spcAft>
              <a:buClr>
                <a:schemeClr val="dk2"/>
              </a:buClr>
              <a:buSzPts val="1800"/>
              <a:buChar char="•"/>
              <a:defRPr sz="1800" i="0" u="none" strike="noStrike" cap="none">
                <a:solidFill>
                  <a:schemeClr val="dk2"/>
                </a:solidFill>
              </a:defRPr>
            </a:lvl6pPr>
            <a:lvl7pPr marL="3200400" marR="0" lvl="6" indent="-342900" algn="l" rtl="0">
              <a:lnSpc>
                <a:spcPct val="90000"/>
              </a:lnSpc>
              <a:spcBef>
                <a:spcPts val="1500"/>
              </a:spcBef>
              <a:spcAft>
                <a:spcPts val="0"/>
              </a:spcAft>
              <a:buClr>
                <a:schemeClr val="dk2"/>
              </a:buClr>
              <a:buSzPts val="1800"/>
              <a:buChar char="•"/>
              <a:defRPr sz="1800" i="0" u="none" strike="noStrike" cap="none">
                <a:solidFill>
                  <a:schemeClr val="dk2"/>
                </a:solidFill>
              </a:defRPr>
            </a:lvl7pPr>
            <a:lvl8pPr marL="3657600" marR="0" lvl="7" indent="-342900" algn="l" rtl="0">
              <a:lnSpc>
                <a:spcPct val="90000"/>
              </a:lnSpc>
              <a:spcBef>
                <a:spcPts val="1500"/>
              </a:spcBef>
              <a:spcAft>
                <a:spcPts val="0"/>
              </a:spcAft>
              <a:buClr>
                <a:schemeClr val="dk2"/>
              </a:buClr>
              <a:buSzPts val="1800"/>
              <a:buChar char="•"/>
              <a:defRPr sz="1800" i="0" u="none" strike="noStrike" cap="none">
                <a:solidFill>
                  <a:schemeClr val="dk2"/>
                </a:solidFill>
              </a:defRPr>
            </a:lvl8pPr>
            <a:lvl9pPr marL="4114800" marR="0" lvl="8" indent="-342900" algn="l" rtl="0">
              <a:lnSpc>
                <a:spcPct val="90000"/>
              </a:lnSpc>
              <a:spcBef>
                <a:spcPts val="1500"/>
              </a:spcBef>
              <a:spcAft>
                <a:spcPts val="1500"/>
              </a:spcAft>
              <a:buClr>
                <a:schemeClr val="dk2"/>
              </a:buClr>
              <a:buSzPts val="1800"/>
              <a:buChar char="•"/>
              <a:defRPr sz="1800" i="0" u="none" strike="noStrike" cap="none">
                <a:solidFill>
                  <a:schemeClr val="dk2"/>
                </a:solidFill>
              </a:defRPr>
            </a:lvl9pPr>
          </a:lstStyle>
          <a:p>
            <a:endParaRPr/>
          </a:p>
        </p:txBody>
      </p:sp>
      <p:sp>
        <p:nvSpPr>
          <p:cNvPr id="3" name="TextBox 2">
            <a:extLst>
              <a:ext uri="{FF2B5EF4-FFF2-40B4-BE49-F238E27FC236}">
                <a16:creationId xmlns:a16="http://schemas.microsoft.com/office/drawing/2014/main" id="{0F5ACE05-ABCC-9757-8720-13A645129346}"/>
              </a:ext>
            </a:extLst>
          </p:cNvPr>
          <p:cNvSpPr txBox="1"/>
          <p:nvPr userDrawn="1">
            <p:extLst>
              <p:ext uri="{1162E1C5-73C7-4A58-AE30-91384D911F3F}">
                <p184:classification xmlns:p184="http://schemas.microsoft.com/office/powerpoint/2018/4/main" val="ftr"/>
              </p:ext>
            </p:extLst>
          </p:nvPr>
        </p:nvSpPr>
        <p:spPr>
          <a:xfrm>
            <a:off x="3376613" y="6672580"/>
            <a:ext cx="5461000" cy="121920"/>
          </a:xfrm>
          <a:prstGeom prst="rect">
            <a:avLst/>
          </a:prstGeom>
        </p:spPr>
        <p:txBody>
          <a:bodyPr horzOverflow="overflow" lIns="0" tIns="0" rIns="0" bIns="0">
            <a:spAutoFit/>
          </a:bodyPr>
          <a:lstStyle/>
          <a:p>
            <a:pPr algn="l"/>
            <a:r>
              <a:rPr lang="en-US" sz="800">
                <a:solidFill>
                  <a:srgbClr val="000000"/>
                </a:solidFill>
                <a:latin typeface="Calibri" panose="020F0502020204030204" pitchFamily="34" charset="0"/>
                <a:ea typeface="Calibri" panose="020F0502020204030204" pitchFamily="34" charset="0"/>
                <a:cs typeface="Calibri" panose="020F0502020204030204" pitchFamily="34" charset="0"/>
              </a:rPr>
              <a:t>INTERNAL. This information is accessible to ADB Management and Staff. It may be shared outside ADB with appropriate permission.</a:t>
            </a: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10">
          <p15:clr>
            <a:srgbClr val="EA4335"/>
          </p15:clr>
        </p15:guide>
        <p15:guide id="2" orient="horz" pos="454">
          <p15:clr>
            <a:srgbClr val="EA4335"/>
          </p15:clr>
        </p15:guide>
        <p15:guide id="3" orient="horz" pos="3891">
          <p15:clr>
            <a:srgbClr val="EA4335"/>
          </p15:clr>
        </p15:guide>
        <p15:guide id="4" pos="7178">
          <p15:clr>
            <a:srgbClr val="EA4335"/>
          </p15:clr>
        </p15:guide>
        <p15:guide id="5" orient="horz" pos="115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mailto:taitbrimacombe@aiffp.com.au"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1"/>
          <p:cNvSpPr txBox="1">
            <a:spLocks noGrp="1"/>
          </p:cNvSpPr>
          <p:nvPr>
            <p:ph type="ctrTitle"/>
          </p:nvPr>
        </p:nvSpPr>
        <p:spPr>
          <a:xfrm>
            <a:off x="742375" y="1825625"/>
            <a:ext cx="6771900" cy="2980800"/>
          </a:xfrm>
          <a:prstGeom prst="rect">
            <a:avLst/>
          </a:prstGeom>
          <a:noFill/>
          <a:ln>
            <a:noFill/>
          </a:ln>
        </p:spPr>
        <p:txBody>
          <a:bodyPr spcFirstLastPara="1" wrap="square" lIns="91425" tIns="45700" rIns="91425" bIns="45700" anchor="b" anchorCtr="0">
            <a:normAutofit/>
          </a:bodyPr>
          <a:lstStyle/>
          <a:p>
            <a:pPr marL="0" lvl="0" indent="0" algn="l" rtl="0">
              <a:lnSpc>
                <a:spcPct val="80000"/>
              </a:lnSpc>
              <a:spcBef>
                <a:spcPts val="0"/>
              </a:spcBef>
              <a:spcAft>
                <a:spcPts val="0"/>
              </a:spcAft>
              <a:buClr>
                <a:schemeClr val="lt1"/>
              </a:buClr>
              <a:buSzPts val="6000"/>
              <a:buFont typeface="Arial"/>
              <a:buNone/>
            </a:pPr>
            <a:r>
              <a:rPr lang="en-AU" dirty="0"/>
              <a:t>GEDSI &amp; Digital Resilience in the Pacific</a:t>
            </a:r>
            <a:endParaRPr dirty="0"/>
          </a:p>
        </p:txBody>
      </p:sp>
      <p:sp>
        <p:nvSpPr>
          <p:cNvPr id="3" name="Subtitle 2">
            <a:extLst>
              <a:ext uri="{FF2B5EF4-FFF2-40B4-BE49-F238E27FC236}">
                <a16:creationId xmlns:a16="http://schemas.microsoft.com/office/drawing/2014/main" id="{DD703B5C-02A8-4E7E-EB74-9E560D6B1C6C}"/>
              </a:ext>
            </a:extLst>
          </p:cNvPr>
          <p:cNvSpPr>
            <a:spLocks noGrp="1"/>
          </p:cNvSpPr>
          <p:nvPr>
            <p:ph type="subTitle" idx="1"/>
          </p:nvPr>
        </p:nvSpPr>
        <p:spPr/>
        <p:txBody>
          <a:bodyPr/>
          <a:lstStyle/>
          <a:p>
            <a:r>
              <a:rPr lang="en-US" dirty="0"/>
              <a:t>Tait Brimacombe, AIFFP GEDSI Advisor </a:t>
            </a:r>
          </a:p>
          <a:p>
            <a:endParaRPr lang="en-US" dirty="0"/>
          </a:p>
          <a:p>
            <a:r>
              <a:rPr lang="en-US" dirty="0"/>
              <a:t>PRIF Week 2024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4C8512-D69A-D21E-BBC9-95E8038A64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883B34-8F62-5CC9-6E7C-3001FF350D9C}"/>
              </a:ext>
            </a:extLst>
          </p:cNvPr>
          <p:cNvSpPr>
            <a:spLocks noGrp="1"/>
          </p:cNvSpPr>
          <p:nvPr>
            <p:ph type="title"/>
          </p:nvPr>
        </p:nvSpPr>
        <p:spPr/>
        <p:txBody>
          <a:bodyPr/>
          <a:lstStyle/>
          <a:p>
            <a:r>
              <a:rPr lang="en-US" dirty="0"/>
              <a:t>Overview</a:t>
            </a:r>
          </a:p>
        </p:txBody>
      </p:sp>
      <p:sp>
        <p:nvSpPr>
          <p:cNvPr id="3" name="Text Placeholder 2">
            <a:extLst>
              <a:ext uri="{FF2B5EF4-FFF2-40B4-BE49-F238E27FC236}">
                <a16:creationId xmlns:a16="http://schemas.microsoft.com/office/drawing/2014/main" id="{881CC259-6958-4BE0-6C11-24A8794AAF75}"/>
              </a:ext>
            </a:extLst>
          </p:cNvPr>
          <p:cNvSpPr>
            <a:spLocks noGrp="1"/>
          </p:cNvSpPr>
          <p:nvPr>
            <p:ph type="body" idx="1"/>
          </p:nvPr>
        </p:nvSpPr>
        <p:spPr/>
        <p:txBody>
          <a:bodyPr>
            <a:normAutofit/>
          </a:bodyPr>
          <a:lstStyle/>
          <a:p>
            <a:pPr>
              <a:lnSpc>
                <a:spcPct val="140000"/>
              </a:lnSpc>
            </a:pPr>
            <a:r>
              <a:rPr lang="en-US" dirty="0"/>
              <a:t>Why use a GEDSI lens to understand digital resilience?</a:t>
            </a:r>
          </a:p>
          <a:p>
            <a:pPr>
              <a:lnSpc>
                <a:spcPct val="140000"/>
              </a:lnSpc>
            </a:pPr>
            <a:r>
              <a:rPr lang="en-US" dirty="0"/>
              <a:t>Framing our approach to digital resilience: 3 pillars</a:t>
            </a:r>
          </a:p>
          <a:p>
            <a:pPr>
              <a:lnSpc>
                <a:spcPct val="140000"/>
              </a:lnSpc>
            </a:pPr>
            <a:r>
              <a:rPr lang="en-US" dirty="0"/>
              <a:t>AIFFP’s approach:</a:t>
            </a:r>
          </a:p>
          <a:p>
            <a:pPr lvl="1">
              <a:lnSpc>
                <a:spcPct val="140000"/>
              </a:lnSpc>
            </a:pPr>
            <a:r>
              <a:rPr lang="en-US" dirty="0"/>
              <a:t>Regional scoping report</a:t>
            </a:r>
          </a:p>
          <a:p>
            <a:pPr lvl="1">
              <a:lnSpc>
                <a:spcPct val="140000"/>
              </a:lnSpc>
            </a:pPr>
            <a:r>
              <a:rPr lang="en-US" dirty="0"/>
              <a:t>Palau pilot</a:t>
            </a:r>
          </a:p>
          <a:p>
            <a:pPr>
              <a:lnSpc>
                <a:spcPct val="140000"/>
              </a:lnSpc>
            </a:pPr>
            <a:r>
              <a:rPr lang="en-US" dirty="0"/>
              <a:t>Key learnings so far</a:t>
            </a:r>
          </a:p>
        </p:txBody>
      </p:sp>
    </p:spTree>
    <p:extLst>
      <p:ext uri="{BB962C8B-B14F-4D97-AF65-F5344CB8AC3E}">
        <p14:creationId xmlns:p14="http://schemas.microsoft.com/office/powerpoint/2010/main" val="762630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8863D-CFF6-1658-E6F1-AFC82106D9EA}"/>
              </a:ext>
            </a:extLst>
          </p:cNvPr>
          <p:cNvSpPr>
            <a:spLocks noGrp="1"/>
          </p:cNvSpPr>
          <p:nvPr>
            <p:ph type="title"/>
          </p:nvPr>
        </p:nvSpPr>
        <p:spPr/>
        <p:txBody>
          <a:bodyPr/>
          <a:lstStyle/>
          <a:p>
            <a:r>
              <a:rPr lang="en-US" dirty="0"/>
              <a:t>Why a GEDSI approach to digital resilience? </a:t>
            </a:r>
          </a:p>
        </p:txBody>
      </p:sp>
      <p:sp>
        <p:nvSpPr>
          <p:cNvPr id="3" name="Text Placeholder 2">
            <a:extLst>
              <a:ext uri="{FF2B5EF4-FFF2-40B4-BE49-F238E27FC236}">
                <a16:creationId xmlns:a16="http://schemas.microsoft.com/office/drawing/2014/main" id="{CA6A361B-D3E9-7F33-2FD7-BE30D39A0A10}"/>
              </a:ext>
            </a:extLst>
          </p:cNvPr>
          <p:cNvSpPr>
            <a:spLocks noGrp="1"/>
          </p:cNvSpPr>
          <p:nvPr>
            <p:ph type="body" idx="1"/>
          </p:nvPr>
        </p:nvSpPr>
        <p:spPr>
          <a:xfrm>
            <a:off x="742384" y="1825625"/>
            <a:ext cx="10611416" cy="4783722"/>
          </a:xfrm>
        </p:spPr>
        <p:txBody>
          <a:bodyPr numCol="3">
            <a:normAutofit/>
          </a:bodyPr>
          <a:lstStyle/>
          <a:p>
            <a:pPr marL="114300" indent="0">
              <a:lnSpc>
                <a:spcPct val="120000"/>
              </a:lnSpc>
              <a:spcAft>
                <a:spcPts val="600"/>
              </a:spcAft>
              <a:buNone/>
            </a:pPr>
            <a:r>
              <a:rPr lang="en-US" sz="1800" b="1" dirty="0"/>
              <a:t>Digital resilience </a:t>
            </a:r>
          </a:p>
          <a:p>
            <a:pPr>
              <a:lnSpc>
                <a:spcPct val="120000"/>
              </a:lnSpc>
            </a:pPr>
            <a:r>
              <a:rPr lang="en-US" sz="1800" dirty="0"/>
              <a:t>Infrastructure approach to ‘hard infrastructure’ &amp; cable resilience.</a:t>
            </a:r>
          </a:p>
          <a:p>
            <a:pPr>
              <a:lnSpc>
                <a:spcPct val="120000"/>
              </a:lnSpc>
            </a:pPr>
            <a:r>
              <a:rPr lang="en-US" sz="1800" dirty="0"/>
              <a:t>Pacific calls for support to manage the downstream impact of this connectivity &amp; bolster digital resilience for users.</a:t>
            </a:r>
          </a:p>
          <a:p>
            <a:pPr marL="114300" indent="0">
              <a:lnSpc>
                <a:spcPct val="120000"/>
              </a:lnSpc>
              <a:buNone/>
            </a:pPr>
            <a:endParaRPr lang="en-US" sz="1800" b="1" dirty="0"/>
          </a:p>
          <a:p>
            <a:pPr marL="114300" indent="0">
              <a:lnSpc>
                <a:spcPct val="120000"/>
              </a:lnSpc>
              <a:buNone/>
            </a:pPr>
            <a:endParaRPr lang="en-US" sz="1800" b="1" dirty="0"/>
          </a:p>
          <a:p>
            <a:pPr marL="114300" indent="0">
              <a:lnSpc>
                <a:spcPct val="120000"/>
              </a:lnSpc>
              <a:buNone/>
            </a:pPr>
            <a:endParaRPr lang="en-US" sz="1800" b="1" dirty="0"/>
          </a:p>
          <a:p>
            <a:pPr marL="114300" indent="0">
              <a:lnSpc>
                <a:spcPct val="120000"/>
              </a:lnSpc>
              <a:buNone/>
            </a:pPr>
            <a:endParaRPr lang="en-US" sz="1800" b="1" dirty="0"/>
          </a:p>
          <a:p>
            <a:pPr marL="114300" indent="0">
              <a:lnSpc>
                <a:spcPct val="120000"/>
              </a:lnSpc>
              <a:buNone/>
            </a:pPr>
            <a:endParaRPr lang="en-US" sz="1800" b="1" dirty="0"/>
          </a:p>
          <a:p>
            <a:pPr marL="114300" indent="0">
              <a:lnSpc>
                <a:spcPct val="120000"/>
              </a:lnSpc>
              <a:spcAft>
                <a:spcPts val="600"/>
              </a:spcAft>
              <a:buNone/>
            </a:pPr>
            <a:r>
              <a:rPr lang="en-US" sz="1800" b="1" dirty="0"/>
              <a:t>Gender, Disability &amp; Social Inclusion (GEDSI)</a:t>
            </a:r>
          </a:p>
          <a:p>
            <a:pPr>
              <a:lnSpc>
                <a:spcPct val="120000"/>
              </a:lnSpc>
            </a:pPr>
            <a:r>
              <a:rPr lang="en-US" sz="1800" dirty="0"/>
              <a:t>Increasing efforts to respond to GEDSI – renewed policy focus.</a:t>
            </a:r>
          </a:p>
          <a:p>
            <a:pPr>
              <a:lnSpc>
                <a:spcPct val="120000"/>
              </a:lnSpc>
            </a:pPr>
            <a:r>
              <a:rPr lang="en-US" sz="1800" dirty="0"/>
              <a:t>Fewer project-level entry points to integrate GEDSI.</a:t>
            </a:r>
          </a:p>
          <a:p>
            <a:pPr>
              <a:lnSpc>
                <a:spcPct val="120000"/>
              </a:lnSpc>
            </a:pPr>
            <a:r>
              <a:rPr lang="en-US" sz="1800" dirty="0"/>
              <a:t>Failure to apply a GEDSI lens could mean failing to take advantage of opportunities to value add or inadvertently perpetuating/widening existing inequalities. </a:t>
            </a:r>
          </a:p>
          <a:p>
            <a:pPr marL="114300" indent="0">
              <a:lnSpc>
                <a:spcPct val="120000"/>
              </a:lnSpc>
              <a:buNone/>
            </a:pPr>
            <a:endParaRPr lang="en-US" sz="1800" b="1" dirty="0"/>
          </a:p>
          <a:p>
            <a:pPr marL="114300" indent="0">
              <a:lnSpc>
                <a:spcPct val="120000"/>
              </a:lnSpc>
              <a:spcAft>
                <a:spcPts val="600"/>
              </a:spcAft>
              <a:buNone/>
            </a:pPr>
            <a:r>
              <a:rPr lang="en-US" sz="1800" b="1" dirty="0"/>
              <a:t>The bigger picture </a:t>
            </a:r>
            <a:endParaRPr lang="en-US" sz="1800" dirty="0"/>
          </a:p>
          <a:p>
            <a:pPr>
              <a:lnSpc>
                <a:spcPct val="120000"/>
              </a:lnSpc>
            </a:pPr>
            <a:r>
              <a:rPr lang="en-US" sz="1800" dirty="0"/>
              <a:t>Data poor environment &amp; evidence gaps.</a:t>
            </a:r>
          </a:p>
          <a:p>
            <a:pPr>
              <a:lnSpc>
                <a:spcPct val="120000"/>
              </a:lnSpc>
            </a:pPr>
            <a:r>
              <a:rPr lang="en-US" sz="1800" dirty="0"/>
              <a:t>Crowded donor space, potential for duplication. </a:t>
            </a:r>
          </a:p>
          <a:p>
            <a:pPr marL="114300" indent="0">
              <a:lnSpc>
                <a:spcPct val="120000"/>
              </a:lnSpc>
              <a:buNone/>
            </a:pPr>
            <a:endParaRPr lang="en-US" sz="1800" dirty="0"/>
          </a:p>
          <a:p>
            <a:pPr marL="114300" indent="0">
              <a:lnSpc>
                <a:spcPct val="120000"/>
              </a:lnSpc>
              <a:buNone/>
            </a:pPr>
            <a:endParaRPr lang="en-US" sz="1800" dirty="0"/>
          </a:p>
          <a:p>
            <a:pPr marL="114300" indent="0">
              <a:lnSpc>
                <a:spcPct val="120000"/>
              </a:lnSpc>
              <a:buNone/>
            </a:pPr>
            <a:endParaRPr lang="en-US" sz="1800" dirty="0"/>
          </a:p>
        </p:txBody>
      </p:sp>
    </p:spTree>
    <p:extLst>
      <p:ext uri="{BB962C8B-B14F-4D97-AF65-F5344CB8AC3E}">
        <p14:creationId xmlns:p14="http://schemas.microsoft.com/office/powerpoint/2010/main" val="1894622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01F5AD9-7B8D-46B9-2E1E-22720FE0D3D6}"/>
            </a:ext>
          </a:extLst>
        </p:cNvPr>
        <p:cNvGrpSpPr/>
        <p:nvPr/>
      </p:nvGrpSpPr>
      <p:grpSpPr>
        <a:xfrm>
          <a:off x="0" y="0"/>
          <a:ext cx="0" cy="0"/>
          <a:chOff x="0" y="0"/>
          <a:chExt cx="0" cy="0"/>
        </a:xfrm>
      </p:grpSpPr>
      <p:pic>
        <p:nvPicPr>
          <p:cNvPr id="12" name="Picture 11" descr="A diagram of safety and security&#10;&#10;Description automatically generated with medium confidence">
            <a:extLst>
              <a:ext uri="{FF2B5EF4-FFF2-40B4-BE49-F238E27FC236}">
                <a16:creationId xmlns:a16="http://schemas.microsoft.com/office/drawing/2014/main" id="{D7A62325-4508-61A9-82FB-E89E18BF0E77}"/>
              </a:ext>
            </a:extLst>
          </p:cNvPr>
          <p:cNvPicPr>
            <a:picLocks noChangeAspect="1"/>
          </p:cNvPicPr>
          <p:nvPr/>
        </p:nvPicPr>
        <p:blipFill>
          <a:blip r:embed="rId3"/>
          <a:stretch>
            <a:fillRect/>
          </a:stretch>
        </p:blipFill>
        <p:spPr>
          <a:xfrm>
            <a:off x="1365693" y="145902"/>
            <a:ext cx="9460613" cy="6566195"/>
          </a:xfrm>
          <a:prstGeom prst="rect">
            <a:avLst/>
          </a:prstGeom>
        </p:spPr>
      </p:pic>
    </p:spTree>
    <p:extLst>
      <p:ext uri="{BB962C8B-B14F-4D97-AF65-F5344CB8AC3E}">
        <p14:creationId xmlns:p14="http://schemas.microsoft.com/office/powerpoint/2010/main" val="4288141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72B82-76F8-D608-7DDF-BC02ADD24F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C3817C-FAC1-FD3B-7E2B-EF2B89880EF6}"/>
              </a:ext>
            </a:extLst>
          </p:cNvPr>
          <p:cNvSpPr>
            <a:spLocks noGrp="1"/>
          </p:cNvSpPr>
          <p:nvPr>
            <p:ph type="title"/>
          </p:nvPr>
        </p:nvSpPr>
        <p:spPr/>
        <p:txBody>
          <a:bodyPr/>
          <a:lstStyle/>
          <a:p>
            <a:r>
              <a:rPr lang="en-US" dirty="0"/>
              <a:t>What we’ve done</a:t>
            </a:r>
          </a:p>
        </p:txBody>
      </p:sp>
      <p:sp>
        <p:nvSpPr>
          <p:cNvPr id="3" name="Text Placeholder 2">
            <a:extLst>
              <a:ext uri="{FF2B5EF4-FFF2-40B4-BE49-F238E27FC236}">
                <a16:creationId xmlns:a16="http://schemas.microsoft.com/office/drawing/2014/main" id="{E5341178-17D9-5795-B14D-760400818288}"/>
              </a:ext>
            </a:extLst>
          </p:cNvPr>
          <p:cNvSpPr>
            <a:spLocks noGrp="1"/>
          </p:cNvSpPr>
          <p:nvPr>
            <p:ph type="body" idx="1"/>
          </p:nvPr>
        </p:nvSpPr>
        <p:spPr>
          <a:xfrm>
            <a:off x="742384" y="1690688"/>
            <a:ext cx="8016605" cy="4802187"/>
          </a:xfrm>
        </p:spPr>
        <p:txBody>
          <a:bodyPr>
            <a:normAutofit/>
          </a:bodyPr>
          <a:lstStyle/>
          <a:p>
            <a:pPr marL="565150" indent="-514350">
              <a:lnSpc>
                <a:spcPct val="110000"/>
              </a:lnSpc>
              <a:buFont typeface="+mj-lt"/>
              <a:buAutoNum type="arabicPeriod"/>
            </a:pPr>
            <a:r>
              <a:rPr lang="en-US" dirty="0"/>
              <a:t>Regional scoping report:</a:t>
            </a:r>
          </a:p>
          <a:p>
            <a:pPr lvl="1">
              <a:lnSpc>
                <a:spcPct val="110000"/>
              </a:lnSpc>
              <a:spcBef>
                <a:spcPts val="0"/>
              </a:spcBef>
            </a:pPr>
            <a:r>
              <a:rPr lang="en-US" dirty="0"/>
              <a:t>Build a clearer evidence base on GEDSI &amp; digital resilience in the region</a:t>
            </a:r>
          </a:p>
          <a:p>
            <a:pPr lvl="1">
              <a:lnSpc>
                <a:spcPct val="110000"/>
              </a:lnSpc>
              <a:spcBef>
                <a:spcPts val="0"/>
              </a:spcBef>
            </a:pPr>
            <a:r>
              <a:rPr lang="en-US" dirty="0"/>
              <a:t>Begin to map the work of other donor counterparts</a:t>
            </a:r>
          </a:p>
          <a:p>
            <a:pPr marL="565150" indent="-514350">
              <a:lnSpc>
                <a:spcPct val="110000"/>
              </a:lnSpc>
              <a:buFont typeface="+mj-lt"/>
              <a:buAutoNum type="arabicPeriod"/>
            </a:pPr>
            <a:r>
              <a:rPr lang="en-US" dirty="0"/>
              <a:t>Whole of Aust. Govt mapping </a:t>
            </a:r>
          </a:p>
          <a:p>
            <a:pPr marL="565150" indent="-514350">
              <a:lnSpc>
                <a:spcPct val="110000"/>
              </a:lnSpc>
              <a:buFont typeface="+mj-lt"/>
              <a:buAutoNum type="arabicPeriod"/>
            </a:pPr>
            <a:r>
              <a:rPr lang="en-US" dirty="0"/>
              <a:t>Palau pilot to test approach </a:t>
            </a:r>
          </a:p>
          <a:p>
            <a:pPr marL="565150" indent="-514350">
              <a:lnSpc>
                <a:spcPct val="110000"/>
              </a:lnSpc>
              <a:buFont typeface="+mj-lt"/>
              <a:buAutoNum type="arabicPeriod"/>
            </a:pPr>
            <a:endParaRPr lang="en-US" dirty="0"/>
          </a:p>
          <a:p>
            <a:pPr marL="50800" indent="0">
              <a:lnSpc>
                <a:spcPct val="110000"/>
              </a:lnSpc>
              <a:buNone/>
            </a:pPr>
            <a:r>
              <a:rPr lang="en-US" i="1" dirty="0"/>
              <a:t>Next steps: country briefs to support dialogue &amp; scope opportunities for value-add.</a:t>
            </a:r>
          </a:p>
        </p:txBody>
      </p:sp>
    </p:spTree>
    <p:extLst>
      <p:ext uri="{BB962C8B-B14F-4D97-AF65-F5344CB8AC3E}">
        <p14:creationId xmlns:p14="http://schemas.microsoft.com/office/powerpoint/2010/main" val="934063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13D54"/>
              </a:buClr>
              <a:buSzPts val="4400"/>
              <a:buFont typeface="Arial"/>
              <a:buNone/>
            </a:pPr>
            <a:r>
              <a:rPr lang="en-AU" dirty="0"/>
              <a:t>Key Learnings so far </a:t>
            </a:r>
            <a:endParaRPr dirty="0"/>
          </a:p>
        </p:txBody>
      </p:sp>
      <p:sp>
        <p:nvSpPr>
          <p:cNvPr id="2" name="Text Placeholder 1">
            <a:extLst>
              <a:ext uri="{FF2B5EF4-FFF2-40B4-BE49-F238E27FC236}">
                <a16:creationId xmlns:a16="http://schemas.microsoft.com/office/drawing/2014/main" id="{2BB479D5-F70E-C8A8-60DE-D2372C4DB78E}"/>
              </a:ext>
            </a:extLst>
          </p:cNvPr>
          <p:cNvSpPr>
            <a:spLocks noGrp="1"/>
          </p:cNvSpPr>
          <p:nvPr>
            <p:ph type="body" idx="1"/>
          </p:nvPr>
        </p:nvSpPr>
        <p:spPr/>
        <p:txBody>
          <a:bodyPr>
            <a:normAutofit/>
          </a:bodyPr>
          <a:lstStyle/>
          <a:p>
            <a:pPr>
              <a:spcAft>
                <a:spcPts val="600"/>
              </a:spcAft>
            </a:pPr>
            <a:r>
              <a:rPr lang="en-US" sz="2800" dirty="0"/>
              <a:t>Gender social norms and disability stigma drives digital gaps, inequalities and barriers</a:t>
            </a:r>
          </a:p>
          <a:p>
            <a:pPr>
              <a:spcAft>
                <a:spcPts val="600"/>
              </a:spcAft>
            </a:pPr>
            <a:r>
              <a:rPr lang="en-US" sz="2800" dirty="0"/>
              <a:t>Online safety issues disproportionately impact women &amp; are compounded by high rates of GBV (offline) &amp; existing norms</a:t>
            </a:r>
          </a:p>
          <a:p>
            <a:pPr>
              <a:spcAft>
                <a:spcPts val="600"/>
              </a:spcAft>
            </a:pPr>
            <a:r>
              <a:rPr lang="en-US" sz="2800" dirty="0"/>
              <a:t>Link between digital literacy and digital safety</a:t>
            </a:r>
          </a:p>
          <a:p>
            <a:pPr>
              <a:spcAft>
                <a:spcPts val="600"/>
              </a:spcAft>
            </a:pPr>
            <a:r>
              <a:rPr lang="en-US" sz="2800" dirty="0"/>
              <a:t>Underpinning factors include: gendered social norms, exclusion &amp; stigma, education, unemployment/poverty</a:t>
            </a:r>
          </a:p>
          <a:p>
            <a:pPr>
              <a:spcAft>
                <a:spcPts val="600"/>
              </a:spcAft>
            </a:pPr>
            <a:r>
              <a:rPr lang="en-US" sz="2800" dirty="0"/>
              <a:t>Significant data gaps in the region = risk of inadvertently perpetuating gaps &amp; challenges monitoring progress </a:t>
            </a:r>
          </a:p>
          <a:p>
            <a:pPr marL="114300" indent="0">
              <a:lnSpc>
                <a:spcPct val="120000"/>
              </a:lnSpc>
              <a:buNone/>
            </a:pPr>
            <a:endParaRPr lang="en-US" b="1" dirty="0"/>
          </a:p>
        </p:txBody>
      </p:sp>
    </p:spTree>
    <p:extLst>
      <p:ext uri="{BB962C8B-B14F-4D97-AF65-F5344CB8AC3E}">
        <p14:creationId xmlns:p14="http://schemas.microsoft.com/office/powerpoint/2010/main" val="1683603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
          <a:extLst>
            <a:ext uri="{FF2B5EF4-FFF2-40B4-BE49-F238E27FC236}">
              <a16:creationId xmlns:a16="http://schemas.microsoft.com/office/drawing/2014/main" id="{3AE23B21-F9F6-08CF-6434-5B479FC78894}"/>
            </a:ext>
          </a:extLst>
        </p:cNvPr>
        <p:cNvGrpSpPr/>
        <p:nvPr/>
      </p:nvGrpSpPr>
      <p:grpSpPr>
        <a:xfrm>
          <a:off x="0" y="0"/>
          <a:ext cx="0" cy="0"/>
          <a:chOff x="0" y="0"/>
          <a:chExt cx="0" cy="0"/>
        </a:xfrm>
      </p:grpSpPr>
      <p:sp>
        <p:nvSpPr>
          <p:cNvPr id="56" name="Google Shape;56;p4">
            <a:extLst>
              <a:ext uri="{FF2B5EF4-FFF2-40B4-BE49-F238E27FC236}">
                <a16:creationId xmlns:a16="http://schemas.microsoft.com/office/drawing/2014/main" id="{EB055CBD-BE64-3443-2AD6-8A5DD2DDCC5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13D54"/>
              </a:buClr>
              <a:buSzPts val="4400"/>
              <a:buFont typeface="Arial"/>
              <a:buNone/>
            </a:pPr>
            <a:r>
              <a:rPr lang="en-AU" dirty="0"/>
              <a:t>Key Learnings cont… </a:t>
            </a:r>
            <a:endParaRPr dirty="0"/>
          </a:p>
        </p:txBody>
      </p:sp>
      <p:sp>
        <p:nvSpPr>
          <p:cNvPr id="2" name="Text Placeholder 1">
            <a:extLst>
              <a:ext uri="{FF2B5EF4-FFF2-40B4-BE49-F238E27FC236}">
                <a16:creationId xmlns:a16="http://schemas.microsoft.com/office/drawing/2014/main" id="{DBD973A1-A5E9-9986-0915-8D71520D97D1}"/>
              </a:ext>
            </a:extLst>
          </p:cNvPr>
          <p:cNvSpPr>
            <a:spLocks noGrp="1"/>
          </p:cNvSpPr>
          <p:nvPr>
            <p:ph type="body" idx="1"/>
          </p:nvPr>
        </p:nvSpPr>
        <p:spPr/>
        <p:txBody>
          <a:bodyPr>
            <a:normAutofit/>
          </a:bodyPr>
          <a:lstStyle/>
          <a:p>
            <a:pPr>
              <a:lnSpc>
                <a:spcPct val="120000"/>
              </a:lnSpc>
            </a:pPr>
            <a:r>
              <a:rPr lang="en-US" dirty="0"/>
              <a:t>Coordination is key</a:t>
            </a:r>
          </a:p>
          <a:p>
            <a:pPr lvl="1">
              <a:lnSpc>
                <a:spcPct val="120000"/>
              </a:lnSpc>
              <a:spcBef>
                <a:spcPts val="0"/>
              </a:spcBef>
            </a:pPr>
            <a:r>
              <a:rPr lang="en-US" dirty="0"/>
              <a:t>Risk of duplication &amp; overwhelm</a:t>
            </a:r>
          </a:p>
          <a:p>
            <a:pPr>
              <a:lnSpc>
                <a:spcPct val="120000"/>
              </a:lnSpc>
            </a:pPr>
            <a:r>
              <a:rPr lang="en-US" dirty="0"/>
              <a:t>Localisation is important for sustainability</a:t>
            </a:r>
          </a:p>
          <a:p>
            <a:pPr lvl="1">
              <a:lnSpc>
                <a:spcPct val="120000"/>
              </a:lnSpc>
              <a:spcBef>
                <a:spcPts val="0"/>
              </a:spcBef>
            </a:pPr>
            <a:r>
              <a:rPr lang="en-US" dirty="0"/>
              <a:t>Bottom-up identification of priorities &amp; needs</a:t>
            </a:r>
          </a:p>
          <a:p>
            <a:pPr lvl="1">
              <a:lnSpc>
                <a:spcPct val="120000"/>
              </a:lnSpc>
              <a:spcBef>
                <a:spcPts val="0"/>
              </a:spcBef>
            </a:pPr>
            <a:r>
              <a:rPr lang="en-US" dirty="0"/>
              <a:t>Cultural relevance and salience </a:t>
            </a:r>
          </a:p>
          <a:p>
            <a:pPr>
              <a:lnSpc>
                <a:spcPct val="120000"/>
              </a:lnSpc>
            </a:pPr>
            <a:r>
              <a:rPr lang="en-US" dirty="0"/>
              <a:t>The interplay between cyber safety &amp; cyber security is important  </a:t>
            </a:r>
          </a:p>
          <a:p>
            <a:pPr lvl="1">
              <a:lnSpc>
                <a:spcPct val="120000"/>
              </a:lnSpc>
              <a:spcBef>
                <a:spcPts val="0"/>
              </a:spcBef>
            </a:pPr>
            <a:r>
              <a:rPr lang="en-US" dirty="0"/>
              <a:t>Need to ensure communities aren’t left behind</a:t>
            </a:r>
          </a:p>
          <a:p>
            <a:pPr>
              <a:lnSpc>
                <a:spcPct val="120000"/>
              </a:lnSpc>
            </a:pPr>
            <a:endParaRPr lang="en-US" dirty="0"/>
          </a:p>
          <a:p>
            <a:pPr>
              <a:lnSpc>
                <a:spcPct val="120000"/>
              </a:lnSpc>
            </a:pPr>
            <a:endParaRPr lang="en-US" b="1" dirty="0"/>
          </a:p>
        </p:txBody>
      </p:sp>
    </p:spTree>
    <p:extLst>
      <p:ext uri="{BB962C8B-B14F-4D97-AF65-F5344CB8AC3E}">
        <p14:creationId xmlns:p14="http://schemas.microsoft.com/office/powerpoint/2010/main" val="1040022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
          <a:extLst>
            <a:ext uri="{FF2B5EF4-FFF2-40B4-BE49-F238E27FC236}">
              <a16:creationId xmlns:a16="http://schemas.microsoft.com/office/drawing/2014/main" id="{A4A4B851-C6F3-EA2E-367E-024646DEA684}"/>
            </a:ext>
          </a:extLst>
        </p:cNvPr>
        <p:cNvGrpSpPr/>
        <p:nvPr/>
      </p:nvGrpSpPr>
      <p:grpSpPr>
        <a:xfrm>
          <a:off x="0" y="0"/>
          <a:ext cx="0" cy="0"/>
          <a:chOff x="0" y="0"/>
          <a:chExt cx="0" cy="0"/>
        </a:xfrm>
      </p:grpSpPr>
      <p:sp>
        <p:nvSpPr>
          <p:cNvPr id="39" name="Google Shape;39;p1">
            <a:extLst>
              <a:ext uri="{FF2B5EF4-FFF2-40B4-BE49-F238E27FC236}">
                <a16:creationId xmlns:a16="http://schemas.microsoft.com/office/drawing/2014/main" id="{F3154DF3-E83D-380F-56A5-CF434FE40B82}"/>
              </a:ext>
            </a:extLst>
          </p:cNvPr>
          <p:cNvSpPr txBox="1">
            <a:spLocks noGrp="1"/>
          </p:cNvSpPr>
          <p:nvPr>
            <p:ph type="ctrTitle"/>
          </p:nvPr>
        </p:nvSpPr>
        <p:spPr>
          <a:xfrm>
            <a:off x="742375" y="1825625"/>
            <a:ext cx="6771900" cy="2980800"/>
          </a:xfrm>
          <a:prstGeom prst="rect">
            <a:avLst/>
          </a:prstGeom>
          <a:noFill/>
          <a:ln>
            <a:noFill/>
          </a:ln>
        </p:spPr>
        <p:txBody>
          <a:bodyPr spcFirstLastPara="1" wrap="square" lIns="91425" tIns="45700" rIns="91425" bIns="45700" anchor="b" anchorCtr="0">
            <a:normAutofit/>
          </a:bodyPr>
          <a:lstStyle/>
          <a:p>
            <a:pPr marL="0" lvl="0" indent="0" algn="l" rtl="0">
              <a:lnSpc>
                <a:spcPct val="80000"/>
              </a:lnSpc>
              <a:spcBef>
                <a:spcPts val="0"/>
              </a:spcBef>
              <a:spcAft>
                <a:spcPts val="0"/>
              </a:spcAft>
              <a:buClr>
                <a:schemeClr val="lt1"/>
              </a:buClr>
              <a:buSzPts val="6000"/>
              <a:buFont typeface="Arial"/>
              <a:buNone/>
            </a:pPr>
            <a:r>
              <a:rPr lang="en-AU" dirty="0"/>
              <a:t>Thank you!</a:t>
            </a:r>
            <a:endParaRPr dirty="0"/>
          </a:p>
        </p:txBody>
      </p:sp>
      <p:sp>
        <p:nvSpPr>
          <p:cNvPr id="3" name="Subtitle 2">
            <a:extLst>
              <a:ext uri="{FF2B5EF4-FFF2-40B4-BE49-F238E27FC236}">
                <a16:creationId xmlns:a16="http://schemas.microsoft.com/office/drawing/2014/main" id="{437C2CA8-6E0D-07AA-BADD-2DCD5B6DFD22}"/>
              </a:ext>
            </a:extLst>
          </p:cNvPr>
          <p:cNvSpPr>
            <a:spLocks noGrp="1"/>
          </p:cNvSpPr>
          <p:nvPr>
            <p:ph type="subTitle" idx="1"/>
          </p:nvPr>
        </p:nvSpPr>
        <p:spPr/>
        <p:txBody>
          <a:bodyPr/>
          <a:lstStyle/>
          <a:p>
            <a:r>
              <a:rPr lang="en-US" dirty="0"/>
              <a:t>Tait Brimacombe, AIFFP GEDSI Advisor </a:t>
            </a:r>
          </a:p>
          <a:p>
            <a:r>
              <a:rPr lang="en-US" dirty="0">
                <a:hlinkClick r:id="rId3"/>
              </a:rPr>
              <a:t>taitbrimacombe@aiffp.com.au</a:t>
            </a:r>
            <a:r>
              <a:rPr lang="en-US"/>
              <a:t> </a:t>
            </a:r>
          </a:p>
        </p:txBody>
      </p:sp>
    </p:spTree>
    <p:extLst>
      <p:ext uri="{BB962C8B-B14F-4D97-AF65-F5344CB8AC3E}">
        <p14:creationId xmlns:p14="http://schemas.microsoft.com/office/powerpoint/2010/main" val="3680770646"/>
      </p:ext>
    </p:extLst>
  </p:cSld>
  <p:clrMapOvr>
    <a:masterClrMapping/>
  </p:clrMapOvr>
</p:sld>
</file>

<file path=ppt/theme/theme1.xml><?xml version="1.0" encoding="utf-8"?>
<a:theme xmlns:a="http://schemas.openxmlformats.org/drawingml/2006/main" name="Office Theme">
  <a:themeElements>
    <a:clrScheme name="AIFFP">
      <a:dk1>
        <a:srgbClr val="000000"/>
      </a:dk1>
      <a:lt1>
        <a:srgbClr val="FFFFFF"/>
      </a:lt1>
      <a:dk2>
        <a:srgbClr val="013C54"/>
      </a:dk2>
      <a:lt2>
        <a:srgbClr val="E7E6E6"/>
      </a:lt2>
      <a:accent1>
        <a:srgbClr val="2FBCB2"/>
      </a:accent1>
      <a:accent2>
        <a:srgbClr val="28632E"/>
      </a:accent2>
      <a:accent3>
        <a:srgbClr val="8FA938"/>
      </a:accent3>
      <a:accent4>
        <a:srgbClr val="834D28"/>
      </a:accent4>
      <a:accent5>
        <a:srgbClr val="E6CCB6"/>
      </a:accent5>
      <a:accent6>
        <a:srgbClr val="919191"/>
      </a:accent6>
      <a:hlink>
        <a:srgbClr val="2EBCB2"/>
      </a:hlink>
      <a:folHlink>
        <a:srgbClr val="1A6A6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FC743570CA55D4C80BB8B2EC71B7606" ma:contentTypeVersion="22" ma:contentTypeDescription="Create a new document." ma:contentTypeScope="" ma:versionID="f72bcd8cda11beeb614a517dff1a6fb0">
  <xsd:schema xmlns:xsd="http://www.w3.org/2001/XMLSchema" xmlns:xs="http://www.w3.org/2001/XMLSchema" xmlns:p="http://schemas.microsoft.com/office/2006/metadata/properties" xmlns:ns2="7b499448-c3a4-486a-ab46-c20b1b95d902" xmlns:ns3="033981f3-c5e7-4c0e-99e6-cc44a02d67fb" targetNamespace="http://schemas.microsoft.com/office/2006/metadata/properties" ma:root="true" ma:fieldsID="33f0c4a3d8b4a54e62a596c42c5ae686" ns2:_="" ns3:_="">
    <xsd:import namespace="7b499448-c3a4-486a-ab46-c20b1b95d902"/>
    <xsd:import namespace="033981f3-c5e7-4c0e-99e6-cc44a02d67fb"/>
    <xsd:element name="properties">
      <xsd:complexType>
        <xsd:sequence>
          <xsd:element name="documentManagement">
            <xsd:complexType>
              <xsd:all>
                <xsd:element ref="ns2:SharedWithUsers" minOccurs="0"/>
                <xsd:element ref="ns2:SharedWithDetails" minOccurs="0"/>
                <xsd:element ref="ns3:Edited" minOccurs="0"/>
                <xsd:element ref="ns2:LastSharedByTime" minOccurs="0"/>
                <xsd:element ref="ns2:LastSharedByUser"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_Flow_SignoffStatus"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499448-c3a4-486a-ab46-c20b1b95d90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Time" ma:index="11" nillable="true" ma:displayName="Last Shared By Time" ma:internalName="LastSharedByTime" ma:readOnly="true">
      <xsd:simpleType>
        <xsd:restriction base="dms:DateTime"/>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element name="TaxCatchAll" ma:index="27" nillable="true" ma:displayName="Taxonomy Catch All Column" ma:hidden="true" ma:list="{d312fcd9-3bd6-449d-a254-c81ff2410aa5}" ma:internalName="TaxCatchAll" ma:showField="CatchAllData" ma:web="7b499448-c3a4-486a-ab46-c20b1b95d90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33981f3-c5e7-4c0e-99e6-cc44a02d67fb" elementFormDefault="qualified">
    <xsd:import namespace="http://schemas.microsoft.com/office/2006/documentManagement/types"/>
    <xsd:import namespace="http://schemas.microsoft.com/office/infopath/2007/PartnerControls"/>
    <xsd:element name="Edited" ma:index="10" nillable="true" ma:displayName="Edited" ma:format="DateOnly" ma:internalName="Edited">
      <xsd:simpleType>
        <xsd:restriction base="dms:DateTime"/>
      </xsd:simpleType>
    </xsd:element>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_Flow_SignoffStatus" ma:index="21" nillable="true" ma:displayName="Sign-off status" ma:internalName="_x0024_Resources_x003a_core_x002c_Signoff_Status_x003b_">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03ceb7d0-9070-4895-a2e6-0640ca70f89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b499448-c3a4-486a-ab46-c20b1b95d902" xsi:nil="true"/>
    <lcf76f155ced4ddcb4097134ff3c332f xmlns="033981f3-c5e7-4c0e-99e6-cc44a02d67fb">
      <Terms xmlns="http://schemas.microsoft.com/office/infopath/2007/PartnerControls"/>
    </lcf76f155ced4ddcb4097134ff3c332f>
    <Edited xmlns="033981f3-c5e7-4c0e-99e6-cc44a02d67fb" xsi:nil="true"/>
    <_Flow_SignoffStatus xmlns="033981f3-c5e7-4c0e-99e6-cc44a02d67fb" xsi:nil="true"/>
  </documentManagement>
</p:properties>
</file>

<file path=customXml/itemProps1.xml><?xml version="1.0" encoding="utf-8"?>
<ds:datastoreItem xmlns:ds="http://schemas.openxmlformats.org/officeDocument/2006/customXml" ds:itemID="{92E11C6A-2988-49FF-93B4-170B57D9C953}">
  <ds:schemaRefs>
    <ds:schemaRef ds:uri="http://schemas.microsoft.com/sharepoint/v3/contenttype/forms"/>
  </ds:schemaRefs>
</ds:datastoreItem>
</file>

<file path=customXml/itemProps2.xml><?xml version="1.0" encoding="utf-8"?>
<ds:datastoreItem xmlns:ds="http://schemas.openxmlformats.org/officeDocument/2006/customXml" ds:itemID="{414FAA94-A890-4417-A5A6-B6BC841D33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499448-c3a4-486a-ab46-c20b1b95d902"/>
    <ds:schemaRef ds:uri="033981f3-c5e7-4c0e-99e6-cc44a02d67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3B4A08-5B53-409D-86E0-9F44011DE2B7}">
  <ds:schemaRefs>
    <ds:schemaRef ds:uri="http://schemas.microsoft.com/office/2006/metadata/properties"/>
    <ds:schemaRef ds:uri="http://schemas.microsoft.com/office/infopath/2007/PartnerControls"/>
    <ds:schemaRef ds:uri="b9c53862-c4a5-479d-b075-a8afcffe6068"/>
    <ds:schemaRef ds:uri="86e50019-0267-40fb-87f9-3f4eba0f3afb"/>
    <ds:schemaRef ds:uri="7b499448-c3a4-486a-ab46-c20b1b95d902"/>
    <ds:schemaRef ds:uri="033981f3-c5e7-4c0e-99e6-cc44a02d67fb"/>
  </ds:schemaRefs>
</ds:datastoreItem>
</file>

<file path=docProps/app.xml><?xml version="1.0" encoding="utf-8"?>
<Properties xmlns="http://schemas.openxmlformats.org/officeDocument/2006/extended-properties" xmlns:vt="http://schemas.openxmlformats.org/officeDocument/2006/docPropsVTypes">
  <Template>BHP Theme</Template>
  <TotalTime>500</TotalTime>
  <Words>1667</Words>
  <Application>Microsoft Office PowerPoint</Application>
  <PresentationFormat>Widescreen</PresentationFormat>
  <Paragraphs>121</Paragraphs>
  <Slides>8</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GEDSI &amp; Digital Resilience in the Pacific</vt:lpstr>
      <vt:lpstr>Overview</vt:lpstr>
      <vt:lpstr>Why a GEDSI approach to digital resilience? </vt:lpstr>
      <vt:lpstr>PowerPoint Presentation</vt:lpstr>
      <vt:lpstr>What we’ve done</vt:lpstr>
      <vt:lpstr>Key Learnings so far </vt:lpstr>
      <vt:lpstr>Key Learnings cont…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Australian Infrastructure Financing Facility  for the Pacific</dc:title>
  <dc:creator>Cameron Tidy</dc:creator>
  <cp:keywords>[SEC=OFFICIAL]</cp:keywords>
  <cp:lastModifiedBy>Caroline Fusimalohi</cp:lastModifiedBy>
  <cp:revision>27</cp:revision>
  <dcterms:created xsi:type="dcterms:W3CDTF">2020-08-11T05:31:21Z</dcterms:created>
  <dcterms:modified xsi:type="dcterms:W3CDTF">2024-10-22T03:06:03Z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d364c6ba-13f1-4315-b34e-f554e17e598f</vt:lpwstr>
  </property>
  <property fmtid="{D5CDD505-2E9C-101B-9397-08002B2CF9AE}" pid="3" name="SEC">
    <vt:lpwstr>OFFICIAL</vt:lpwstr>
  </property>
  <property fmtid="{D5CDD505-2E9C-101B-9397-08002B2CF9AE}" pid="4" name="PM_ProtectiveMarkingImage_Header">
    <vt:lpwstr>C:\Program Files (x86)\Common Files\janusNET Shared\janusSEAL\Images\DocumentSlashBlue.png</vt:lpwstr>
  </property>
  <property fmtid="{D5CDD505-2E9C-101B-9397-08002B2CF9AE}" pid="5" name="PM_Caveats_Count">
    <vt:lpwstr>0</vt:lpwstr>
  </property>
  <property fmtid="{D5CDD505-2E9C-101B-9397-08002B2CF9AE}" pid="6" name="PM_DisplayValueSecClassificationWithQualifier">
    <vt:lpwstr>OFFICIAL</vt:lpwstr>
  </property>
  <property fmtid="{D5CDD505-2E9C-101B-9397-08002B2CF9AE}" pid="7" name="PM_Qualifier">
    <vt:lpwstr/>
  </property>
  <property fmtid="{D5CDD505-2E9C-101B-9397-08002B2CF9AE}" pid="8" name="PM_SecurityClassification">
    <vt:lpwstr>OFFICIAL</vt:lpwstr>
  </property>
  <property fmtid="{D5CDD505-2E9C-101B-9397-08002B2CF9AE}" pid="9" name="PM_InsertionValue">
    <vt:lpwstr>OFFICIAL</vt:lpwstr>
  </property>
  <property fmtid="{D5CDD505-2E9C-101B-9397-08002B2CF9AE}" pid="10" name="PM_Originating_FileId">
    <vt:lpwstr>F081FB72CF634F47A4595B917C4FED21</vt:lpwstr>
  </property>
  <property fmtid="{D5CDD505-2E9C-101B-9397-08002B2CF9AE}" pid="11" name="PM_ProtectiveMarkingValue_Footer">
    <vt:lpwstr>OFFICIAL</vt:lpwstr>
  </property>
  <property fmtid="{D5CDD505-2E9C-101B-9397-08002B2CF9AE}" pid="12" name="PM_Originator_Hash_SHA1">
    <vt:lpwstr>21DB944BA1337FE8FC6CB766B9EFD1CED1182152</vt:lpwstr>
  </property>
  <property fmtid="{D5CDD505-2E9C-101B-9397-08002B2CF9AE}" pid="13" name="PM_OriginationTimeStamp">
    <vt:lpwstr>2022-07-26T13:25:09Z</vt:lpwstr>
  </property>
  <property fmtid="{D5CDD505-2E9C-101B-9397-08002B2CF9AE}" pid="14" name="PM_ProtectiveMarkingValue_Header">
    <vt:lpwstr>OFFICIAL</vt:lpwstr>
  </property>
  <property fmtid="{D5CDD505-2E9C-101B-9397-08002B2CF9AE}" pid="15" name="PM_ProtectiveMarkingImage_Footer">
    <vt:lpwstr>C:\Program Files (x86)\Common Files\janusNET Shared\janusSEAL\Images\DocumentSlashBlue.png</vt:lpwstr>
  </property>
  <property fmtid="{D5CDD505-2E9C-101B-9397-08002B2CF9AE}" pid="16" name="PM_Namespace">
    <vt:lpwstr>gov.au</vt:lpwstr>
  </property>
  <property fmtid="{D5CDD505-2E9C-101B-9397-08002B2CF9AE}" pid="17" name="PM_Version">
    <vt:lpwstr>2018.4</vt:lpwstr>
  </property>
  <property fmtid="{D5CDD505-2E9C-101B-9397-08002B2CF9AE}" pid="18" name="PM_Note">
    <vt:lpwstr/>
  </property>
  <property fmtid="{D5CDD505-2E9C-101B-9397-08002B2CF9AE}" pid="19" name="PM_Markers">
    <vt:lpwstr/>
  </property>
  <property fmtid="{D5CDD505-2E9C-101B-9397-08002B2CF9AE}" pid="20" name="PM_Hash_Version">
    <vt:lpwstr>2022.1</vt:lpwstr>
  </property>
  <property fmtid="{D5CDD505-2E9C-101B-9397-08002B2CF9AE}" pid="21" name="PM_Hash_Salt_Prev">
    <vt:lpwstr>CCEA8098D35CF443AF1900A0D0003838</vt:lpwstr>
  </property>
  <property fmtid="{D5CDD505-2E9C-101B-9397-08002B2CF9AE}" pid="22" name="PM_Hash_Salt">
    <vt:lpwstr>855C8D261C600CE69EB4DB9333D093B8</vt:lpwstr>
  </property>
  <property fmtid="{D5CDD505-2E9C-101B-9397-08002B2CF9AE}" pid="23" name="PM_Hash_SHA1">
    <vt:lpwstr>D64FB5ED9949D345DEEF5F4EDE9302613E1C103F</vt:lpwstr>
  </property>
  <property fmtid="{D5CDD505-2E9C-101B-9397-08002B2CF9AE}" pid="24" name="PM_PrintOutPlacement_PPT">
    <vt:lpwstr/>
  </property>
  <property fmtid="{D5CDD505-2E9C-101B-9397-08002B2CF9AE}" pid="25" name="PM_SecurityClassification_Prev">
    <vt:lpwstr>OFFICIAL</vt:lpwstr>
  </property>
  <property fmtid="{D5CDD505-2E9C-101B-9397-08002B2CF9AE}" pid="26" name="PM_Qualifier_Prev">
    <vt:lpwstr/>
  </property>
  <property fmtid="{D5CDD505-2E9C-101B-9397-08002B2CF9AE}" pid="27" name="ContentTypeId">
    <vt:lpwstr>0x0101006FC743570CA55D4C80BB8B2EC71B7606</vt:lpwstr>
  </property>
  <property fmtid="{D5CDD505-2E9C-101B-9397-08002B2CF9AE}" pid="28" name="PMHMAC">
    <vt:lpwstr>v=2022.1;a=SHA256;h=9015BA76941FE71280DBB6F38296B86309FCE32E4BD35450B0502919C37BC95F</vt:lpwstr>
  </property>
  <property fmtid="{D5CDD505-2E9C-101B-9397-08002B2CF9AE}" pid="29" name="PM_Display">
    <vt:lpwstr>OFFICIAL</vt:lpwstr>
  </property>
  <property fmtid="{D5CDD505-2E9C-101B-9397-08002B2CF9AE}" pid="30" name="PM_OriginatorUserAccountName_SHA256">
    <vt:lpwstr>8B42DB860A23FA622659227292565EF118DD5B5EB0939BFDD82CEA3B72AE737E</vt:lpwstr>
  </property>
  <property fmtid="{D5CDD505-2E9C-101B-9397-08002B2CF9AE}" pid="31" name="PM_OriginatorDomainName_SHA256">
    <vt:lpwstr>6F3591835F3B2A8A025B00B5BA6418010DA3A17C9C26EA9C049FFD28039489A2</vt:lpwstr>
  </property>
  <property fmtid="{D5CDD505-2E9C-101B-9397-08002B2CF9AE}" pid="32" name="PMUuid">
    <vt:lpwstr>v=2022.2;d=gov.au;g=46DD6D7C-8107-577B-BC6E-F348953B2E44</vt:lpwstr>
  </property>
  <property fmtid="{D5CDD505-2E9C-101B-9397-08002B2CF9AE}" pid="33" name="MSIP_Label_817d4574-7375-4d17-b29c-6e4c6df0fcb0_Enabled">
    <vt:lpwstr>true</vt:lpwstr>
  </property>
  <property fmtid="{D5CDD505-2E9C-101B-9397-08002B2CF9AE}" pid="34" name="MSIP_Label_817d4574-7375-4d17-b29c-6e4c6df0fcb0_SetDate">
    <vt:lpwstr>2024-10-22T03:05:49Z</vt:lpwstr>
  </property>
  <property fmtid="{D5CDD505-2E9C-101B-9397-08002B2CF9AE}" pid="35" name="MSIP_Label_817d4574-7375-4d17-b29c-6e4c6df0fcb0_Method">
    <vt:lpwstr>Standard</vt:lpwstr>
  </property>
  <property fmtid="{D5CDD505-2E9C-101B-9397-08002B2CF9AE}" pid="36" name="MSIP_Label_817d4574-7375-4d17-b29c-6e4c6df0fcb0_Name">
    <vt:lpwstr>ADB Internal</vt:lpwstr>
  </property>
  <property fmtid="{D5CDD505-2E9C-101B-9397-08002B2CF9AE}" pid="37" name="MSIP_Label_817d4574-7375-4d17-b29c-6e4c6df0fcb0_SiteId">
    <vt:lpwstr>9495d6bb-41c2-4c58-848f-92e52cf3d640</vt:lpwstr>
  </property>
  <property fmtid="{D5CDD505-2E9C-101B-9397-08002B2CF9AE}" pid="38" name="MSIP_Label_817d4574-7375-4d17-b29c-6e4c6df0fcb0_ActionId">
    <vt:lpwstr>98088640-5159-4902-8f02-69cfcb10248c</vt:lpwstr>
  </property>
  <property fmtid="{D5CDD505-2E9C-101B-9397-08002B2CF9AE}" pid="39" name="MSIP_Label_817d4574-7375-4d17-b29c-6e4c6df0fcb0_ContentBits">
    <vt:lpwstr>2</vt:lpwstr>
  </property>
  <property fmtid="{D5CDD505-2E9C-101B-9397-08002B2CF9AE}" pid="40" name="ClassificationContentMarkingFooterLocations">
    <vt:lpwstr>Office Theme:3</vt:lpwstr>
  </property>
  <property fmtid="{D5CDD505-2E9C-101B-9397-08002B2CF9AE}" pid="41" name="ClassificationContentMarkingFooterText">
    <vt:lpwstr>INTERNAL. This information is accessible to ADB Management and Staff. It may be shared outside ADB with appropriate permission.</vt:lpwstr>
  </property>
</Properties>
</file>