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8" r:id="rId7"/>
    <p:sldId id="262" r:id="rId8"/>
    <p:sldId id="263" r:id="rId9"/>
    <p:sldId id="264" r:id="rId10"/>
    <p:sldId id="307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450">
          <p15:clr>
            <a:srgbClr val="9AA0A6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5" roundtripDataSignature="AMtx7mhmI7Osupp6bIUVwkJudd50sSXU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924" autoAdjust="0"/>
  </p:normalViewPr>
  <p:slideViewPr>
    <p:cSldViewPr snapToGrid="0">
      <p:cViewPr varScale="1">
        <p:scale>
          <a:sx n="37" d="100"/>
          <a:sy n="37" d="100"/>
        </p:scale>
        <p:origin x="1764" y="32"/>
      </p:cViewPr>
      <p:guideLst>
        <p:guide pos="745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AE8926-6A4D-4F77-A54E-F929CF05DD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1C870-E8DD-41CB-A640-217D737B58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8C31A-A730-4003-A17A-9C5E22BA10B4}" type="datetimeFigureOut">
              <a:rPr lang="en-AU" smtClean="0"/>
              <a:t>22/10/2024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4DBEA-1A63-4083-8B08-4E09DB7124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71CFE-3CE3-444D-B4F0-7E106F7DCA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87383-272D-40CC-B478-8A5CD1EE23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506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AU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AU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A46506-0DF5-4307-BC04-BCEB1860986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7B9A9244-7CCC-4AB0-95C9-773CD4FC2855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704980" y="5353816"/>
            <a:ext cx="5639837" cy="4380394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1390650"/>
            <a:ext cx="6672262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CD32CD-D372-4BA1-8A46-F304506A1A4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10566642"/>
            <a:ext cx="3054912" cy="558171"/>
          </a:xfrm>
        </p:spPr>
        <p:txBody>
          <a:bodyPr/>
          <a:lstStyle/>
          <a:p>
            <a:endParaRPr lang="en-AU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40A29DD2-3ACD-40B1-BCEC-7614CCFBB9C6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3054912" cy="558173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267C-DF58-5B32-19B2-D061D2D83C4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EC5551C-77BB-94DC-9136-85A8446C8E79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737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5A0CB-C6CC-4D17-8596-521FB002227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8C49A10-9F4D-4A98-A0FF-53FCC9C8BA87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47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5A0CB-C6CC-4D17-8596-521FB002227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8C49A10-9F4D-4A98-A0FF-53FCC9C8BA87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4014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en-AU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5A0CB-C6CC-4D17-8596-521FB002227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8C49A10-9F4D-4A98-A0FF-53FCC9C8BA87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2940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>
              <a:lnSpc>
                <a:spcPct val="107000"/>
              </a:lnSpc>
              <a:spcAft>
                <a:spcPts val="867"/>
              </a:spcAft>
              <a:buFont typeface="Arial" panose="020B0604020202020204" pitchFamily="34" charset="0"/>
              <a:buChar char="•"/>
              <a:tabLst>
                <a:tab pos="495376" algn="l"/>
              </a:tabLs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A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AU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5A0CB-C6CC-4D17-8596-521FB002227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8C49A10-9F4D-4A98-A0FF-53FCC9C8BA87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69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 txBox="1">
            <a:spLocks noGrp="1"/>
          </p:cNvSpPr>
          <p:nvPr>
            <p:ph type="ctrTitle"/>
          </p:nvPr>
        </p:nvSpPr>
        <p:spPr>
          <a:xfrm>
            <a:off x="742384" y="1222218"/>
            <a:ext cx="6771991" cy="358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ubTitle" idx="1"/>
          </p:nvPr>
        </p:nvSpPr>
        <p:spPr>
          <a:xfrm>
            <a:off x="742386" y="4942925"/>
            <a:ext cx="6771990" cy="1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282EFF-31CA-4466-8860-57A2109160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7423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742384" y="1825625"/>
            <a:ext cx="106114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B28ABC-2CE8-4E65-8FAE-B0CDBF340F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background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0"/>
            <a:ext cx="12188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720000"/>
            <a:ext cx="10515600" cy="52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8D4425-ADD3-4E93-A9AF-5B74DB681C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Content">
  <p:cSld name="Standar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742384" y="365125"/>
            <a:ext cx="106114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742384" y="1825625"/>
            <a:ext cx="106114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428904-A8FF-4827-904E-74634F0629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text with image">
  <p:cSld name="Green text with im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742375" y="365125"/>
            <a:ext cx="5353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742384" y="1825625"/>
            <a:ext cx="46247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ADDD46-EE74-470C-BD5C-02757D909A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">
          <p15:clr>
            <a:srgbClr val="FA7B17"/>
          </p15:clr>
        </p15:guide>
        <p15:guide id="2" orient="horz" pos="4090">
          <p15:clr>
            <a:srgbClr val="FA7B17"/>
          </p15:clr>
        </p15:guide>
        <p15:guide id="3" pos="3840">
          <p15:clr>
            <a:srgbClr val="FA7B17"/>
          </p15:clr>
        </p15:guide>
        <p15:guide id="4" pos="745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arth text with image">
  <p:cSld name="Earth text with imag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742384" y="365125"/>
            <a:ext cx="46247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742384" y="1825625"/>
            <a:ext cx="46247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245FB8-3625-49E4-85C6-56243A30B7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">
          <p15:clr>
            <a:srgbClr val="FA7B17"/>
          </p15:clr>
        </p15:guide>
        <p15:guide id="2" pos="7450">
          <p15:clr>
            <a:srgbClr val="FA7B17"/>
          </p15:clr>
        </p15:guide>
        <p15:guide id="3" orient="horz" pos="4090">
          <p15:clr>
            <a:srgbClr val="FA7B17"/>
          </p15:clr>
        </p15:guide>
        <p15:guide id="4" pos="3855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742384" y="365125"/>
            <a:ext cx="106114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742384" y="1825625"/>
            <a:ext cx="106114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 i="0" u="none" strike="noStrike" cap="none">
                <a:solidFill>
                  <a:schemeClr val="dk2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 i="0" u="none" strike="noStrike" cap="none">
                <a:solidFill>
                  <a:schemeClr val="dk2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 i="0" u="none" strike="noStrike" cap="none">
                <a:solidFill>
                  <a:schemeClr val="dk2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chemeClr val="dk2"/>
              </a:buClr>
              <a:buSzPts val="1800"/>
              <a:buChar char="•"/>
              <a:defRPr sz="180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1050E-88AD-FFC1-5A44-4F93588DF20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376613" y="6672580"/>
            <a:ext cx="54610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10">
          <p15:clr>
            <a:srgbClr val="EA4335"/>
          </p15:clr>
        </p15:guide>
        <p15:guide id="2" orient="horz" pos="454">
          <p15:clr>
            <a:srgbClr val="EA4335"/>
          </p15:clr>
        </p15:guide>
        <p15:guide id="3" orient="horz" pos="3891">
          <p15:clr>
            <a:srgbClr val="EA4335"/>
          </p15:clr>
        </p15:guide>
        <p15:guide id="4" pos="7178">
          <p15:clr>
            <a:srgbClr val="EA4335"/>
          </p15:clr>
        </p15:guide>
        <p15:guide id="5" orient="horz" pos="115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undersea.cables@dfat.gov.a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>
            <a:spLocks noGrp="1"/>
          </p:cNvSpPr>
          <p:nvPr>
            <p:ph type="ctrTitle"/>
          </p:nvPr>
        </p:nvSpPr>
        <p:spPr>
          <a:xfrm>
            <a:off x="366738" y="952768"/>
            <a:ext cx="8238420" cy="29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AU" sz="4800" dirty="0"/>
              <a:t>Supporting connectivity in the Pacific and Timor-Leste</a:t>
            </a:r>
            <a:endParaRPr sz="4800" dirty="0"/>
          </a:p>
        </p:txBody>
      </p:sp>
      <p:sp>
        <p:nvSpPr>
          <p:cNvPr id="40" name="Google Shape;40;p1"/>
          <p:cNvSpPr txBox="1">
            <a:spLocks noGrp="1"/>
          </p:cNvSpPr>
          <p:nvPr>
            <p:ph type="subTitle" idx="1"/>
          </p:nvPr>
        </p:nvSpPr>
        <p:spPr>
          <a:xfrm>
            <a:off x="401728" y="4924996"/>
            <a:ext cx="8807586" cy="1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chemeClr val="lt1"/>
              </a:buClr>
              <a:buSzPts val="1800"/>
              <a:buNone/>
            </a:pPr>
            <a:r>
              <a:rPr lang="en-AU" sz="2400" dirty="0"/>
              <a:t>Overview of Australian Infrastructure Financing Facility for the Pacific’s (AIFFP) Submarine Cable Investments 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>
                <a:solidFill>
                  <a:schemeClr val="bg2"/>
                </a:solidFill>
              </a:rPr>
              <a:t>What is the AIFFP?</a:t>
            </a:r>
            <a:endParaRPr b="0">
              <a:solidFill>
                <a:schemeClr val="bg2"/>
              </a:solidFill>
            </a:endParaRPr>
          </a:p>
        </p:txBody>
      </p:sp>
      <p:sp>
        <p:nvSpPr>
          <p:cNvPr id="46" name="Google Shape;46;p2"/>
          <p:cNvSpPr txBox="1">
            <a:spLocks noGrp="1"/>
          </p:cNvSpPr>
          <p:nvPr>
            <p:ph type="body" idx="1"/>
          </p:nvPr>
        </p:nvSpPr>
        <p:spPr>
          <a:xfrm>
            <a:off x="318052" y="2481016"/>
            <a:ext cx="6195391" cy="421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200">
                <a:solidFill>
                  <a:schemeClr val="bg2"/>
                </a:solidFill>
              </a:rPr>
              <a:t>Enables development of climate resilient, quality infrastructure in the Pacific and Timor-Leste</a:t>
            </a: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200">
                <a:solidFill>
                  <a:schemeClr val="bg2"/>
                </a:solidFill>
              </a:rPr>
              <a:t>Prioritises projects that contribute to economic and social transformational change, investing in energy, transport, water and telecommunications</a:t>
            </a: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200">
                <a:solidFill>
                  <a:schemeClr val="bg2"/>
                </a:solidFill>
              </a:rPr>
              <a:t>Provides lending to Governments and private sector partners</a:t>
            </a: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200">
                <a:solidFill>
                  <a:schemeClr val="bg2"/>
                </a:solidFill>
              </a:rPr>
              <a:t>Grants to countries at debt risk or to enable more concessional sovereign loan financing</a:t>
            </a:r>
          </a:p>
          <a:p>
            <a:pPr marL="381000">
              <a:buClr>
                <a:schemeClr val="lt1"/>
              </a:buClr>
              <a:buSzPts val="2200"/>
            </a:pPr>
            <a:endParaRPr sz="220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00419B-2E6C-47B0-B0AB-03F6FF18287A}"/>
              </a:ext>
            </a:extLst>
          </p:cNvPr>
          <p:cNvSpPr txBox="1"/>
          <p:nvPr/>
        </p:nvSpPr>
        <p:spPr>
          <a:xfrm>
            <a:off x="838200" y="1567318"/>
            <a:ext cx="10515599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AU" sz="2200" b="0">
                <a:solidFill>
                  <a:schemeClr val="bg1"/>
                </a:solidFill>
              </a:rPr>
              <a:t>As a member of the Pacific family, Australia is committed to the region’s stability, security and prosperity</a:t>
            </a:r>
            <a:endParaRPr lang="en-AU" sz="2200">
              <a:solidFill>
                <a:schemeClr val="bg1"/>
              </a:solidFill>
            </a:endParaRPr>
          </a:p>
        </p:txBody>
      </p:sp>
      <p:sp>
        <p:nvSpPr>
          <p:cNvPr id="33" name="Google Shape;40;p1">
            <a:extLst>
              <a:ext uri="{FF2B5EF4-FFF2-40B4-BE49-F238E27FC236}">
                <a16:creationId xmlns:a16="http://schemas.microsoft.com/office/drawing/2014/main" id="{8ADAB506-0FB2-4201-B3DF-E35A14CD9FF4}"/>
              </a:ext>
            </a:extLst>
          </p:cNvPr>
          <p:cNvSpPr txBox="1">
            <a:spLocks/>
          </p:cNvSpPr>
          <p:nvPr/>
        </p:nvSpPr>
        <p:spPr>
          <a:xfrm>
            <a:off x="10871852" y="6540077"/>
            <a:ext cx="1656390" cy="44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spcAft>
                <a:spcPts val="1500"/>
              </a:spcAft>
            </a:pPr>
            <a:r>
              <a:rPr lang="en-AU" sz="2000"/>
              <a:t>aiffp.gov.au</a:t>
            </a:r>
          </a:p>
        </p:txBody>
      </p:sp>
      <p:pic>
        <p:nvPicPr>
          <p:cNvPr id="3" name="Picture 2" descr="A picture containing boat, sky, water, outdoor">
            <a:extLst>
              <a:ext uri="{FF2B5EF4-FFF2-40B4-BE49-F238E27FC236}">
                <a16:creationId xmlns:a16="http://schemas.microsoft.com/office/drawing/2014/main" id="{7FBA984C-B0E6-2582-30CE-2D208B373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948" y="2431492"/>
            <a:ext cx="5148000" cy="30747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5F77-46AC-D9E6-66BA-3FC1E884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9EDF3-88F2-EE34-FC5F-8FD4D83D8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1660E-88E8-9F14-6B7F-EBD732F93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6253"/>
            <a:ext cx="12192000" cy="69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8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7975-6F69-4B29-AC43-FBACB4B2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16" y="365125"/>
            <a:ext cx="10684484" cy="1346439"/>
          </a:xfrm>
        </p:spPr>
        <p:txBody>
          <a:bodyPr>
            <a:normAutofit/>
          </a:bodyPr>
          <a:lstStyle/>
          <a:p>
            <a:r>
              <a:rPr lang="en-AU" sz="2600" dirty="0"/>
              <a:t>AIFFP objectives: submarine cable infrastructure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A4F00-EBEA-4889-9B8B-A466F0A3C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384" y="1439406"/>
            <a:ext cx="10611416" cy="5157634"/>
          </a:xfrm>
        </p:spPr>
        <p:txBody>
          <a:bodyPr>
            <a:normAutofit/>
          </a:bodyPr>
          <a:lstStyle/>
          <a:p>
            <a:endParaRPr lang="en-AU" sz="1800" dirty="0"/>
          </a:p>
          <a:p>
            <a:r>
              <a:rPr lang="en-AU" sz="1800" dirty="0"/>
              <a:t>All Pacific island countries to achieve primary undersea cable connectivity, plus expand critical redundancy in the region.</a:t>
            </a:r>
          </a:p>
          <a:p>
            <a:pPr marL="114300" indent="0">
              <a:buNone/>
            </a:pPr>
            <a:endParaRPr lang="en-AU" sz="1800" dirty="0"/>
          </a:p>
          <a:p>
            <a:r>
              <a:rPr lang="en-AU" sz="1800" dirty="0"/>
              <a:t>Reliable and secure connectivity key to levelling up the disadvantages Pacific communities and economies face with distance from markets and services – a priority of Pacific governments. </a:t>
            </a:r>
          </a:p>
          <a:p>
            <a:pPr marL="114300" indent="0">
              <a:buNone/>
            </a:pPr>
            <a:endParaRPr lang="en-AU" sz="1800" dirty="0"/>
          </a:p>
          <a:p>
            <a:r>
              <a:rPr lang="en-AU" sz="1800" dirty="0"/>
              <a:t>Support build out of cable infrastructure in the region, including through enabling medium to long term branch system options. </a:t>
            </a:r>
          </a:p>
          <a:p>
            <a:pPr marL="114300" indent="0">
              <a:buNone/>
            </a:pPr>
            <a:endParaRPr lang="en-AU" sz="1800" dirty="0"/>
          </a:p>
          <a:p>
            <a:r>
              <a:rPr lang="en-AU" sz="1800" dirty="0"/>
              <a:t>Coordinate with Australia's broader connectivity agenda, including infrastructure and telecommunications networks, regulatory support (e.g. Cables Centre), cyber security and digital literacy. </a:t>
            </a:r>
          </a:p>
          <a:p>
            <a:endParaRPr lang="en-AU" sz="1800" dirty="0"/>
          </a:p>
          <a:p>
            <a:r>
              <a:rPr lang="en-AU" sz="1800" dirty="0"/>
              <a:t>Coordinate closely with other development partners and leverage commercial investments to maximise development and strategic benefits. </a:t>
            </a:r>
          </a:p>
          <a:p>
            <a:pPr marL="114300" indent="0">
              <a:buNone/>
            </a:pPr>
            <a:endParaRPr lang="en-AU" sz="1800" dirty="0"/>
          </a:p>
          <a:p>
            <a:endParaRPr lang="en-A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9EAC3-9354-4233-EE47-55937E411774}"/>
              </a:ext>
            </a:extLst>
          </p:cNvPr>
          <p:cNvSpPr txBox="1"/>
          <p:nvPr/>
        </p:nvSpPr>
        <p:spPr>
          <a:xfrm>
            <a:off x="835068" y="5375753"/>
            <a:ext cx="7776575" cy="12212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09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7975-6F69-4B29-AC43-FBACB4B2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16" y="365125"/>
            <a:ext cx="10684484" cy="1346439"/>
          </a:xfrm>
        </p:spPr>
        <p:txBody>
          <a:bodyPr>
            <a:normAutofit/>
          </a:bodyPr>
          <a:lstStyle/>
          <a:p>
            <a:r>
              <a:rPr lang="en-AU" sz="2600" dirty="0"/>
              <a:t>Australia’s record of investments 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A4F00-EBEA-4889-9B8B-A466F0A3C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384" y="1439406"/>
            <a:ext cx="10611416" cy="467658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AU" sz="1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7BE4B0-C76D-86A2-882E-6D9DB3328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71409"/>
              </p:ext>
            </p:extLst>
          </p:nvPr>
        </p:nvGraphicFramePr>
        <p:xfrm>
          <a:off x="629587" y="1439406"/>
          <a:ext cx="10872941" cy="4932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3268">
                  <a:extLst>
                    <a:ext uri="{9D8B030D-6E8A-4147-A177-3AD203B41FA5}">
                      <a16:colId xmlns:a16="http://schemas.microsoft.com/office/drawing/2014/main" val="3583831955"/>
                    </a:ext>
                  </a:extLst>
                </a:gridCol>
                <a:gridCol w="1890028">
                  <a:extLst>
                    <a:ext uri="{9D8B030D-6E8A-4147-A177-3AD203B41FA5}">
                      <a16:colId xmlns:a16="http://schemas.microsoft.com/office/drawing/2014/main" val="850952956"/>
                    </a:ext>
                  </a:extLst>
                </a:gridCol>
                <a:gridCol w="1008446">
                  <a:extLst>
                    <a:ext uri="{9D8B030D-6E8A-4147-A177-3AD203B41FA5}">
                      <a16:colId xmlns:a16="http://schemas.microsoft.com/office/drawing/2014/main" val="1504513687"/>
                    </a:ext>
                  </a:extLst>
                </a:gridCol>
                <a:gridCol w="2802757">
                  <a:extLst>
                    <a:ext uri="{9D8B030D-6E8A-4147-A177-3AD203B41FA5}">
                      <a16:colId xmlns:a16="http://schemas.microsoft.com/office/drawing/2014/main" val="2029705464"/>
                    </a:ext>
                  </a:extLst>
                </a:gridCol>
                <a:gridCol w="883418">
                  <a:extLst>
                    <a:ext uri="{9D8B030D-6E8A-4147-A177-3AD203B41FA5}">
                      <a16:colId xmlns:a16="http://schemas.microsoft.com/office/drawing/2014/main" val="817243767"/>
                    </a:ext>
                  </a:extLst>
                </a:gridCol>
                <a:gridCol w="2085024">
                  <a:extLst>
                    <a:ext uri="{9D8B030D-6E8A-4147-A177-3AD203B41FA5}">
                      <a16:colId xmlns:a16="http://schemas.microsoft.com/office/drawing/2014/main" val="2917945510"/>
                    </a:ext>
                  </a:extLst>
                </a:gridCol>
              </a:tblGrid>
              <a:tr h="416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kern="0" dirty="0">
                          <a:effectLst/>
                        </a:rPr>
                        <a:t>Project</a:t>
                      </a:r>
                      <a:endParaRPr lang="en-A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kern="0" dirty="0">
                          <a:effectLst/>
                        </a:rPr>
                        <a:t>Country</a:t>
                      </a:r>
                      <a:endParaRPr lang="en-A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kern="0">
                          <a:effectLst/>
                        </a:rPr>
                        <a:t>Project Value</a:t>
                      </a:r>
                      <a:endParaRPr lang="en-A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kern="0" dirty="0">
                          <a:effectLst/>
                        </a:rPr>
                        <a:t>Funding Partners</a:t>
                      </a:r>
                      <a:endParaRPr lang="en-A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kern="0" dirty="0">
                          <a:effectLst/>
                        </a:rPr>
                        <a:t>RFS</a:t>
                      </a:r>
                      <a:endParaRPr lang="en-A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kern="0">
                          <a:effectLst/>
                        </a:rPr>
                        <a:t>Australia’s Specific Input</a:t>
                      </a:r>
                      <a:endParaRPr lang="en-A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428100"/>
                  </a:ext>
                </a:extLst>
              </a:tr>
              <a:tr h="598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kern="0" dirty="0">
                          <a:effectLst/>
                        </a:rPr>
                        <a:t>Coral Sea Cable Project</a:t>
                      </a:r>
                      <a:endParaRPr lang="en-A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Papua New </a:t>
                      </a:r>
                      <a:r>
                        <a:rPr lang="en-AU" sz="900" b="0" u="none" strike="noStrike" kern="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sym typeface="Arial"/>
                        </a:rPr>
                        <a:t>Guinea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Solomon Islands</a:t>
                      </a:r>
                      <a:endParaRPr lang="en-AU" sz="900" kern="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AUD 200.0m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Co-contributions to be made by partner countries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>
                          <a:effectLst/>
                          <a:latin typeface="+mn-lt"/>
                        </a:rPr>
                        <a:t>2019</a:t>
                      </a:r>
                      <a:endParaRPr lang="en-AU" sz="9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>
                          <a:effectLst/>
                          <a:latin typeface="+mn-lt"/>
                        </a:rPr>
                        <a:t>Funding marine, terrestrial and implementation support</a:t>
                      </a:r>
                      <a:endParaRPr lang="en-AU" sz="9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0567430"/>
                  </a:ext>
                </a:extLst>
              </a:tr>
              <a:tr h="858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kern="0" dirty="0">
                          <a:effectLst/>
                        </a:rPr>
                        <a:t>Palau ECHO Submarine Branch System</a:t>
                      </a:r>
                      <a:endParaRPr lang="en-A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Palau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USD 30.75m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Australia (USD 10.95m: of which USD8.85m is loan)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USA (USD 11.8m)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Japan (USD 8.0m)</a:t>
                      </a:r>
                      <a:endParaRPr lang="en-AU" sz="900" kern="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2024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Funding multiple components of the branch system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1370649"/>
                  </a:ext>
                </a:extLst>
              </a:tr>
              <a:tr h="844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kern="0" dirty="0">
                          <a:effectLst/>
                        </a:rPr>
                        <a:t>East Micronesia Cable</a:t>
                      </a:r>
                      <a:endParaRPr lang="en-A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Federated States of Micronesia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Kiribati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Nauru</a:t>
                      </a:r>
                      <a:endParaRPr lang="en-AU" sz="900" kern="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AUD 135.0m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Australia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USA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Japan</a:t>
                      </a:r>
                      <a:endParaRPr lang="en-AU" sz="900" kern="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2025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Funding marine, terrestrial and implementation support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0635334"/>
                  </a:ext>
                </a:extLst>
              </a:tr>
              <a:tr h="500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00" kern="0" dirty="0">
                          <a:effectLst/>
                        </a:rPr>
                        <a:t>Timor-Leste South Submarine Cable</a:t>
                      </a:r>
                      <a:endParaRPr lang="en-A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>
                          <a:effectLst/>
                          <a:latin typeface="+mn-lt"/>
                        </a:rPr>
                        <a:t>Timor-Leste</a:t>
                      </a:r>
                      <a:endParaRPr lang="en-AU" sz="9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>
                          <a:effectLst/>
                          <a:latin typeface="+mn-lt"/>
                        </a:rPr>
                        <a:t>AUD 7.2m</a:t>
                      </a:r>
                      <a:endParaRPr lang="en-AU" sz="9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NB: Government of Timor-Leste funded all capex costs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2024/25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Advisory support to the Government of Timor-Leste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0033169"/>
                  </a:ext>
                </a:extLst>
              </a:tr>
              <a:tr h="458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Tonga Hawaiki Branch System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Tonga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 49.0m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Australia (AUD 30m)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NZ (AUD 19m)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system and implementation support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9910846"/>
                  </a:ext>
                </a:extLst>
              </a:tr>
              <a:tr h="624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Tuvalu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Tuvalu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USD 50m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AU" sz="900" b="0" i="0" u="none" strike="noStrike" kern="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Australia (AUD 50m)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AU" sz="900" b="0" i="0" u="none" strike="noStrike" kern="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Likeminded-partners contributions (TBC)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0" dirty="0">
                          <a:effectLst/>
                          <a:latin typeface="+mn-lt"/>
                        </a:rPr>
                        <a:t>2025</a:t>
                      </a:r>
                      <a:endParaRPr lang="en-AU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Principal contribution to branch system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75198"/>
                  </a:ext>
                </a:extLst>
              </a:tr>
              <a:tr h="436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100" b="1" i="0" u="none" strike="noStrike" kern="100" cap="non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Branching units (Hawaiki Nui, Google) </a:t>
                      </a:r>
                      <a:endParaRPr lang="en-AU" sz="1100" b="1" i="0" u="none" strike="noStrike" kern="100" cap="none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Pacific Island countries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USD 65m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AU" sz="900" b="0" i="0" u="none" strike="noStrike" kern="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Australia (USD 50m)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AU" sz="900" b="0" i="0" u="none" strike="noStrike" kern="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USA (USD 15m)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9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Branching Units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7525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16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7975-6F69-4B29-AC43-FBACB4B2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16" y="365125"/>
            <a:ext cx="10684484" cy="1346439"/>
          </a:xfrm>
        </p:spPr>
        <p:txBody>
          <a:bodyPr>
            <a:normAutofit/>
          </a:bodyPr>
          <a:lstStyle/>
          <a:p>
            <a:r>
              <a:rPr lang="en-AU" sz="2600" dirty="0"/>
              <a:t>Current priorities 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A4F00-EBEA-4889-9B8B-A466F0A3C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384" y="1439406"/>
            <a:ext cx="10611416" cy="5157634"/>
          </a:xfrm>
        </p:spPr>
        <p:txBody>
          <a:bodyPr>
            <a:normAutofit/>
          </a:bodyPr>
          <a:lstStyle/>
          <a:p>
            <a:r>
              <a:rPr lang="en-AU" sz="1800" dirty="0"/>
              <a:t>Leverage recent cable industry developments (e.g. Hawaiki Nui, Google Pacific Connect) to achieve  objectives. </a:t>
            </a:r>
          </a:p>
          <a:p>
            <a:endParaRPr lang="en-AU" sz="1800" dirty="0"/>
          </a:p>
          <a:p>
            <a:r>
              <a:rPr lang="en-AU" sz="1800" dirty="0"/>
              <a:t>Work with Pacific governments and partners to structure options for provision of one or more potential cable components:</a:t>
            </a:r>
          </a:p>
          <a:p>
            <a:pPr>
              <a:buFontTx/>
              <a:buChar char="-"/>
            </a:pPr>
            <a:r>
              <a:rPr lang="en-AU" sz="1800" dirty="0"/>
              <a:t>branching unit</a:t>
            </a:r>
          </a:p>
          <a:p>
            <a:pPr>
              <a:buFontTx/>
              <a:buChar char="-"/>
            </a:pPr>
            <a:r>
              <a:rPr lang="en-AU" sz="1800" dirty="0"/>
              <a:t>capacity/ data</a:t>
            </a:r>
          </a:p>
          <a:p>
            <a:pPr>
              <a:buFontTx/>
              <a:buChar char="-"/>
            </a:pPr>
            <a:r>
              <a:rPr lang="en-AU" sz="1800" dirty="0"/>
              <a:t>branch systems. </a:t>
            </a:r>
          </a:p>
          <a:p>
            <a:pPr marL="114300" indent="0">
              <a:buNone/>
            </a:pPr>
            <a:r>
              <a:rPr lang="en-AU" sz="1800" dirty="0"/>
              <a:t>For example, current priority is delivery of branch system off Google trunk to Tuvalu given no primary connection.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9EAC3-9354-4233-EE47-55937E411774}"/>
              </a:ext>
            </a:extLst>
          </p:cNvPr>
          <p:cNvSpPr txBox="1"/>
          <p:nvPr/>
        </p:nvSpPr>
        <p:spPr>
          <a:xfrm>
            <a:off x="835068" y="5375753"/>
            <a:ext cx="7776575" cy="12212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54177-4ED3-7559-A28A-74E9BB31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522" y="4018223"/>
            <a:ext cx="4909931" cy="25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7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7975-6F69-4B29-AC43-FBACB4B2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16" y="365125"/>
            <a:ext cx="10684484" cy="1346439"/>
          </a:xfrm>
        </p:spPr>
        <p:txBody>
          <a:bodyPr>
            <a:normAutofit/>
          </a:bodyPr>
          <a:lstStyle/>
          <a:p>
            <a:r>
              <a:rPr lang="en-AU" sz="2400" b="1" dirty="0">
                <a:latin typeface="Calibri" panose="020F0502020204030204" pitchFamily="34" charset="0"/>
              </a:rPr>
              <a:t>Cable Connectivity and Resilience Centre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A4F00-EBEA-4889-9B8B-A466F0A3C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384" y="1439406"/>
            <a:ext cx="6550870" cy="515763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endParaRPr lang="en-AU" sz="1500" b="1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AU" sz="1500" b="1" dirty="0">
                <a:latin typeface="Calibri" panose="020F0502020204030204" pitchFamily="34" charset="0"/>
              </a:rPr>
              <a:t>Helping ensure undersea cable networks in the Indo-Pacific are resilient and all countries can benefit from reliable connectivity and the growth of the digital economy.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AU" sz="1500" b="1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AU" sz="1500" b="1" dirty="0">
                <a:latin typeface="Calibri" panose="020F0502020204030204" pitchFamily="34" charset="0"/>
              </a:rPr>
              <a:t>Australia will invest $18 million over the next four years in the Centre.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AU" sz="1500" b="1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AU" sz="1500" b="1" dirty="0">
                <a:latin typeface="Calibri" panose="020F0502020204030204" pitchFamily="34" charset="0"/>
              </a:rPr>
              <a:t>Working with governments, business and academia to: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AU" sz="1500" dirty="0">
              <a:latin typeface="Calibri" panose="020F0502020204030204" pitchFamily="34" charset="0"/>
            </a:endParaRPr>
          </a:p>
          <a:p>
            <a:pPr marL="800100"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/>
            </a:pPr>
            <a:r>
              <a:rPr lang="en-AU" sz="1600" dirty="0">
                <a:latin typeface="Calibri" panose="020F0502020204030204" pitchFamily="34" charset="0"/>
              </a:rPr>
              <a:t>commission joint research and facilitate dialogue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/>
            </a:pPr>
            <a:r>
              <a:rPr lang="en-AU" sz="1600" dirty="0">
                <a:latin typeface="Calibri" panose="020F0502020204030204" pitchFamily="34" charset="0"/>
              </a:rPr>
              <a:t>develop best practice regulatory and policy recommendations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/>
            </a:pPr>
            <a:r>
              <a:rPr lang="en-AU" sz="1600" dirty="0">
                <a:latin typeface="Calibri" panose="020F0502020204030204" pitchFamily="34" charset="0"/>
              </a:rPr>
              <a:t>support countries with technical assistance and advice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/>
            </a:pPr>
            <a:r>
              <a:rPr lang="en-AU" sz="1600" dirty="0">
                <a:latin typeface="Calibri" panose="020F0502020204030204" pitchFamily="34" charset="0"/>
              </a:rPr>
              <a:t>encourage cable investment.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/>
            </a:pPr>
            <a:endParaRPr lang="en-AU" sz="1600" dirty="0">
              <a:latin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AU" sz="1600" dirty="0">
              <a:latin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A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undersea.cables@dfat.gov.au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AU" sz="1600" b="1" dirty="0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705372-C40A-8AE0-AF42-4C97C5A7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596" y="3429000"/>
            <a:ext cx="3216020" cy="19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3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FFP">
      <a:dk1>
        <a:srgbClr val="000000"/>
      </a:dk1>
      <a:lt1>
        <a:srgbClr val="FFFFFF"/>
      </a:lt1>
      <a:dk2>
        <a:srgbClr val="013C54"/>
      </a:dk2>
      <a:lt2>
        <a:srgbClr val="E7E6E6"/>
      </a:lt2>
      <a:accent1>
        <a:srgbClr val="2FBCB2"/>
      </a:accent1>
      <a:accent2>
        <a:srgbClr val="28632E"/>
      </a:accent2>
      <a:accent3>
        <a:srgbClr val="8FA938"/>
      </a:accent3>
      <a:accent4>
        <a:srgbClr val="834D28"/>
      </a:accent4>
      <a:accent5>
        <a:srgbClr val="E6CCB6"/>
      </a:accent5>
      <a:accent6>
        <a:srgbClr val="919191"/>
      </a:accent6>
      <a:hlink>
        <a:srgbClr val="2EBCB2"/>
      </a:hlink>
      <a:folHlink>
        <a:srgbClr val="1A6A6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499448-c3a4-486a-ab46-c20b1b95d902" xsi:nil="true"/>
    <lcf76f155ced4ddcb4097134ff3c332f xmlns="033981f3-c5e7-4c0e-99e6-cc44a02d67fb">
      <Terms xmlns="http://schemas.microsoft.com/office/infopath/2007/PartnerControls"/>
    </lcf76f155ced4ddcb4097134ff3c332f>
    <SharedWithUsers xmlns="7b499448-c3a4-486a-ab46-c20b1b95d902">
      <UserInfo>
        <DisplayName>Peter Kelly</DisplayName>
        <AccountId>1075</AccountId>
        <AccountType/>
      </UserInfo>
      <UserInfo>
        <DisplayName>Pamela Currie</DisplayName>
        <AccountId>1696</AccountId>
        <AccountType/>
      </UserInfo>
      <UserInfo>
        <DisplayName>Ashley Vines</DisplayName>
        <AccountId>1759</AccountId>
        <AccountType/>
      </UserInfo>
      <UserInfo>
        <DisplayName>Maurice Bechelli</DisplayName>
        <AccountId>1531</AccountId>
        <AccountType/>
      </UserInfo>
    </SharedWithUsers>
    <Edited xmlns="033981f3-c5e7-4c0e-99e6-cc44a02d67fb" xsi:nil="true"/>
    <_Flow_SignoffStatus xmlns="033981f3-c5e7-4c0e-99e6-cc44a02d67f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743570CA55D4C80BB8B2EC71B7606" ma:contentTypeVersion="22" ma:contentTypeDescription="Create a new document." ma:contentTypeScope="" ma:versionID="f72bcd8cda11beeb614a517dff1a6fb0">
  <xsd:schema xmlns:xsd="http://www.w3.org/2001/XMLSchema" xmlns:xs="http://www.w3.org/2001/XMLSchema" xmlns:p="http://schemas.microsoft.com/office/2006/metadata/properties" xmlns:ns2="7b499448-c3a4-486a-ab46-c20b1b95d902" xmlns:ns3="033981f3-c5e7-4c0e-99e6-cc44a02d67fb" targetNamespace="http://schemas.microsoft.com/office/2006/metadata/properties" ma:root="true" ma:fieldsID="33f0c4a3d8b4a54e62a596c42c5ae686" ns2:_="" ns3:_="">
    <xsd:import namespace="7b499448-c3a4-486a-ab46-c20b1b95d902"/>
    <xsd:import namespace="033981f3-c5e7-4c0e-99e6-cc44a02d67f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Edited" minOccurs="0"/>
                <xsd:element ref="ns2:LastSharedByTime" minOccurs="0"/>
                <xsd:element ref="ns2:LastSharedByUse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99448-c3a4-486a-ab46-c20b1b95d9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internalName="LastSharedByTime" ma:readOnly="true">
      <xsd:simpleType>
        <xsd:restriction base="dms:DateTime"/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d312fcd9-3bd6-449d-a254-c81ff2410aa5}" ma:internalName="TaxCatchAll" ma:showField="CatchAllData" ma:web="7b499448-c3a4-486a-ab46-c20b1b95d9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981f3-c5e7-4c0e-99e6-cc44a02d67fb" elementFormDefault="qualified">
    <xsd:import namespace="http://schemas.microsoft.com/office/2006/documentManagement/types"/>
    <xsd:import namespace="http://schemas.microsoft.com/office/infopath/2007/PartnerControls"/>
    <xsd:element name="Edited" ma:index="10" nillable="true" ma:displayName="Edited" ma:format="DateOnly" ma:internalName="Edited">
      <xsd:simpleType>
        <xsd:restriction base="dms:DateTime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3ceb7d0-9070-4895-a2e6-0640ca70f8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0BCD24-49B4-491E-86E9-A1E09E772619}">
  <ds:schemaRefs>
    <ds:schemaRef ds:uri="b9c53862-c4a5-479d-b075-a8afcffe6068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86e50019-0267-40fb-87f9-3f4eba0f3afb"/>
    <ds:schemaRef ds:uri="http://www.w3.org/XML/1998/namespace"/>
    <ds:schemaRef ds:uri="http://purl.org/dc/dcmitype/"/>
    <ds:schemaRef ds:uri="7b499448-c3a4-486a-ab46-c20b1b95d902"/>
    <ds:schemaRef ds:uri="033981f3-c5e7-4c0e-99e6-cc44a02d67fb"/>
  </ds:schemaRefs>
</ds:datastoreItem>
</file>

<file path=customXml/itemProps2.xml><?xml version="1.0" encoding="utf-8"?>
<ds:datastoreItem xmlns:ds="http://schemas.openxmlformats.org/officeDocument/2006/customXml" ds:itemID="{EA87981D-1513-4E21-A484-88413D36D1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6A0776-D39C-43E8-B141-C59758B44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99448-c3a4-486a-ab46-c20b1b95d902"/>
    <ds:schemaRef ds:uri="033981f3-c5e7-4c0e-99e6-cc44a02d67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583</Words>
  <Application>Microsoft Office PowerPoint</Application>
  <PresentationFormat>Widescreen</PresentationFormat>
  <Paragraphs>107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Supporting connectivity in the Pacific and Timor-Leste</vt:lpstr>
      <vt:lpstr>What is the AIFFP?</vt:lpstr>
      <vt:lpstr>PowerPoint Presentation</vt:lpstr>
      <vt:lpstr>AIFFP objectives: submarine cable infrastructure</vt:lpstr>
      <vt:lpstr>Australia’s record of investments </vt:lpstr>
      <vt:lpstr>Current priorities </vt:lpstr>
      <vt:lpstr>Cable Connectivity and Resilience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Infrastructure Financing Facility  for the Pacific</dc:title>
  <dc:creator>Cameron Tidy</dc:creator>
  <cp:keywords>[SEC=OFFICIAL:Sensitive]</cp:keywords>
  <cp:lastModifiedBy>Caroline Fusimalohi</cp:lastModifiedBy>
  <cp:revision>126</cp:revision>
  <dcterms:created xsi:type="dcterms:W3CDTF">2020-08-11T05:31:21Z</dcterms:created>
  <dcterms:modified xsi:type="dcterms:W3CDTF">2024-10-22T03:05:31Z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d364c6ba-13f1-4315-b34e-f554e17e598f</vt:lpwstr>
  </property>
  <property fmtid="{D5CDD505-2E9C-101B-9397-08002B2CF9AE}" pid="3" name="SEC">
    <vt:lpwstr>OFFICIAL</vt:lpwstr>
  </property>
  <property fmtid="{D5CDD505-2E9C-101B-9397-08002B2CF9AE}" pid="4" name="ContentTypeId">
    <vt:lpwstr>0x0101006FC743570CA55D4C80BB8B2EC71B7606</vt:lpwstr>
  </property>
  <property fmtid="{D5CDD505-2E9C-101B-9397-08002B2CF9AE}" pid="5" name="PM_OriginationTimeStamp">
    <vt:lpwstr>2024-05-07T03:35:41Z</vt:lpwstr>
  </property>
  <property fmtid="{D5CDD505-2E9C-101B-9397-08002B2CF9AE}" pid="6" name="PM_ProtectiveMarkingValue_Header">
    <vt:lpwstr>OFFICIAL: Sensitive</vt:lpwstr>
  </property>
  <property fmtid="{D5CDD505-2E9C-101B-9397-08002B2CF9AE}" pid="7" name="PM_Originator_Hash_SHA1">
    <vt:lpwstr>3AB5D2E200C901211D8D800DEC9505A620202F48</vt:lpwstr>
  </property>
  <property fmtid="{D5CDD505-2E9C-101B-9397-08002B2CF9AE}" pid="8" name="PM_Originating_FileId">
    <vt:lpwstr>2184D6E2E4004517ACA5BAFF808F22BF</vt:lpwstr>
  </property>
  <property fmtid="{D5CDD505-2E9C-101B-9397-08002B2CF9AE}" pid="9" name="PM_ProtectiveMarkingValue_Footer">
    <vt:lpwstr>OFFICIAL: Sensitive</vt:lpwstr>
  </property>
  <property fmtid="{D5CDD505-2E9C-101B-9397-08002B2CF9AE}" pid="10" name="PM_ProtectiveMarkingImage_Header">
    <vt:lpwstr>C:\Program Files (x86)\Common Files\janusNET Shared\janusSEAL\Images\DocumentSlashBlue.png</vt:lpwstr>
  </property>
  <property fmtid="{D5CDD505-2E9C-101B-9397-08002B2CF9AE}" pid="11" name="PM_Caveats_Count">
    <vt:lpwstr>0</vt:lpwstr>
  </property>
  <property fmtid="{D5CDD505-2E9C-101B-9397-08002B2CF9AE}" pid="12" name="PM_DisplayValueSecClassificationWithQualifier">
    <vt:lpwstr>OFFICIAL: Sensitive</vt:lpwstr>
  </property>
  <property fmtid="{D5CDD505-2E9C-101B-9397-08002B2CF9AE}" pid="13" name="PM_Qualifier">
    <vt:lpwstr/>
  </property>
  <property fmtid="{D5CDD505-2E9C-101B-9397-08002B2CF9AE}" pid="14" name="PM_SecurityClassification">
    <vt:lpwstr>OFFICIAL:Sensitive</vt:lpwstr>
  </property>
  <property fmtid="{D5CDD505-2E9C-101B-9397-08002B2CF9AE}" pid="15" name="PM_InsertionValue">
    <vt:lpwstr>OFFICIAL: Sensitive</vt:lpwstr>
  </property>
  <property fmtid="{D5CDD505-2E9C-101B-9397-08002B2CF9AE}" pid="16" name="PM_ProtectiveMarkingImage_Footer">
    <vt:lpwstr>C:\Program Files (x86)\Common Files\janusNET Shared\janusSEAL\Images\DocumentSlashBlue.png</vt:lpwstr>
  </property>
  <property fmtid="{D5CDD505-2E9C-101B-9397-08002B2CF9AE}" pid="17" name="PM_Namespace">
    <vt:lpwstr>gov.au</vt:lpwstr>
  </property>
  <property fmtid="{D5CDD505-2E9C-101B-9397-08002B2CF9AE}" pid="18" name="PM_Version">
    <vt:lpwstr>2018.4</vt:lpwstr>
  </property>
  <property fmtid="{D5CDD505-2E9C-101B-9397-08002B2CF9AE}" pid="19" name="PM_Note">
    <vt:lpwstr/>
  </property>
  <property fmtid="{D5CDD505-2E9C-101B-9397-08002B2CF9AE}" pid="20" name="PM_Markers">
    <vt:lpwstr/>
  </property>
  <property fmtid="{D5CDD505-2E9C-101B-9397-08002B2CF9AE}" pid="21" name="PM_Hash_Version">
    <vt:lpwstr>2022.1</vt:lpwstr>
  </property>
  <property fmtid="{D5CDD505-2E9C-101B-9397-08002B2CF9AE}" pid="22" name="PM_Hash_Salt_Prev">
    <vt:lpwstr>B256975DA9A756125CCE31503868F5B6</vt:lpwstr>
  </property>
  <property fmtid="{D5CDD505-2E9C-101B-9397-08002B2CF9AE}" pid="23" name="PM_Hash_Salt">
    <vt:lpwstr>F8E2DF2742EF65DAD28EAECCCE3401D2</vt:lpwstr>
  </property>
  <property fmtid="{D5CDD505-2E9C-101B-9397-08002B2CF9AE}" pid="24" name="PM_Hash_SHA1">
    <vt:lpwstr>74FA458CA55CE38979FADEEA989516E9137812B3</vt:lpwstr>
  </property>
  <property fmtid="{D5CDD505-2E9C-101B-9397-08002B2CF9AE}" pid="25" name="PM_PrintOutPlacement_PPT">
    <vt:lpwstr/>
  </property>
  <property fmtid="{D5CDD505-2E9C-101B-9397-08002B2CF9AE}" pid="26" name="PM_SecurityClassification_Prev">
    <vt:lpwstr>OFFICIAL:Sensitive</vt:lpwstr>
  </property>
  <property fmtid="{D5CDD505-2E9C-101B-9397-08002B2CF9AE}" pid="27" name="PM_Qualifier_Prev">
    <vt:lpwstr/>
  </property>
  <property fmtid="{D5CDD505-2E9C-101B-9397-08002B2CF9AE}" pid="28" name="MediaServiceImageTags">
    <vt:lpwstr/>
  </property>
  <property fmtid="{D5CDD505-2E9C-101B-9397-08002B2CF9AE}" pid="29" name="PM_Display">
    <vt:lpwstr>OFFICIAL: Sensitive</vt:lpwstr>
  </property>
  <property fmtid="{D5CDD505-2E9C-101B-9397-08002B2CF9AE}" pid="30" name="PMUuid">
    <vt:lpwstr>v=2022.2;d=gov.au;g=ABA70C08-925C-5FA3-8765-3178156983AC</vt:lpwstr>
  </property>
  <property fmtid="{D5CDD505-2E9C-101B-9397-08002B2CF9AE}" pid="31" name="PM_OriginatorUserAccountName_SHA256">
    <vt:lpwstr>0AE726F1B10C11F6D39CC8CA7B645BCC8E4B87D22B226250081C6F9CD5058581</vt:lpwstr>
  </property>
  <property fmtid="{D5CDD505-2E9C-101B-9397-08002B2CF9AE}" pid="32" name="PM_OriginatorDomainName_SHA256">
    <vt:lpwstr>6F3591835F3B2A8A025B00B5BA6418010DA3A17C9C26EA9C049FFD28039489A2</vt:lpwstr>
  </property>
  <property fmtid="{D5CDD505-2E9C-101B-9397-08002B2CF9AE}" pid="33" name="PMHMAC">
    <vt:lpwstr>v=2022.1;a=SHA256;h=49294087FF7F85B2F70E9D9B5DEA0BE2BE8D5F26DC1C05BC0106342A7A447107</vt:lpwstr>
  </property>
  <property fmtid="{D5CDD505-2E9C-101B-9397-08002B2CF9AE}" pid="34" name="MSIP_Label_817d4574-7375-4d17-b29c-6e4c6df0fcb0_Enabled">
    <vt:lpwstr>true</vt:lpwstr>
  </property>
  <property fmtid="{D5CDD505-2E9C-101B-9397-08002B2CF9AE}" pid="35" name="MSIP_Label_817d4574-7375-4d17-b29c-6e4c6df0fcb0_SetDate">
    <vt:lpwstr>2024-10-22T03:04:50Z</vt:lpwstr>
  </property>
  <property fmtid="{D5CDD505-2E9C-101B-9397-08002B2CF9AE}" pid="36" name="MSIP_Label_817d4574-7375-4d17-b29c-6e4c6df0fcb0_Method">
    <vt:lpwstr>Standard</vt:lpwstr>
  </property>
  <property fmtid="{D5CDD505-2E9C-101B-9397-08002B2CF9AE}" pid="37" name="MSIP_Label_817d4574-7375-4d17-b29c-6e4c6df0fcb0_Name">
    <vt:lpwstr>ADB Internal</vt:lpwstr>
  </property>
  <property fmtid="{D5CDD505-2E9C-101B-9397-08002B2CF9AE}" pid="38" name="MSIP_Label_817d4574-7375-4d17-b29c-6e4c6df0fcb0_SiteId">
    <vt:lpwstr>9495d6bb-41c2-4c58-848f-92e52cf3d640</vt:lpwstr>
  </property>
  <property fmtid="{D5CDD505-2E9C-101B-9397-08002B2CF9AE}" pid="39" name="MSIP_Label_817d4574-7375-4d17-b29c-6e4c6df0fcb0_ActionId">
    <vt:lpwstr>bc6fb597-13a6-4c85-a42a-1989a374028b</vt:lpwstr>
  </property>
  <property fmtid="{D5CDD505-2E9C-101B-9397-08002B2CF9AE}" pid="40" name="MSIP_Label_817d4574-7375-4d17-b29c-6e4c6df0fcb0_ContentBits">
    <vt:lpwstr>2</vt:lpwstr>
  </property>
  <property fmtid="{D5CDD505-2E9C-101B-9397-08002B2CF9AE}" pid="41" name="ClassificationContentMarkingFooterLocations">
    <vt:lpwstr>Office Theme:3</vt:lpwstr>
  </property>
  <property fmtid="{D5CDD505-2E9C-101B-9397-08002B2CF9AE}" pid="42" name="ClassificationContentMarkingFooterText">
    <vt:lpwstr>INTERNAL. This information is accessible to ADB Management and Staff. It may be shared outside ADB with appropriate permission.</vt:lpwstr>
  </property>
</Properties>
</file>