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59" r:id="rId6"/>
    <p:sldId id="262" r:id="rId7"/>
    <p:sldId id="260" r:id="rId8"/>
    <p:sldId id="265" r:id="rId9"/>
    <p:sldId id="267" r:id="rId10"/>
    <p:sldId id="271" r:id="rId11"/>
    <p:sldId id="266" r:id="rId12"/>
    <p:sldId id="270" r:id="rId13"/>
    <p:sldId id="272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808"/>
    <a:srgbClr val="8D0E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68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POINT TOOLK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669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B299-1D1D-4D6F-8C4F-CE4BE45CB66C}" type="datetimeFigureOut">
              <a:rPr lang="en-NZ" smtClean="0"/>
              <a:t>22/10/2024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603-38A2-468E-9F80-528E079AFAB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87563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B299-1D1D-4D6F-8C4F-CE4BE45CB66C}" type="datetimeFigureOut">
              <a:rPr lang="en-NZ" smtClean="0"/>
              <a:t>22/10/2024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603-38A2-468E-9F80-528E079AFAB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87150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B299-1D1D-4D6F-8C4F-CE4BE45CB66C}" type="datetimeFigureOut">
              <a:rPr lang="en-NZ" smtClean="0"/>
              <a:t>22/10/2024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603-38A2-468E-9F80-528E079AFAB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86563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B299-1D1D-4D6F-8C4F-CE4BE45CB66C}" type="datetimeFigureOut">
              <a:rPr lang="en-NZ" smtClean="0"/>
              <a:t>22/10/2024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603-38A2-468E-9F80-528E079AFAB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596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-for Client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27461"/>
            <a:ext cx="9144000" cy="2387600"/>
          </a:xfrm>
        </p:spPr>
        <p:txBody>
          <a:bodyPr anchor="ctr" anchorCtr="0"/>
          <a:lstStyle>
            <a:lvl1pPr algn="ctr">
              <a:defRPr sz="6000"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07136"/>
            <a:ext cx="9144000" cy="106284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693" y="66503"/>
            <a:ext cx="2828307" cy="1182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01727-7B14-43CA-B90F-93E25571C9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" y="5353083"/>
            <a:ext cx="1903070" cy="11858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5F901B-79BB-4814-ADD7-31D5B9F0775D}"/>
              </a:ext>
            </a:extLst>
          </p:cNvPr>
          <p:cNvCxnSpPr>
            <a:cxnSpLocks/>
          </p:cNvCxnSpPr>
          <p:nvPr userDrawn="1"/>
        </p:nvCxnSpPr>
        <p:spPr>
          <a:xfrm>
            <a:off x="-8313" y="24939"/>
            <a:ext cx="12192000" cy="0"/>
          </a:xfrm>
          <a:prstGeom prst="line">
            <a:avLst/>
          </a:prstGeom>
          <a:ln w="76200">
            <a:solidFill>
              <a:srgbClr val="F6C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6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-internal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27461"/>
            <a:ext cx="9144000" cy="2387600"/>
          </a:xfrm>
        </p:spPr>
        <p:txBody>
          <a:bodyPr anchor="ctr" anchorCtr="0"/>
          <a:lstStyle>
            <a:lvl1pPr algn="ctr">
              <a:defRPr sz="6000"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07136"/>
            <a:ext cx="9144000" cy="106284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693" y="66503"/>
            <a:ext cx="2828307" cy="1182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01727-7B14-43CA-B90F-93E25571C9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" y="5353083"/>
            <a:ext cx="1903070" cy="11858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5F901B-79BB-4814-ADD7-31D5B9F0775D}"/>
              </a:ext>
            </a:extLst>
          </p:cNvPr>
          <p:cNvCxnSpPr>
            <a:cxnSpLocks/>
          </p:cNvCxnSpPr>
          <p:nvPr userDrawn="1"/>
        </p:nvCxnSpPr>
        <p:spPr>
          <a:xfrm>
            <a:off x="-8313" y="24939"/>
            <a:ext cx="12192000" cy="0"/>
          </a:xfrm>
          <a:prstGeom prst="line">
            <a:avLst/>
          </a:prstGeom>
          <a:ln w="76200">
            <a:solidFill>
              <a:srgbClr val="F6C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180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B299-1D1D-4D6F-8C4F-CE4BE45CB66C}" type="datetimeFigureOut">
              <a:rPr lang="en-NZ" smtClean="0"/>
              <a:t>22/10/2024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603-38A2-468E-9F80-528E079AFAB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49855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B299-1D1D-4D6F-8C4F-CE4BE45CB66C}" type="datetimeFigureOut">
              <a:rPr lang="en-NZ" smtClean="0"/>
              <a:t>22/10/2024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603-38A2-468E-9F80-528E079AFAB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63071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B299-1D1D-4D6F-8C4F-CE4BE45CB66C}" type="datetimeFigureOut">
              <a:rPr lang="en-NZ" smtClean="0"/>
              <a:t>22/10/2024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603-38A2-468E-9F80-528E079AFAB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64584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B299-1D1D-4D6F-8C4F-CE4BE45CB66C}" type="datetimeFigureOut">
              <a:rPr lang="en-NZ" smtClean="0"/>
              <a:t>22/10/2024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603-38A2-468E-9F80-528E079AFAB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26086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B299-1D1D-4D6F-8C4F-CE4BE45CB66C}" type="datetimeFigureOut">
              <a:rPr lang="en-NZ" smtClean="0"/>
              <a:t>22/10/2024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603-38A2-468E-9F80-528E079AFAB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7024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B299-1D1D-4D6F-8C4F-CE4BE45CB66C}" type="datetimeFigureOut">
              <a:rPr lang="en-NZ" smtClean="0"/>
              <a:t>22/10/2024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603-38A2-468E-9F80-528E079AFAB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55716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B299-1D1D-4D6F-8C4F-CE4BE45CB66C}" type="datetimeFigureOut">
              <a:rPr lang="en-NZ" smtClean="0"/>
              <a:t>22/10/2024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18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2D603-38A2-468E-9F80-528E079AFAB6}" type="slidenum">
              <a:rPr lang="en-NZ" smtClean="0"/>
              <a:t>‹#›</a:t>
            </a:fld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738" y="6179071"/>
            <a:ext cx="1602262" cy="66988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81E4D1-115C-4B0B-B8F9-C31A2C913A57}"/>
              </a:ext>
            </a:extLst>
          </p:cNvPr>
          <p:cNvCxnSpPr>
            <a:cxnSpLocks/>
          </p:cNvCxnSpPr>
          <p:nvPr userDrawn="1"/>
        </p:nvCxnSpPr>
        <p:spPr>
          <a:xfrm>
            <a:off x="0" y="6840639"/>
            <a:ext cx="12192000" cy="0"/>
          </a:xfrm>
          <a:prstGeom prst="line">
            <a:avLst/>
          </a:prstGeom>
          <a:ln w="76200">
            <a:solidFill>
              <a:srgbClr val="F6C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2C725E-7788-2CC2-7725-340578E9815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0" y="0"/>
            <a:ext cx="8191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General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D2D29-B640-8ECC-BE8A-80DF8E905E2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376613" y="6672580"/>
            <a:ext cx="54610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29375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D5C88-EA74-720C-DAB2-C35F1EC1D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9483" y="1688017"/>
            <a:ext cx="9144000" cy="744264"/>
          </a:xfrm>
        </p:spPr>
        <p:txBody>
          <a:bodyPr>
            <a:normAutofit fontScale="90000"/>
          </a:bodyPr>
          <a:lstStyle/>
          <a:p>
            <a:r>
              <a:rPr lang="en-NZ" sz="2800" dirty="0"/>
              <a:t>Session 2: Promoting resilience through building codes – Legislation, Compliance and Costs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B5D27-1FA8-C0FE-B6A7-580B7D625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62873"/>
            <a:ext cx="9144000" cy="1062847"/>
          </a:xfrm>
        </p:spPr>
        <p:txBody>
          <a:bodyPr>
            <a:normAutofit lnSpcReduction="10000"/>
          </a:bodyPr>
          <a:lstStyle/>
          <a:p>
            <a:r>
              <a:rPr lang="en-NZ" sz="4800" b="1" dirty="0"/>
              <a:t>Resilience to Earthquakes</a:t>
            </a:r>
          </a:p>
          <a:p>
            <a:r>
              <a:rPr lang="en-NZ" sz="1500" dirty="0"/>
              <a:t>Richard Sharpe, Earthquake Engineer, Beca, Wellington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2FBF9-9691-E003-2E5B-8FC047090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19" y="133496"/>
            <a:ext cx="4057602" cy="1252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AF6A8F-3680-E238-E596-79E0248CB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758" y="4230181"/>
            <a:ext cx="3211779" cy="262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75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CD1AF-6B04-594A-7D3D-CEDD520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1" y="29092"/>
            <a:ext cx="5070030" cy="67527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FDB24C-CAE1-F0F6-B4E6-9C19E27954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2FB8A6-ADA1-C32C-FC95-6A5706E5DB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38736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BDD8C-0583-29BE-669E-1B54B8DCD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5" y="884511"/>
            <a:ext cx="9144000" cy="929759"/>
          </a:xfrm>
        </p:spPr>
        <p:txBody>
          <a:bodyPr/>
          <a:lstStyle/>
          <a:p>
            <a:pPr algn="l"/>
            <a:r>
              <a:rPr lang="en-NZ" dirty="0"/>
              <a:t>Recommendations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0A1FD-F449-CE3D-80D6-BAAF8897E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1814270"/>
            <a:ext cx="9144000" cy="2612763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Z" dirty="0"/>
              <a:t>Decide on your country’s tolerance of risk of earthquake damage.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Z" dirty="0"/>
              <a:t>Keep sophisticated earthquake design code requirements for your most important buildings and infrastructure.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Z" dirty="0"/>
              <a:t>Expand the “Home Building Manual” approach with more pragmatic details for making the most common residential types of building and their contents resilient to cyclones and earthquakes (similar objectives).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Z" dirty="0"/>
              <a:t>Know the fragility of your existing infrastructure.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Z" dirty="0"/>
              <a:t>Seek training on damage assessment.</a:t>
            </a:r>
          </a:p>
          <a:p>
            <a:pPr algn="l"/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07721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20AA8-A466-A650-9AC5-28F4EDCFE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33725"/>
            <a:ext cx="9144000" cy="881336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/>
              <a:t>Three Aspects:</a:t>
            </a:r>
            <a:br>
              <a:rPr lang="en-NZ" dirty="0"/>
            </a:br>
            <a:br>
              <a:rPr lang="en-NZ" dirty="0"/>
            </a:br>
            <a:r>
              <a:rPr lang="en-NZ" sz="3100" dirty="0"/>
              <a:t>A    New structures</a:t>
            </a:r>
            <a:br>
              <a:rPr lang="en-NZ" sz="3100" dirty="0"/>
            </a:br>
            <a:r>
              <a:rPr lang="en-NZ" sz="3100" dirty="0"/>
              <a:t>B    Existing structures</a:t>
            </a:r>
            <a:br>
              <a:rPr lang="en-NZ" sz="3100" dirty="0"/>
            </a:br>
            <a:r>
              <a:rPr lang="en-NZ" sz="3100" dirty="0"/>
              <a:t>C   Assessing earthquake damage</a:t>
            </a:r>
            <a:br>
              <a:rPr lang="en-NZ" sz="3100" dirty="0"/>
            </a:br>
            <a:br>
              <a:rPr lang="en-NZ" dirty="0"/>
            </a:br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F5D9A-0B42-E226-8A56-59117E03FF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22587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26A9D-DCC8-C60D-BEB3-007566029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13111"/>
            <a:ext cx="9144000" cy="725214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/>
              <a:t>New Structures: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E82F9-50FC-BC14-EBD4-E4DAF53F9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1973975"/>
            <a:ext cx="9144000" cy="291005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NZ" dirty="0"/>
              <a:t>Building Codes</a:t>
            </a:r>
          </a:p>
          <a:p>
            <a:pPr algn="l"/>
            <a:r>
              <a:rPr lang="en-NZ" dirty="0"/>
              <a:t>For what size earthquakes are we designing?</a:t>
            </a:r>
          </a:p>
          <a:p>
            <a:pPr marL="342900" indent="-342900" algn="l">
              <a:buFontTx/>
              <a:buChar char="-"/>
            </a:pPr>
            <a:r>
              <a:rPr lang="en-NZ" dirty="0"/>
              <a:t>The choice is yours depending on your priorities</a:t>
            </a:r>
          </a:p>
          <a:p>
            <a:pPr marL="342900" indent="-342900" algn="l">
              <a:buFontTx/>
              <a:buChar char="-"/>
            </a:pPr>
            <a:r>
              <a:rPr lang="en-NZ" dirty="0"/>
              <a:t>There is no international code</a:t>
            </a:r>
          </a:p>
          <a:p>
            <a:pPr marL="342900" indent="-342900" algn="l">
              <a:buFontTx/>
              <a:buChar char="-"/>
            </a:pPr>
            <a:r>
              <a:rPr lang="en-NZ" dirty="0"/>
              <a:t>The common level of design is quite arbitrary with respect to other life-safety risks</a:t>
            </a:r>
          </a:p>
          <a:p>
            <a:pPr marL="342900" indent="-342900" algn="l">
              <a:buFontTx/>
              <a:buChar char="-"/>
            </a:pPr>
            <a:r>
              <a:rPr lang="en-NZ" dirty="0"/>
              <a:t>We know how to achieve life safety, but limiting damage is much harder and more expensive</a:t>
            </a:r>
          </a:p>
          <a:p>
            <a:pPr marL="342900" indent="-342900" algn="l">
              <a:buFontTx/>
              <a:buChar char="-"/>
            </a:pPr>
            <a:endParaRPr lang="en-NZ" dirty="0"/>
          </a:p>
          <a:p>
            <a:pPr marL="342900" indent="-342900" algn="l">
              <a:buFontTx/>
              <a:buChar char="-"/>
            </a:pPr>
            <a:endParaRPr lang="en-NZ" dirty="0"/>
          </a:p>
          <a:p>
            <a:pPr marL="342900" indent="-342900" algn="l">
              <a:buFontTx/>
              <a:buChar char="-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25581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B6E79-F1E4-20E6-14EF-6747E4D786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225FA5-D31F-ACFA-8FC4-E2002D75F5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8A8CA8-6397-3C37-6249-F206BBFAE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655" y="-904929"/>
            <a:ext cx="12507310" cy="86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33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26A9D-DCC8-C60D-BEB3-007566029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2454" y="1642960"/>
            <a:ext cx="9144000" cy="725214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/>
              <a:t>Existing Structures: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E82F9-50FC-BC14-EBD4-E4DAF53F9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437" y="2789088"/>
            <a:ext cx="9144000" cy="2635319"/>
          </a:xfrm>
        </p:spPr>
        <p:txBody>
          <a:bodyPr>
            <a:normAutofit lnSpcReduction="10000"/>
          </a:bodyPr>
          <a:lstStyle/>
          <a:p>
            <a:pPr algn="l"/>
            <a:r>
              <a:rPr lang="en-NZ" dirty="0"/>
              <a:t>A consistent assessment approach required across all structure types and materials</a:t>
            </a:r>
          </a:p>
          <a:p>
            <a:pPr algn="l"/>
            <a:r>
              <a:rPr lang="en-NZ" dirty="0"/>
              <a:t>Significant experience required – New Zealand guidelines more than 1000 pages long.</a:t>
            </a:r>
          </a:p>
          <a:p>
            <a:pPr algn="l"/>
            <a:r>
              <a:rPr lang="en-NZ" dirty="0"/>
              <a:t>Your nation needs to decide on what is a minimum acceptable level of resilience compared to a new building, and what should happen to unacceptable structures.</a:t>
            </a:r>
          </a:p>
          <a:p>
            <a:pPr algn="l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09347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C246A-356A-8C46-DE42-BFAFB660A9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E6668A-9A47-C4AA-7258-7F7C6E1C1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48" y="45003"/>
            <a:ext cx="4181476" cy="3136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D82E35-AF32-3154-51B2-EAA4193C3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845" y="3571875"/>
            <a:ext cx="8148471" cy="611135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CB5FF2A-7E66-D2C8-8C5E-646B70442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2350" y="4236761"/>
            <a:ext cx="9144000" cy="1062847"/>
          </a:xfrm>
        </p:spPr>
        <p:txBody>
          <a:bodyPr/>
          <a:lstStyle/>
          <a:p>
            <a:endParaRPr lang="en-NZ" dirty="0"/>
          </a:p>
        </p:txBody>
      </p:sp>
      <p:pic>
        <p:nvPicPr>
          <p:cNvPr id="5" name="Picture 4" descr="A white air conditioner on a red tile floor&#10;&#10;Description automatically generated">
            <a:extLst>
              <a:ext uri="{FF2B5EF4-FFF2-40B4-BE49-F238E27FC236}">
                <a16:creationId xmlns:a16="http://schemas.microsoft.com/office/drawing/2014/main" id="{F23814E0-6C68-CCFD-3170-0E5DAFC00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007"/>
            <a:ext cx="4085245" cy="5446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D3C5FE-DD77-B4B9-4419-F74D4BC77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3927" y="69069"/>
            <a:ext cx="4149389" cy="311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70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41321D-DE75-9516-A928-7B4E75708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142999"/>
            <a:ext cx="12192000" cy="91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24B114-110F-C054-6B0A-7FAEEA88D0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59A50D-E49F-B95D-2928-A657ED65A5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0522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26A9D-DCC8-C60D-BEB3-007566029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7461"/>
            <a:ext cx="9144000" cy="725214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/>
              <a:t>Assessing Earthquake Damage: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E82F9-50FC-BC14-EBD4-E4DAF53F9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97576"/>
            <a:ext cx="9144000" cy="1767414"/>
          </a:xfrm>
        </p:spPr>
        <p:txBody>
          <a:bodyPr>
            <a:normAutofit lnSpcReduction="10000"/>
          </a:bodyPr>
          <a:lstStyle/>
          <a:p>
            <a:pPr algn="l"/>
            <a:r>
              <a:rPr lang="en-NZ" dirty="0"/>
              <a:t>A consistent approach gives public confidence</a:t>
            </a:r>
          </a:p>
          <a:p>
            <a:pPr algn="l"/>
            <a:r>
              <a:rPr lang="en-NZ" dirty="0"/>
              <a:t>Guidelines, checklists, placards and training available</a:t>
            </a:r>
          </a:p>
          <a:p>
            <a:pPr algn="l"/>
            <a:r>
              <a:rPr lang="en-NZ" dirty="0"/>
              <a:t>Same approach applicable to flooding and cyclone damage</a:t>
            </a:r>
          </a:p>
          <a:p>
            <a:pPr algn="l"/>
            <a:r>
              <a:rPr lang="en-NZ" dirty="0"/>
              <a:t>Ideally, each country would have a group of trained assessors</a:t>
            </a:r>
          </a:p>
          <a:p>
            <a:pPr algn="l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99831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A0F8C-0810-95C2-AD91-51DA59F9AC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363678-19C2-0591-C858-CE1BB765CA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A5DEF-246E-DF4A-BA79-DB2FD92E4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676" y="0"/>
            <a:ext cx="12494676" cy="702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95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eca New">
      <a:dk1>
        <a:sysClr val="windowText" lastClr="000000"/>
      </a:dk1>
      <a:lt1>
        <a:sysClr val="window" lastClr="FFFFFF"/>
      </a:lt1>
      <a:dk2>
        <a:srgbClr val="262626"/>
      </a:dk2>
      <a:lt2>
        <a:srgbClr val="FFFFFF"/>
      </a:lt2>
      <a:accent1>
        <a:srgbClr val="12A8B2"/>
      </a:accent1>
      <a:accent2>
        <a:srgbClr val="F6C808"/>
      </a:accent2>
      <a:accent3>
        <a:srgbClr val="8D0E84"/>
      </a:accent3>
      <a:accent4>
        <a:srgbClr val="009FDA"/>
      </a:accent4>
      <a:accent5>
        <a:srgbClr val="A5A5A5"/>
      </a:accent5>
      <a:accent6>
        <a:srgbClr val="E7E6E6"/>
      </a:accent6>
      <a:hlink>
        <a:srgbClr val="FFCE00"/>
      </a:hlink>
      <a:folHlink>
        <a:srgbClr val="8D0E84"/>
      </a:folHlink>
    </a:clrScheme>
    <a:fontScheme name="Beca Arial Nova">
      <a:majorFont>
        <a:latin typeface="Arial Nova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.potx" id="{BE85BEBA-9147-4C79-9607-B097CF6F14FF}" vid="{A6D02413-F9AA-48F5-8ACA-F507C671B3A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C743570CA55D4C80BB8B2EC71B7606" ma:contentTypeVersion="22" ma:contentTypeDescription="Create a new document." ma:contentTypeScope="" ma:versionID="f72bcd8cda11beeb614a517dff1a6fb0">
  <xsd:schema xmlns:xsd="http://www.w3.org/2001/XMLSchema" xmlns:xs="http://www.w3.org/2001/XMLSchema" xmlns:p="http://schemas.microsoft.com/office/2006/metadata/properties" xmlns:ns2="7b499448-c3a4-486a-ab46-c20b1b95d902" xmlns:ns3="033981f3-c5e7-4c0e-99e6-cc44a02d67fb" targetNamespace="http://schemas.microsoft.com/office/2006/metadata/properties" ma:root="true" ma:fieldsID="33f0c4a3d8b4a54e62a596c42c5ae686" ns2:_="" ns3:_="">
    <xsd:import namespace="7b499448-c3a4-486a-ab46-c20b1b95d902"/>
    <xsd:import namespace="033981f3-c5e7-4c0e-99e6-cc44a02d67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Edited" minOccurs="0"/>
                <xsd:element ref="ns2:LastSharedByTime" minOccurs="0"/>
                <xsd:element ref="ns2:LastSharedByUser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_Flow_SignoffStatu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99448-c3a4-486a-ab46-c20b1b95d90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internalName="LastSharedByTime" ma:readOnly="true">
      <xsd:simpleType>
        <xsd:restriction base="dms:DateTime"/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d312fcd9-3bd6-449d-a254-c81ff2410aa5}" ma:internalName="TaxCatchAll" ma:showField="CatchAllData" ma:web="7b499448-c3a4-486a-ab46-c20b1b95d9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981f3-c5e7-4c0e-99e6-cc44a02d67fb" elementFormDefault="qualified">
    <xsd:import namespace="http://schemas.microsoft.com/office/2006/documentManagement/types"/>
    <xsd:import namespace="http://schemas.microsoft.com/office/infopath/2007/PartnerControls"/>
    <xsd:element name="Edited" ma:index="10" nillable="true" ma:displayName="Edited" ma:format="DateOnly" ma:internalName="Edited">
      <xsd:simpleType>
        <xsd:restriction base="dms:DateTime"/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_Flow_SignoffStatus" ma:index="21" nillable="true" ma:displayName="Sign-off status" ma:internalName="_x0024_Resources_x003a_core_x002c_Signoff_Status_x003b_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03ceb7d0-9070-4895-a2e6-0640ca70f8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499448-c3a4-486a-ab46-c20b1b95d902" xsi:nil="true"/>
    <Edited xmlns="033981f3-c5e7-4c0e-99e6-cc44a02d67fb" xsi:nil="true"/>
    <_Flow_SignoffStatus xmlns="033981f3-c5e7-4c0e-99e6-cc44a02d67fb" xsi:nil="true"/>
    <lcf76f155ced4ddcb4097134ff3c332f xmlns="033981f3-c5e7-4c0e-99e6-cc44a02d67f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346170-3A75-4970-9A5D-E5A87960C5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499448-c3a4-486a-ab46-c20b1b95d902"/>
    <ds:schemaRef ds:uri="033981f3-c5e7-4c0e-99e6-cc44a02d67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EA1F74-5E69-4FF5-8C11-674F7A20D4B8}">
  <ds:schemaRefs>
    <ds:schemaRef ds:uri="http://schemas.microsoft.com/office/2006/documentManagement/types"/>
    <ds:schemaRef ds:uri="http://schemas.microsoft.com/office/2006/metadata/properties"/>
    <ds:schemaRef ds:uri="2c0f97e2-49cf-4563-9c57-74c69b872e8a"/>
    <ds:schemaRef ds:uri="http://purl.org/dc/dcmitype/"/>
    <ds:schemaRef ds:uri="http://schemas.openxmlformats.org/package/2006/metadata/core-properties"/>
    <ds:schemaRef ds:uri="http://www.w3.org/XML/1998/namespace"/>
    <ds:schemaRef ds:uri="855fafb8-923c-4b3c-a2b6-9c82f82daea4"/>
    <ds:schemaRef ds:uri="http://schemas.microsoft.com/office/infopath/2007/PartnerControls"/>
    <ds:schemaRef ds:uri="http://purl.org/dc/terms/"/>
    <ds:schemaRef ds:uri="http://purl.org/dc/elements/1.1/"/>
    <ds:schemaRef ds:uri="8c9bebc6-86ec-431f-926e-a37f897d431a"/>
    <ds:schemaRef ds:uri="91128e94-95d2-4ddf-9f55-9c0ebcc9c939"/>
    <ds:schemaRef ds:uri="http://schemas.microsoft.com/sharepoint/v4"/>
    <ds:schemaRef ds:uri="568012f8-1459-47ce-9615-133d64637ad5"/>
    <ds:schemaRef ds:uri="7531ee6d-c67c-475b-82bc-7ac77223f644"/>
    <ds:schemaRef ds:uri="50e17bcc-d7b7-459f-990b-1cd6f4156261"/>
    <ds:schemaRef ds:uri="7b499448-c3a4-486a-ab46-c20b1b95d902"/>
    <ds:schemaRef ds:uri="033981f3-c5e7-4c0e-99e6-cc44a02d67fb"/>
  </ds:schemaRefs>
</ds:datastoreItem>
</file>

<file path=customXml/itemProps3.xml><?xml version="1.0" encoding="utf-8"?>
<ds:datastoreItem xmlns:ds="http://schemas.openxmlformats.org/officeDocument/2006/customXml" ds:itemID="{20C65A8C-8445-41C2-BCED-8D019CA5F90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1e8007d-0344-4ee5-bb02-8f24bdb7d471}" enabled="1" method="Standard" siteId="{bb0f7126-b1c5-4f3e-8ca1-2b24f0f7462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</Template>
  <TotalTime>297</TotalTime>
  <Words>267</Words>
  <Application>Microsoft Office PowerPoint</Application>
  <PresentationFormat>Widescreen</PresentationFormat>
  <Paragraphs>27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Nova</vt:lpstr>
      <vt:lpstr>Arial Nova Light</vt:lpstr>
      <vt:lpstr>Calibri</vt:lpstr>
      <vt:lpstr>Office Theme</vt:lpstr>
      <vt:lpstr>Session 2: Promoting resilience through building codes – Legislation, Compliance and Costs</vt:lpstr>
      <vt:lpstr>Three Aspects:  A    New structures B    Existing structures C   Assessing earthquake damage  </vt:lpstr>
      <vt:lpstr>New Structures:</vt:lpstr>
      <vt:lpstr>PowerPoint Presentation</vt:lpstr>
      <vt:lpstr>Existing Structures:</vt:lpstr>
      <vt:lpstr>PowerPoint Presentation</vt:lpstr>
      <vt:lpstr>PowerPoint Presentation</vt:lpstr>
      <vt:lpstr>Assessing Earthquake Damage:</vt:lpstr>
      <vt:lpstr>PowerPoint Presentation</vt:lpstr>
      <vt:lpstr>PowerPoint Presentation</vt:lpstr>
      <vt:lpstr>Recommendations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Sharpe</dc:creator>
  <cp:lastModifiedBy>Caroline Fusimalohi</cp:lastModifiedBy>
  <cp:revision>15</cp:revision>
  <dcterms:created xsi:type="dcterms:W3CDTF">2019-08-28T03:23:24Z</dcterms:created>
  <dcterms:modified xsi:type="dcterms:W3CDTF">2024-10-22T03:02:40Z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usiness Line">
    <vt:lpwstr/>
  </property>
  <property fmtid="{D5CDD505-2E9C-101B-9397-08002B2CF9AE}" pid="3" name="DMSMarketSegmentV2">
    <vt:lpwstr/>
  </property>
  <property fmtid="{D5CDD505-2E9C-101B-9397-08002B2CF9AE}" pid="4" name="ContentTypeId">
    <vt:lpwstr>0x0101006FC743570CA55D4C80BB8B2EC71B7606</vt:lpwstr>
  </property>
  <property fmtid="{D5CDD505-2E9C-101B-9397-08002B2CF9AE}" pid="5" name="OwningCompany">
    <vt:lpwstr/>
  </property>
  <property fmtid="{D5CDD505-2E9C-101B-9397-08002B2CF9AE}" pid="6" name="Market Segment">
    <vt:lpwstr/>
  </property>
  <property fmtid="{D5CDD505-2E9C-101B-9397-08002B2CF9AE}" pid="7" name="i8191eab7ab140ab949e43b7be339ab7">
    <vt:lpwstr/>
  </property>
  <property fmtid="{D5CDD505-2E9C-101B-9397-08002B2CF9AE}" pid="8" name="DMSBusinessDocumentTypeV2">
    <vt:lpwstr/>
  </property>
  <property fmtid="{D5CDD505-2E9C-101B-9397-08002B2CF9AE}" pid="9" name="_dlc_DocIdItemGuid">
    <vt:lpwstr>7290454d-6edb-4ba8-8e73-70d12ce7f0ac</vt:lpwstr>
  </property>
  <property fmtid="{D5CDD505-2E9C-101B-9397-08002B2CF9AE}" pid="10" name="Volume_x002F_System">
    <vt:lpwstr/>
  </property>
  <property fmtid="{D5CDD505-2E9C-101B-9397-08002B2CF9AE}" pid="11" name="Client_x0020_Address">
    <vt:lpwstr/>
  </property>
  <property fmtid="{D5CDD505-2E9C-101B-9397-08002B2CF9AE}" pid="12" name="Document Status0">
    <vt:lpwstr>8;#WIP|db997c6c-dc18-4bc4-99fc-2cbf3aaf93f9</vt:lpwstr>
  </property>
  <property fmtid="{D5CDD505-2E9C-101B-9397-08002B2CF9AE}" pid="13" name="Volume/System">
    <vt:lpwstr/>
  </property>
  <property fmtid="{D5CDD505-2E9C-101B-9397-08002B2CF9AE}" pid="14" name="Document Status">
    <vt:lpwstr/>
  </property>
  <property fmtid="{D5CDD505-2E9C-101B-9397-08002B2CF9AE}" pid="15" name="DMSOwningSection">
    <vt:lpwstr/>
  </property>
  <property fmtid="{D5CDD505-2E9C-101B-9397-08002B2CF9AE}" pid="16" name="Client Address">
    <vt:lpwstr/>
  </property>
  <property fmtid="{D5CDD505-2E9C-101B-9397-08002B2CF9AE}" pid="17" name="DMSProjectDocumentType">
    <vt:lpwstr/>
  </property>
  <property fmtid="{D5CDD505-2E9C-101B-9397-08002B2CF9AE}" pid="18" name="Revision Stamp">
    <vt:lpwstr/>
  </property>
  <property fmtid="{D5CDD505-2E9C-101B-9397-08002B2CF9AE}" pid="19" name="Discipline">
    <vt:lpwstr/>
  </property>
  <property fmtid="{D5CDD505-2E9C-101B-9397-08002B2CF9AE}" pid="20" name="Originator">
    <vt:lpwstr/>
  </property>
  <property fmtid="{D5CDD505-2E9C-101B-9397-08002B2CF9AE}" pid="21" name="kfc07b57045244179ffa5bae4291b42d">
    <vt:lpwstr/>
  </property>
  <property fmtid="{D5CDD505-2E9C-101B-9397-08002B2CF9AE}" pid="22" name="Document_x0020_Status0">
    <vt:lpwstr>8;#WIP|db997c6c-dc18-4bc4-99fc-2cbf3aaf93f9</vt:lpwstr>
  </property>
  <property fmtid="{D5CDD505-2E9C-101B-9397-08002B2CF9AE}" pid="23" name="Revision_x0020_Stamp">
    <vt:lpwstr/>
  </property>
  <property fmtid="{D5CDD505-2E9C-101B-9397-08002B2CF9AE}" pid="24" name="TaxCatchAll">
    <vt:lpwstr>8;#WIP|db997c6c-dc18-4bc4-99fc-2cbf3aaf93f9;#1;#Beca|a9bbb40e-5fed-4cc0-bdb5-0fb463d1eb14</vt:lpwstr>
  </property>
  <property fmtid="{D5CDD505-2E9C-101B-9397-08002B2CF9AE}" pid="25" name="ife4c8ad6dc64b789ceedee1a97d65db">
    <vt:lpwstr/>
  </property>
  <property fmtid="{D5CDD505-2E9C-101B-9397-08002B2CF9AE}" pid="26" name="pdfc03f430814220a5667e259096fb63">
    <vt:lpwstr>WIP|db997c6c-dc18-4bc4-99fc-2cbf3aaf93f9</vt:lpwstr>
  </property>
  <property fmtid="{D5CDD505-2E9C-101B-9397-08002B2CF9AE}" pid="27" name="p0cab2939f7147a2b9c52663a6dfd4fc">
    <vt:lpwstr>Beca|a9bbb40e-5fed-4cc0-bdb5-0fb463d1eb14</vt:lpwstr>
  </property>
  <property fmtid="{D5CDD505-2E9C-101B-9397-08002B2CF9AE}" pid="28" name="OnBehalfOf">
    <vt:lpwstr/>
  </property>
  <property fmtid="{D5CDD505-2E9C-101B-9397-08002B2CF9AE}" pid="29" name="facda832a42b4278b830f1255b4c0b1a">
    <vt:lpwstr/>
  </property>
  <property fmtid="{D5CDD505-2E9C-101B-9397-08002B2CF9AE}" pid="30" name="gc22440bfbde4c779362ff18c49baec7">
    <vt:lpwstr/>
  </property>
  <property fmtid="{D5CDD505-2E9C-101B-9397-08002B2CF9AE}" pid="31" name="m6ae419f5d6b4b9eb3449c699ee8b387">
    <vt:lpwstr/>
  </property>
  <property fmtid="{D5CDD505-2E9C-101B-9397-08002B2CF9AE}" pid="32" name="i6868cce13be458ea4785981c51cf29b">
    <vt:lpwstr/>
  </property>
  <property fmtid="{D5CDD505-2E9C-101B-9397-08002B2CF9AE}" pid="33" name="lc758cec76a64fcfa430cac142113778">
    <vt:lpwstr/>
  </property>
  <property fmtid="{D5CDD505-2E9C-101B-9397-08002B2CF9AE}" pid="34" name="MediaServiceImageTags">
    <vt:lpwstr/>
  </property>
  <property fmtid="{D5CDD505-2E9C-101B-9397-08002B2CF9AE}" pid="35" name="Business_x0020_Line">
    <vt:lpwstr/>
  </property>
  <property fmtid="{D5CDD505-2E9C-101B-9397-08002B2CF9AE}" pid="36" name="Market_x0020_Segment">
    <vt:lpwstr/>
  </property>
  <property fmtid="{D5CDD505-2E9C-101B-9397-08002B2CF9AE}" pid="37" name="ClassificationContentMarkingHeaderLocations">
    <vt:lpwstr>Office Theme:10</vt:lpwstr>
  </property>
  <property fmtid="{D5CDD505-2E9C-101B-9397-08002B2CF9AE}" pid="38" name="ClassificationContentMarkingHeaderText">
    <vt:lpwstr>Sensitivity: General</vt:lpwstr>
  </property>
  <property fmtid="{D5CDD505-2E9C-101B-9397-08002B2CF9AE}" pid="39" name="MSIP_Label_817d4574-7375-4d17-b29c-6e4c6df0fcb0_Enabled">
    <vt:lpwstr>true</vt:lpwstr>
  </property>
  <property fmtid="{D5CDD505-2E9C-101B-9397-08002B2CF9AE}" pid="40" name="MSIP_Label_817d4574-7375-4d17-b29c-6e4c6df0fcb0_SetDate">
    <vt:lpwstr>2024-10-22T03:02:28Z</vt:lpwstr>
  </property>
  <property fmtid="{D5CDD505-2E9C-101B-9397-08002B2CF9AE}" pid="41" name="MSIP_Label_817d4574-7375-4d17-b29c-6e4c6df0fcb0_Method">
    <vt:lpwstr>Standard</vt:lpwstr>
  </property>
  <property fmtid="{D5CDD505-2E9C-101B-9397-08002B2CF9AE}" pid="42" name="MSIP_Label_817d4574-7375-4d17-b29c-6e4c6df0fcb0_Name">
    <vt:lpwstr>ADB Internal</vt:lpwstr>
  </property>
  <property fmtid="{D5CDD505-2E9C-101B-9397-08002B2CF9AE}" pid="43" name="MSIP_Label_817d4574-7375-4d17-b29c-6e4c6df0fcb0_SiteId">
    <vt:lpwstr>9495d6bb-41c2-4c58-848f-92e52cf3d640</vt:lpwstr>
  </property>
  <property fmtid="{D5CDD505-2E9C-101B-9397-08002B2CF9AE}" pid="44" name="MSIP_Label_817d4574-7375-4d17-b29c-6e4c6df0fcb0_ActionId">
    <vt:lpwstr>79813b1d-47ed-4b74-8ce9-543bd66a8e5d</vt:lpwstr>
  </property>
  <property fmtid="{D5CDD505-2E9C-101B-9397-08002B2CF9AE}" pid="45" name="MSIP_Label_817d4574-7375-4d17-b29c-6e4c6df0fcb0_ContentBits">
    <vt:lpwstr>2</vt:lpwstr>
  </property>
  <property fmtid="{D5CDD505-2E9C-101B-9397-08002B2CF9AE}" pid="46" name="ClassificationContentMarkingFooterLocations">
    <vt:lpwstr>Office Theme:11</vt:lpwstr>
  </property>
  <property fmtid="{D5CDD505-2E9C-101B-9397-08002B2CF9AE}" pid="47" name="ClassificationContentMarkingFooterText">
    <vt:lpwstr>INTERNAL. This information is accessible to ADB Management and Staff. It may be shared outside ADB with appropriate permission.</vt:lpwstr>
  </property>
</Properties>
</file>