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12" r:id="rId6"/>
    <p:sldId id="282" r:id="rId7"/>
    <p:sldId id="310" r:id="rId8"/>
    <p:sldId id="316" r:id="rId9"/>
    <p:sldId id="317" r:id="rId10"/>
    <p:sldId id="318" r:id="rId11"/>
    <p:sldId id="286" r:id="rId12"/>
  </p:sldIdLst>
  <p:sldSz cx="9144000" cy="5143500" type="screen16x9"/>
  <p:notesSz cx="6797675" cy="9926638"/>
  <p:embeddedFontLst>
    <p:embeddedFont>
      <p:font typeface="National Regular" panose="02000503000000020004" charset="0"/>
      <p:regular r:id="rId15"/>
    </p:embeddedFont>
    <p:embeddedFont>
      <p:font typeface="National Semibold" panose="0200050300000002000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zial Crossley" initials="J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CCCC"/>
    <a:srgbClr val="0099FF"/>
    <a:srgbClr val="92278F"/>
    <a:srgbClr val="AD403D"/>
    <a:srgbClr val="6666FF"/>
    <a:srgbClr val="6600CC"/>
    <a:srgbClr val="0033CC"/>
    <a:srgbClr val="FF505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B01C7-7E8C-4146-9209-A5B8DE21D5FE}" v="39" dt="2024-10-09T02:47:41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70264" autoAdjust="0"/>
  </p:normalViewPr>
  <p:slideViewPr>
    <p:cSldViewPr snapToGrid="0">
      <p:cViewPr varScale="1">
        <p:scale>
          <a:sx n="59" d="100"/>
          <a:sy n="59" d="100"/>
        </p:scale>
        <p:origin x="136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C783D99-90D7-4C3A-9BEF-B54638E10134}" type="datetimeFigureOut">
              <a:rPr lang="en-NZ" smtClean="0"/>
              <a:pPr/>
              <a:t>22/10/2024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177D979-C921-43A3-872F-7F1F66C9AC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75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9EA8916-4D68-47AC-BCED-8DCBE6F03C9F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37E48D1-9CA5-43B0-A57D-1C105276B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>
              <a:solidFill>
                <a:schemeClr val="accent1">
                  <a:lumMod val="75000"/>
                </a:schemeClr>
              </a:solidFill>
              <a:latin typeface="National Semibold" pitchFamily="50" charset="0"/>
              <a:ea typeface="National Semibold" pitchFamily="50" charset="0"/>
              <a:cs typeface="Arial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contract the </a:t>
            </a:r>
            <a:r>
              <a:rPr lang="en-NZ" baseline="0" dirty="0">
                <a:solidFill>
                  <a:schemeClr val="accent1">
                    <a:lumMod val="75000"/>
                  </a:schemeClr>
                </a:solidFill>
                <a:latin typeface="National Semibold" pitchFamily="50" charset="0"/>
                <a:ea typeface="National Semibold" pitchFamily="50" charset="0"/>
                <a:cs typeface="Arial" pitchFamily="34" charset="0"/>
              </a:rPr>
              <a:t>NZ International development programme </a:t>
            </a:r>
            <a:r>
              <a:rPr lang="en-US" dirty="0"/>
              <a:t>with we can work with any country within this area outlined in black - with the exception of Wallis and Futuna and American Samoa</a:t>
            </a:r>
          </a:p>
          <a:p>
            <a:endParaRPr lang="en-NZ" dirty="0"/>
          </a:p>
          <a:p>
            <a:r>
              <a:rPr lang="en-NZ" dirty="0"/>
              <a:t>Its probably worth mentioning now that the programme has been running for 11 years with 4 more years to go before another discussion with the development programme about renewing the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E48D1-9CA5-43B0-A57D-1C105276B9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216000" y="2211710"/>
            <a:ext cx="4644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7504" y="-19670"/>
            <a:ext cx="3889375" cy="15113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200" spc="-300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</a:lstStyle>
          <a:p>
            <a:pPr lvl="0"/>
            <a:r>
              <a:rPr lang="en-NZ"/>
              <a:t>WE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4" y="844426"/>
            <a:ext cx="6912768" cy="15113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200" spc="-300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</a:lstStyle>
          <a:p>
            <a:pPr lvl="0"/>
            <a:r>
              <a:rPr lang="en-NZ"/>
              <a:t>PRESENT.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588224" y="4539304"/>
            <a:ext cx="221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rPr>
              <a:t>www.lgnz.co.nz/pacificta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6000" y="2210105"/>
            <a:ext cx="4500016" cy="361645"/>
          </a:xfrm>
        </p:spPr>
        <p:txBody>
          <a:bodyPr tIns="46800" anchor="ctr" anchorCtr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National Extrabold" pitchFamily="50" charset="0"/>
                <a:ea typeface="National Extrabold" pitchFamily="50" charset="0"/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216000" y="204280"/>
            <a:ext cx="1475680" cy="13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6" y="4464855"/>
            <a:ext cx="1115952" cy="42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2" y="3462780"/>
            <a:ext cx="2304256" cy="13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288" y="268288"/>
            <a:ext cx="8281168" cy="574675"/>
          </a:xfrm>
        </p:spPr>
        <p:txBody>
          <a:bodyPr tIns="46800" anchor="ctr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ational Semibold" pitchFamily="50" charset="0"/>
                <a:ea typeface="National Semi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1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1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8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3"/>
          <a:stretch/>
        </p:blipFill>
        <p:spPr>
          <a:xfrm>
            <a:off x="222512" y="3147814"/>
            <a:ext cx="1109128" cy="87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E887-47CE-88EE-ABB3-959CDFE8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495E5-2F44-C133-D611-527FD0742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2D866-DC42-70E1-5A05-21AEBBA6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F76-34B4-4052-A050-284002E37245}" type="datetimeFigureOut">
              <a:rPr lang="en-NZ" smtClean="0"/>
              <a:t>22/10/2024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6505C-5848-C295-4FD4-98A88BDD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E799-2B1C-5661-31E9-83725932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8DBE-11EC-4B2F-96CE-D7D4249307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842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3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00" y="216000"/>
            <a:ext cx="8172480" cy="138694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500" b="1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2380" y="1938918"/>
            <a:ext cx="8180100" cy="11844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National Extrabold" pitchFamily="50" charset="0"/>
                <a:ea typeface="National Extra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2380" y="3462921"/>
            <a:ext cx="8180100" cy="70990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16284"/>
            <a:ext cx="1738926" cy="10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0358C2-E980-49A1-A321-BF13271A714D}" type="datetimeFigureOut">
              <a:rPr lang="en-NZ" smtClean="0"/>
              <a:pPr/>
              <a:t>22/10/2024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897112-B274-45A1-9BC1-6D070B38C80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3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00" y="216000"/>
            <a:ext cx="8172480" cy="138694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500" b="1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2380" y="1938918"/>
            <a:ext cx="8180100" cy="11844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National Extrabold" pitchFamily="50" charset="0"/>
                <a:ea typeface="National Extra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2380" y="3462921"/>
            <a:ext cx="8180100" cy="70990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16994"/>
            <a:ext cx="17375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6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0358C2-E980-49A1-A321-BF13271A714D}" type="datetimeFigureOut">
              <a:rPr lang="en-NZ" smtClean="0"/>
              <a:pPr/>
              <a:t>22/10/2024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897112-B274-45A1-9BC1-6D070B38C80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371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00" y="216000"/>
            <a:ext cx="8172480" cy="138694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500" b="1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2380" y="1938918"/>
            <a:ext cx="8180100" cy="11844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National Extrabold" pitchFamily="50" charset="0"/>
                <a:ea typeface="National Extra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2380" y="3462921"/>
            <a:ext cx="8180100" cy="70990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16994"/>
            <a:ext cx="17375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0358C2-E980-49A1-A321-BF13271A714D}" type="datetimeFigureOut">
              <a:rPr lang="en-NZ" smtClean="0"/>
              <a:pPr/>
              <a:t>22/10/2024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897112-B274-45A1-9BC1-6D070B38C80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371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00" y="216000"/>
            <a:ext cx="8172480" cy="138694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500" b="1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2380" y="1938918"/>
            <a:ext cx="8180100" cy="11844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National Extrabold" pitchFamily="50" charset="0"/>
                <a:ea typeface="National Extra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2380" y="3462921"/>
            <a:ext cx="8180100" cy="70990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16994"/>
            <a:ext cx="17375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0358C2-E980-49A1-A321-BF13271A714D}" type="datetimeFigureOut">
              <a:rPr lang="en-NZ" smtClean="0"/>
              <a:pPr/>
              <a:t>22/10/2024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897112-B274-45A1-9BC1-6D070B38C80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3714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00" y="216000"/>
            <a:ext cx="8172480" cy="138694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500" b="1">
                <a:solidFill>
                  <a:schemeClr val="bg1"/>
                </a:solidFill>
                <a:latin typeface="National Semibold" pitchFamily="50" charset="0"/>
                <a:ea typeface="National Semibold" pitchFamily="50" charset="0"/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2380" y="1938918"/>
            <a:ext cx="8180100" cy="11844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National Extrabold" pitchFamily="50" charset="0"/>
                <a:ea typeface="National Extra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12380" y="3462921"/>
            <a:ext cx="8180100" cy="70990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316994"/>
            <a:ext cx="17375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288" y="268288"/>
            <a:ext cx="8281168" cy="574675"/>
          </a:xfrm>
        </p:spPr>
        <p:txBody>
          <a:bodyPr tIns="46800" anchor="ctr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ational Semibold" pitchFamily="50" charset="0"/>
                <a:ea typeface="National Semi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95288" y="987425"/>
            <a:ext cx="8281168" cy="3528542"/>
          </a:xfrm>
        </p:spPr>
        <p:txBody>
          <a:bodyPr/>
          <a:lstStyle>
            <a:lvl3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3pPr>
            <a:lvl4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4pPr>
            <a:lvl5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1950"/>
            <a:ext cx="1658848" cy="9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wid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288" y="268288"/>
            <a:ext cx="8281168" cy="574675"/>
          </a:xfrm>
        </p:spPr>
        <p:txBody>
          <a:bodyPr tIns="46800" anchor="ctr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ational Semibold" pitchFamily="50" charset="0"/>
                <a:ea typeface="National Semi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95288" y="987425"/>
            <a:ext cx="4104704" cy="3528542"/>
          </a:xfrm>
        </p:spPr>
        <p:txBody>
          <a:bodyPr/>
          <a:lstStyle>
            <a:lvl3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3pPr>
            <a:lvl4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4pPr>
            <a:lvl5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288" y="268288"/>
            <a:ext cx="8281168" cy="574675"/>
          </a:xfrm>
        </p:spPr>
        <p:txBody>
          <a:bodyPr tIns="46800" anchor="ctr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ational Semibold" pitchFamily="50" charset="0"/>
                <a:ea typeface="National Semi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95288" y="987425"/>
            <a:ext cx="4104704" cy="3528542"/>
          </a:xfrm>
        </p:spPr>
        <p:txBody>
          <a:bodyPr/>
          <a:lstStyle>
            <a:lvl3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3pPr>
            <a:lvl4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4pPr>
            <a:lvl5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4571752" y="987424"/>
            <a:ext cx="4104704" cy="3528543"/>
          </a:xfrm>
        </p:spPr>
        <p:txBody>
          <a:bodyPr/>
          <a:lstStyle>
            <a:lvl3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3pPr>
            <a:lvl4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4pPr>
            <a:lvl5pPr>
              <a:defRPr sz="2000">
                <a:latin typeface="National Regular" panose="02000503000000020004" pitchFamily="50" charset="0"/>
                <a:ea typeface="National Regular" panose="0200050300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371950"/>
            <a:ext cx="165825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52760"/>
            <a:ext cx="864096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699542"/>
            <a:ext cx="8640960" cy="3682504"/>
          </a:xfrm>
          <a:prstGeom prst="rect">
            <a:avLst/>
          </a:prstGeom>
        </p:spPr>
        <p:txBody>
          <a:bodyPr vert="horz" lIns="91440" tIns="36000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ECE7-EC16-4455-BAD5-B4270C6A4B86}" type="datetimeFigureOut">
              <a:rPr lang="en-NZ" smtClean="0"/>
              <a:t>22/10/2024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CF0C-CEDD-4F86-800F-4DC07D49B7DE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3FF5E-A952-F01A-40A4-1E769062C01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852613" y="4958080"/>
            <a:ext cx="54610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35571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5" r:id="rId2"/>
    <p:sldLayoutId id="2147483661" r:id="rId3"/>
    <p:sldLayoutId id="2147483662" r:id="rId4"/>
    <p:sldLayoutId id="2147483663" r:id="rId5"/>
    <p:sldLayoutId id="2147483664" r:id="rId6"/>
    <p:sldLayoutId id="2147483686" r:id="rId7"/>
    <p:sldLayoutId id="2147483690" r:id="rId8"/>
    <p:sldLayoutId id="2147483687" r:id="rId9"/>
    <p:sldLayoutId id="2147483688" r:id="rId10"/>
    <p:sldLayoutId id="2147483689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National Regular" pitchFamily="50" charset="0"/>
          <a:ea typeface="National Regular" pitchFamily="50" charset="0"/>
          <a:cs typeface="Arial" pitchFamily="34" charset="0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&gt;"/>
        <a:defRPr sz="2000" kern="1200">
          <a:solidFill>
            <a:schemeClr val="tx1"/>
          </a:solidFill>
          <a:latin typeface="National Regular" pitchFamily="50" charset="0"/>
          <a:ea typeface="National Regular" pitchFamily="50" charset="0"/>
          <a:cs typeface="Arial" pitchFamily="34" charset="0"/>
        </a:defRPr>
      </a:lvl1pPr>
      <a:lvl2pPr marL="538163" indent="-2682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tional Regular" pitchFamily="50" charset="0"/>
          <a:ea typeface="National Regular" pitchFamily="50" charset="0"/>
          <a:cs typeface="Arial" pitchFamily="34" charset="0"/>
        </a:defRPr>
      </a:lvl2pPr>
      <a:lvl3pPr marL="808038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&gt;"/>
        <a:defRPr sz="2600" kern="1200">
          <a:solidFill>
            <a:srgbClr val="5F5F5F"/>
          </a:solidFill>
          <a:latin typeface="+mj-lt"/>
          <a:ea typeface="+mn-ea"/>
          <a:cs typeface="Arial" pitchFamily="34" charset="0"/>
        </a:defRPr>
      </a:lvl3pPr>
      <a:lvl4pPr marL="1077913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&gt;"/>
        <a:defRPr lang="en-US" sz="2600" kern="1200" dirty="0" smtClean="0">
          <a:solidFill>
            <a:srgbClr val="5F5F5F"/>
          </a:solidFill>
          <a:latin typeface="+mj-lt"/>
          <a:ea typeface="+mn-ea"/>
          <a:cs typeface="Arial" pitchFamily="34" charset="0"/>
        </a:defRPr>
      </a:lvl4pPr>
      <a:lvl5pPr marL="1346200" indent="-268288" algn="l" defTabSz="914400" rtl="0" eaLnBrk="1" latinLnBrk="0" hangingPunct="1">
        <a:spcBef>
          <a:spcPct val="20000"/>
        </a:spcBef>
        <a:buFont typeface="Calibri" panose="020F0502020204030204" pitchFamily="34" charset="0"/>
        <a:buChar char="&gt;"/>
        <a:tabLst/>
        <a:defRPr lang="en-NZ" sz="2600" kern="1200" dirty="0" smtClean="0">
          <a:solidFill>
            <a:srgbClr val="5F5F5F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library@standards.govt.n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selwyn.govt.nz/property-And-building/building" TargetMode="External"/><Relationship Id="rId4" Type="http://schemas.openxmlformats.org/officeDocument/2006/relationships/hyperlink" Target="https://www.aucklandcouncil.govt.nz/building-and-consents/building-consents/Pages/apply-for-building-consen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nlinelibrary@standards.govt.nz" TargetMode="External"/><Relationship Id="rId5" Type="http://schemas.openxmlformats.org/officeDocument/2006/relationships/hyperlink" Target="https://www.branz.co.nz/shop/catalogue/good-practice-guide-concrete-masonry-2nd-edition_83/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27070FF-7102-6EE1-A6AD-47CF9BD8CBC3}"/>
              </a:ext>
            </a:extLst>
          </p:cNvPr>
          <p:cNvSpPr txBox="1">
            <a:spLocks/>
          </p:cNvSpPr>
          <p:nvPr/>
        </p:nvSpPr>
        <p:spPr>
          <a:xfrm>
            <a:off x="107504" y="-19670"/>
            <a:ext cx="3889375" cy="1511300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&gt;"/>
              <a:defRPr sz="2000" kern="1200">
                <a:solidFill>
                  <a:schemeClr val="tx1"/>
                </a:solidFill>
                <a:latin typeface="National Regular" pitchFamily="50" charset="0"/>
                <a:ea typeface="National Regular" pitchFamily="50" charset="0"/>
                <a:cs typeface="Arial" pitchFamily="34" charset="0"/>
              </a:defRPr>
            </a:lvl1pPr>
            <a:lvl2pPr marL="538163" indent="-2682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ational Regular" pitchFamily="50" charset="0"/>
                <a:ea typeface="National Regular" pitchFamily="50" charset="0"/>
                <a:cs typeface="Arial" pitchFamily="34" charset="0"/>
              </a:defRPr>
            </a:lvl2pPr>
            <a:lvl3pPr marL="808038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&gt;"/>
              <a:defRPr sz="2600" kern="1200">
                <a:solidFill>
                  <a:srgbClr val="5F5F5F"/>
                </a:solidFill>
                <a:latin typeface="+mj-lt"/>
                <a:ea typeface="+mn-ea"/>
                <a:cs typeface="Arial" pitchFamily="34" charset="0"/>
              </a:defRPr>
            </a:lvl3pPr>
            <a:lvl4pPr marL="1077913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&gt;"/>
              <a:defRPr lang="en-US" sz="2600" kern="1200" dirty="0" smtClean="0">
                <a:solidFill>
                  <a:srgbClr val="5F5F5F"/>
                </a:solidFill>
                <a:latin typeface="+mj-lt"/>
                <a:ea typeface="+mn-ea"/>
                <a:cs typeface="Arial" pitchFamily="34" charset="0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&gt;"/>
              <a:tabLst/>
              <a:defRPr lang="en-NZ" sz="2600" kern="1200" dirty="0" smtClean="0">
                <a:solidFill>
                  <a:srgbClr val="5F5F5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WE</a:t>
            </a:r>
          </a:p>
        </p:txBody>
      </p:sp>
      <p:pic>
        <p:nvPicPr>
          <p:cNvPr id="14" name="Picture 1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569067C-1A63-FFE9-2626-DEEF604E9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7" y="-19670"/>
            <a:ext cx="6682154" cy="400875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FC45AE-6F3D-6ABE-2DB2-AC4D4A53F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672840"/>
            <a:ext cx="1761637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CCAE9-684A-DB9B-7B66-3488A16E6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Services NZ councils provide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92E3-CD3A-22DB-E2FF-930B513B0F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288" y="675926"/>
            <a:ext cx="8281168" cy="419928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b="1" dirty="0"/>
              <a:t>Regional councils </a:t>
            </a:r>
            <a:r>
              <a:rPr lang="en-US" sz="2100" dirty="0"/>
              <a:t>are primarily responsible for environmental management including flood control, air and water quality, biodiversity and pest control, coastal management</a:t>
            </a:r>
          </a:p>
          <a:p>
            <a:pPr marL="0" indent="0" algn="l">
              <a:buNone/>
            </a:pPr>
            <a:endParaRPr lang="en-US" dirty="0"/>
          </a:p>
          <a:p>
            <a:pPr algn="l"/>
            <a:r>
              <a:rPr lang="en-US" sz="2400" b="1" dirty="0"/>
              <a:t>Territorial authorities (district and city councils) </a:t>
            </a:r>
            <a:r>
              <a:rPr lang="en-US" dirty="0"/>
              <a:t>are responsible for:</a:t>
            </a:r>
          </a:p>
          <a:p>
            <a:pPr marL="285750" indent="-285750" algn="l">
              <a:buFontTx/>
              <a:buChar char="-"/>
            </a:pPr>
            <a:r>
              <a:rPr lang="en-US" sz="2100" dirty="0"/>
              <a:t>infrastructure services such as roading, water supply, wastewater and stormwater services </a:t>
            </a:r>
          </a:p>
          <a:p>
            <a:pPr marL="285750" indent="-285750" algn="l">
              <a:buFontTx/>
              <a:buChar char="-"/>
            </a:pPr>
            <a:r>
              <a:rPr lang="en-US" sz="2100" dirty="0"/>
              <a:t>waste collection and disposal and recycling services</a:t>
            </a:r>
          </a:p>
          <a:p>
            <a:pPr marL="285750" indent="-285750" algn="l">
              <a:buFontTx/>
              <a:buChar char="-"/>
            </a:pPr>
            <a:r>
              <a:rPr lang="en-US" sz="2100" dirty="0"/>
              <a:t>community facilities such as parks, reserves, libraries, swimming pools and community </a:t>
            </a:r>
            <a:r>
              <a:rPr lang="en-US" sz="2100" dirty="0" err="1"/>
              <a:t>centres</a:t>
            </a:r>
            <a:r>
              <a:rPr lang="en-US" sz="2100" dirty="0"/>
              <a:t>, public toilets </a:t>
            </a:r>
          </a:p>
          <a:p>
            <a:pPr marL="285750" indent="-285750" algn="l">
              <a:buFontTx/>
              <a:buChar char="-"/>
            </a:pPr>
            <a:r>
              <a:rPr lang="en-US" sz="2100" dirty="0"/>
              <a:t>Planning, urban design, public transport, and bylaws for public health and safety.</a:t>
            </a:r>
          </a:p>
          <a:p>
            <a:pPr marL="285750" indent="-285750" algn="l">
              <a:buFontTx/>
              <a:buChar char="-"/>
            </a:pPr>
            <a:r>
              <a:rPr lang="en-US" sz="2100" dirty="0"/>
              <a:t>Regulatory compliance for building control, food safety and environmental health</a:t>
            </a:r>
          </a:p>
          <a:p>
            <a:pPr marL="0" indent="0">
              <a:buNone/>
            </a:pPr>
            <a:r>
              <a:rPr lang="en-NZ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7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CCAE9-684A-DB9B-7B66-3488A16E6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Map Pacific with partner countries identified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92E3-CD3A-22DB-E2FF-930B513B0F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95782" y="671482"/>
            <a:ext cx="7821775" cy="4120792"/>
          </a:xfrm>
        </p:spPr>
        <p:txBody>
          <a:bodyPr/>
          <a:lstStyle/>
          <a:p>
            <a:r>
              <a:rPr lang="en-US"/>
              <a:t>Diagram from notebook if doable</a:t>
            </a:r>
            <a:endParaRPr lang="en-N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6416B3-43EC-7E76-6F75-DD65B1E2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33F880-001A-8B31-9B1E-40FCB164632D}"/>
              </a:ext>
            </a:extLst>
          </p:cNvPr>
          <p:cNvCxnSpPr/>
          <p:nvPr/>
        </p:nvCxnSpPr>
        <p:spPr>
          <a:xfrm flipH="1">
            <a:off x="4905748" y="2597372"/>
            <a:ext cx="263951" cy="114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4DEE4B-F63E-5281-8C21-5C781204985E}"/>
              </a:ext>
            </a:extLst>
          </p:cNvPr>
          <p:cNvCxnSpPr/>
          <p:nvPr/>
        </p:nvCxnSpPr>
        <p:spPr>
          <a:xfrm>
            <a:off x="4891413" y="2599142"/>
            <a:ext cx="263951" cy="114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A109D8-7285-0E29-5169-49FAD09147F5}"/>
              </a:ext>
            </a:extLst>
          </p:cNvPr>
          <p:cNvCxnSpPr/>
          <p:nvPr/>
        </p:nvCxnSpPr>
        <p:spPr>
          <a:xfrm>
            <a:off x="5605611" y="2571748"/>
            <a:ext cx="263951" cy="114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967120-DD70-3FE0-BECE-7668BD26C60C}"/>
              </a:ext>
            </a:extLst>
          </p:cNvPr>
          <p:cNvCxnSpPr/>
          <p:nvPr/>
        </p:nvCxnSpPr>
        <p:spPr>
          <a:xfrm flipH="1">
            <a:off x="5619946" y="2571749"/>
            <a:ext cx="263951" cy="114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7DE9E1-608E-07FB-3178-284179DC6830}"/>
              </a:ext>
            </a:extLst>
          </p:cNvPr>
          <p:cNvSpPr/>
          <p:nvPr/>
        </p:nvSpPr>
        <p:spPr>
          <a:xfrm>
            <a:off x="2153265" y="1563329"/>
            <a:ext cx="5176683" cy="1747684"/>
          </a:xfrm>
          <a:custGeom>
            <a:avLst/>
            <a:gdLst>
              <a:gd name="connsiteX0" fmla="*/ 2035277 w 5176683"/>
              <a:gd name="connsiteY0" fmla="*/ 265471 h 1747684"/>
              <a:gd name="connsiteX1" fmla="*/ 2086896 w 5176683"/>
              <a:gd name="connsiteY1" fmla="*/ 66368 h 1747684"/>
              <a:gd name="connsiteX2" fmla="*/ 2426109 w 5176683"/>
              <a:gd name="connsiteY2" fmla="*/ 51619 h 1747684"/>
              <a:gd name="connsiteX3" fmla="*/ 2470354 w 5176683"/>
              <a:gd name="connsiteY3" fmla="*/ 44245 h 1747684"/>
              <a:gd name="connsiteX4" fmla="*/ 2573593 w 5176683"/>
              <a:gd name="connsiteY4" fmla="*/ 36871 h 1747684"/>
              <a:gd name="connsiteX5" fmla="*/ 2735825 w 5176683"/>
              <a:gd name="connsiteY5" fmla="*/ 44245 h 1747684"/>
              <a:gd name="connsiteX6" fmla="*/ 2757948 w 5176683"/>
              <a:gd name="connsiteY6" fmla="*/ 58994 h 1747684"/>
              <a:gd name="connsiteX7" fmla="*/ 2787445 w 5176683"/>
              <a:gd name="connsiteY7" fmla="*/ 73742 h 1747684"/>
              <a:gd name="connsiteX8" fmla="*/ 2846438 w 5176683"/>
              <a:gd name="connsiteY8" fmla="*/ 117987 h 1747684"/>
              <a:gd name="connsiteX9" fmla="*/ 2890683 w 5176683"/>
              <a:gd name="connsiteY9" fmla="*/ 147484 h 1747684"/>
              <a:gd name="connsiteX10" fmla="*/ 2912806 w 5176683"/>
              <a:gd name="connsiteY10" fmla="*/ 191729 h 1747684"/>
              <a:gd name="connsiteX11" fmla="*/ 2979174 w 5176683"/>
              <a:gd name="connsiteY11" fmla="*/ 272845 h 1747684"/>
              <a:gd name="connsiteX12" fmla="*/ 3001296 w 5176683"/>
              <a:gd name="connsiteY12" fmla="*/ 287594 h 1747684"/>
              <a:gd name="connsiteX13" fmla="*/ 3030793 w 5176683"/>
              <a:gd name="connsiteY13" fmla="*/ 294968 h 1747684"/>
              <a:gd name="connsiteX14" fmla="*/ 3060290 w 5176683"/>
              <a:gd name="connsiteY14" fmla="*/ 309716 h 1747684"/>
              <a:gd name="connsiteX15" fmla="*/ 3111909 w 5176683"/>
              <a:gd name="connsiteY15" fmla="*/ 324465 h 1747684"/>
              <a:gd name="connsiteX16" fmla="*/ 3207774 w 5176683"/>
              <a:gd name="connsiteY16" fmla="*/ 339213 h 1747684"/>
              <a:gd name="connsiteX17" fmla="*/ 3893574 w 5176683"/>
              <a:gd name="connsiteY17" fmla="*/ 361336 h 1747684"/>
              <a:gd name="connsiteX18" fmla="*/ 4092677 w 5176683"/>
              <a:gd name="connsiteY18" fmla="*/ 368710 h 1747684"/>
              <a:gd name="connsiteX19" fmla="*/ 4107425 w 5176683"/>
              <a:gd name="connsiteY19" fmla="*/ 390832 h 1747684"/>
              <a:gd name="connsiteX20" fmla="*/ 4122174 w 5176683"/>
              <a:gd name="connsiteY20" fmla="*/ 501445 h 1747684"/>
              <a:gd name="connsiteX21" fmla="*/ 4136922 w 5176683"/>
              <a:gd name="connsiteY21" fmla="*/ 523568 h 1747684"/>
              <a:gd name="connsiteX22" fmla="*/ 4181167 w 5176683"/>
              <a:gd name="connsiteY22" fmla="*/ 545690 h 1747684"/>
              <a:gd name="connsiteX23" fmla="*/ 4277032 w 5176683"/>
              <a:gd name="connsiteY23" fmla="*/ 516194 h 1747684"/>
              <a:gd name="connsiteX24" fmla="*/ 4313903 w 5176683"/>
              <a:gd name="connsiteY24" fmla="*/ 479323 h 1747684"/>
              <a:gd name="connsiteX25" fmla="*/ 4350774 w 5176683"/>
              <a:gd name="connsiteY25" fmla="*/ 390832 h 1747684"/>
              <a:gd name="connsiteX26" fmla="*/ 4336025 w 5176683"/>
              <a:gd name="connsiteY26" fmla="*/ 331839 h 1747684"/>
              <a:gd name="connsiteX27" fmla="*/ 4277032 w 5176683"/>
              <a:gd name="connsiteY27" fmla="*/ 302342 h 1747684"/>
              <a:gd name="connsiteX28" fmla="*/ 4247535 w 5176683"/>
              <a:gd name="connsiteY28" fmla="*/ 228600 h 1747684"/>
              <a:gd name="connsiteX29" fmla="*/ 4210664 w 5176683"/>
              <a:gd name="connsiteY29" fmla="*/ 147484 h 1747684"/>
              <a:gd name="connsiteX30" fmla="*/ 4151670 w 5176683"/>
              <a:gd name="connsiteY30" fmla="*/ 103239 h 1747684"/>
              <a:gd name="connsiteX31" fmla="*/ 4129548 w 5176683"/>
              <a:gd name="connsiteY31" fmla="*/ 88490 h 1747684"/>
              <a:gd name="connsiteX32" fmla="*/ 4136922 w 5176683"/>
              <a:gd name="connsiteY32" fmla="*/ 14748 h 1747684"/>
              <a:gd name="connsiteX33" fmla="*/ 4159045 w 5176683"/>
              <a:gd name="connsiteY33" fmla="*/ 0 h 1747684"/>
              <a:gd name="connsiteX34" fmla="*/ 4321277 w 5176683"/>
              <a:gd name="connsiteY34" fmla="*/ 7374 h 1747684"/>
              <a:gd name="connsiteX35" fmla="*/ 4365522 w 5176683"/>
              <a:gd name="connsiteY35" fmla="*/ 22123 h 1747684"/>
              <a:gd name="connsiteX36" fmla="*/ 4572000 w 5176683"/>
              <a:gd name="connsiteY36" fmla="*/ 36871 h 1747684"/>
              <a:gd name="connsiteX37" fmla="*/ 4601496 w 5176683"/>
              <a:gd name="connsiteY37" fmla="*/ 51619 h 1747684"/>
              <a:gd name="connsiteX38" fmla="*/ 4645741 w 5176683"/>
              <a:gd name="connsiteY38" fmla="*/ 88490 h 1747684"/>
              <a:gd name="connsiteX39" fmla="*/ 4726858 w 5176683"/>
              <a:gd name="connsiteY39" fmla="*/ 147484 h 1747684"/>
              <a:gd name="connsiteX40" fmla="*/ 4756354 w 5176683"/>
              <a:gd name="connsiteY40" fmla="*/ 176981 h 1747684"/>
              <a:gd name="connsiteX41" fmla="*/ 4778477 w 5176683"/>
              <a:gd name="connsiteY41" fmla="*/ 184355 h 1747684"/>
              <a:gd name="connsiteX42" fmla="*/ 4837470 w 5176683"/>
              <a:gd name="connsiteY42" fmla="*/ 243348 h 1747684"/>
              <a:gd name="connsiteX43" fmla="*/ 4881716 w 5176683"/>
              <a:gd name="connsiteY43" fmla="*/ 272845 h 1747684"/>
              <a:gd name="connsiteX44" fmla="*/ 4925961 w 5176683"/>
              <a:gd name="connsiteY44" fmla="*/ 309716 h 1747684"/>
              <a:gd name="connsiteX45" fmla="*/ 5007077 w 5176683"/>
              <a:gd name="connsiteY45" fmla="*/ 376084 h 1747684"/>
              <a:gd name="connsiteX46" fmla="*/ 5036574 w 5176683"/>
              <a:gd name="connsiteY46" fmla="*/ 405581 h 1747684"/>
              <a:gd name="connsiteX47" fmla="*/ 5080819 w 5176683"/>
              <a:gd name="connsiteY47" fmla="*/ 464574 h 1747684"/>
              <a:gd name="connsiteX48" fmla="*/ 5095567 w 5176683"/>
              <a:gd name="connsiteY48" fmla="*/ 494071 h 1747684"/>
              <a:gd name="connsiteX49" fmla="*/ 5117690 w 5176683"/>
              <a:gd name="connsiteY49" fmla="*/ 530942 h 1747684"/>
              <a:gd name="connsiteX50" fmla="*/ 5125064 w 5176683"/>
              <a:gd name="connsiteY50" fmla="*/ 553065 h 1747684"/>
              <a:gd name="connsiteX51" fmla="*/ 5147187 w 5176683"/>
              <a:gd name="connsiteY51" fmla="*/ 575187 h 1747684"/>
              <a:gd name="connsiteX52" fmla="*/ 5161935 w 5176683"/>
              <a:gd name="connsiteY52" fmla="*/ 612058 h 1747684"/>
              <a:gd name="connsiteX53" fmla="*/ 5169309 w 5176683"/>
              <a:gd name="connsiteY53" fmla="*/ 707923 h 1747684"/>
              <a:gd name="connsiteX54" fmla="*/ 5176683 w 5176683"/>
              <a:gd name="connsiteY54" fmla="*/ 752168 h 1747684"/>
              <a:gd name="connsiteX55" fmla="*/ 5169309 w 5176683"/>
              <a:gd name="connsiteY55" fmla="*/ 951271 h 1747684"/>
              <a:gd name="connsiteX56" fmla="*/ 5161935 w 5176683"/>
              <a:gd name="connsiteY56" fmla="*/ 1010265 h 1747684"/>
              <a:gd name="connsiteX57" fmla="*/ 5132438 w 5176683"/>
              <a:gd name="connsiteY57" fmla="*/ 1061884 h 1747684"/>
              <a:gd name="connsiteX58" fmla="*/ 5110316 w 5176683"/>
              <a:gd name="connsiteY58" fmla="*/ 1069258 h 1747684"/>
              <a:gd name="connsiteX59" fmla="*/ 4977580 w 5176683"/>
              <a:gd name="connsiteY59" fmla="*/ 1091381 h 1747684"/>
              <a:gd name="connsiteX60" fmla="*/ 4719483 w 5176683"/>
              <a:gd name="connsiteY60" fmla="*/ 1091381 h 1747684"/>
              <a:gd name="connsiteX61" fmla="*/ 4697361 w 5176683"/>
              <a:gd name="connsiteY61" fmla="*/ 1084006 h 1747684"/>
              <a:gd name="connsiteX62" fmla="*/ 4579374 w 5176683"/>
              <a:gd name="connsiteY62" fmla="*/ 1076632 h 1747684"/>
              <a:gd name="connsiteX63" fmla="*/ 4490883 w 5176683"/>
              <a:gd name="connsiteY63" fmla="*/ 1120877 h 1747684"/>
              <a:gd name="connsiteX64" fmla="*/ 4468761 w 5176683"/>
              <a:gd name="connsiteY64" fmla="*/ 1157748 h 1747684"/>
              <a:gd name="connsiteX65" fmla="*/ 4483509 w 5176683"/>
              <a:gd name="connsiteY65" fmla="*/ 1290484 h 1747684"/>
              <a:gd name="connsiteX66" fmla="*/ 4498258 w 5176683"/>
              <a:gd name="connsiteY66" fmla="*/ 1327355 h 1747684"/>
              <a:gd name="connsiteX67" fmla="*/ 4520380 w 5176683"/>
              <a:gd name="connsiteY67" fmla="*/ 1386348 h 1747684"/>
              <a:gd name="connsiteX68" fmla="*/ 4527754 w 5176683"/>
              <a:gd name="connsiteY68" fmla="*/ 1533832 h 1747684"/>
              <a:gd name="connsiteX69" fmla="*/ 4461387 w 5176683"/>
              <a:gd name="connsiteY69" fmla="*/ 1732936 h 1747684"/>
              <a:gd name="connsiteX70" fmla="*/ 4431890 w 5176683"/>
              <a:gd name="connsiteY70" fmla="*/ 1740310 h 1747684"/>
              <a:gd name="connsiteX71" fmla="*/ 4203290 w 5176683"/>
              <a:gd name="connsiteY71" fmla="*/ 1747684 h 1747684"/>
              <a:gd name="connsiteX72" fmla="*/ 3878825 w 5176683"/>
              <a:gd name="connsiteY72" fmla="*/ 1740310 h 1747684"/>
              <a:gd name="connsiteX73" fmla="*/ 3760838 w 5176683"/>
              <a:gd name="connsiteY73" fmla="*/ 1725561 h 1747684"/>
              <a:gd name="connsiteX74" fmla="*/ 3576483 w 5176683"/>
              <a:gd name="connsiteY74" fmla="*/ 1718187 h 1747684"/>
              <a:gd name="connsiteX75" fmla="*/ 3141406 w 5176683"/>
              <a:gd name="connsiteY75" fmla="*/ 1703439 h 1747684"/>
              <a:gd name="connsiteX76" fmla="*/ 2920180 w 5176683"/>
              <a:gd name="connsiteY76" fmla="*/ 1725561 h 1747684"/>
              <a:gd name="connsiteX77" fmla="*/ 2367116 w 5176683"/>
              <a:gd name="connsiteY77" fmla="*/ 1703439 h 1747684"/>
              <a:gd name="connsiteX78" fmla="*/ 2359741 w 5176683"/>
              <a:gd name="connsiteY78" fmla="*/ 1629697 h 1747684"/>
              <a:gd name="connsiteX79" fmla="*/ 2293374 w 5176683"/>
              <a:gd name="connsiteY79" fmla="*/ 1600200 h 1747684"/>
              <a:gd name="connsiteX80" fmla="*/ 2138516 w 5176683"/>
              <a:gd name="connsiteY80" fmla="*/ 1592826 h 1747684"/>
              <a:gd name="connsiteX81" fmla="*/ 1932038 w 5176683"/>
              <a:gd name="connsiteY81" fmla="*/ 1533832 h 1747684"/>
              <a:gd name="connsiteX82" fmla="*/ 1887793 w 5176683"/>
              <a:gd name="connsiteY82" fmla="*/ 1437968 h 1747684"/>
              <a:gd name="connsiteX83" fmla="*/ 1873045 w 5176683"/>
              <a:gd name="connsiteY83" fmla="*/ 1423219 h 1747684"/>
              <a:gd name="connsiteX84" fmla="*/ 1806677 w 5176683"/>
              <a:gd name="connsiteY84" fmla="*/ 1401097 h 1747684"/>
              <a:gd name="connsiteX85" fmla="*/ 1725561 w 5176683"/>
              <a:gd name="connsiteY85" fmla="*/ 1371600 h 1747684"/>
              <a:gd name="connsiteX86" fmla="*/ 1659193 w 5176683"/>
              <a:gd name="connsiteY86" fmla="*/ 1356852 h 1747684"/>
              <a:gd name="connsiteX87" fmla="*/ 1600200 w 5176683"/>
              <a:gd name="connsiteY87" fmla="*/ 1349477 h 1747684"/>
              <a:gd name="connsiteX88" fmla="*/ 1570703 w 5176683"/>
              <a:gd name="connsiteY88" fmla="*/ 1342103 h 1747684"/>
              <a:gd name="connsiteX89" fmla="*/ 1504335 w 5176683"/>
              <a:gd name="connsiteY89" fmla="*/ 1319981 h 1747684"/>
              <a:gd name="connsiteX90" fmla="*/ 1268361 w 5176683"/>
              <a:gd name="connsiteY90" fmla="*/ 1297858 h 1747684"/>
              <a:gd name="connsiteX91" fmla="*/ 1231490 w 5176683"/>
              <a:gd name="connsiteY91" fmla="*/ 1290484 h 1747684"/>
              <a:gd name="connsiteX92" fmla="*/ 1209367 w 5176683"/>
              <a:gd name="connsiteY92" fmla="*/ 1268361 h 1747684"/>
              <a:gd name="connsiteX93" fmla="*/ 1194619 w 5176683"/>
              <a:gd name="connsiteY93" fmla="*/ 1061884 h 1747684"/>
              <a:gd name="connsiteX94" fmla="*/ 1187245 w 5176683"/>
              <a:gd name="connsiteY94" fmla="*/ 1032387 h 1747684"/>
              <a:gd name="connsiteX95" fmla="*/ 1069258 w 5176683"/>
              <a:gd name="connsiteY95" fmla="*/ 1010265 h 1747684"/>
              <a:gd name="connsiteX96" fmla="*/ 943896 w 5176683"/>
              <a:gd name="connsiteY96" fmla="*/ 1017639 h 1747684"/>
              <a:gd name="connsiteX97" fmla="*/ 884903 w 5176683"/>
              <a:gd name="connsiteY97" fmla="*/ 1032387 h 1747684"/>
              <a:gd name="connsiteX98" fmla="*/ 258096 w 5176683"/>
              <a:gd name="connsiteY98" fmla="*/ 1017639 h 1747684"/>
              <a:gd name="connsiteX99" fmla="*/ 243348 w 5176683"/>
              <a:gd name="connsiteY99" fmla="*/ 855406 h 1747684"/>
              <a:gd name="connsiteX100" fmla="*/ 221225 w 5176683"/>
              <a:gd name="connsiteY100" fmla="*/ 848032 h 1747684"/>
              <a:gd name="connsiteX101" fmla="*/ 81116 w 5176683"/>
              <a:gd name="connsiteY101" fmla="*/ 855406 h 1747684"/>
              <a:gd name="connsiteX102" fmla="*/ 51619 w 5176683"/>
              <a:gd name="connsiteY102" fmla="*/ 840658 h 1747684"/>
              <a:gd name="connsiteX103" fmla="*/ 29496 w 5176683"/>
              <a:gd name="connsiteY103" fmla="*/ 737419 h 1747684"/>
              <a:gd name="connsiteX104" fmla="*/ 14748 w 5176683"/>
              <a:gd name="connsiteY104" fmla="*/ 678426 h 1747684"/>
              <a:gd name="connsiteX105" fmla="*/ 7374 w 5176683"/>
              <a:gd name="connsiteY105" fmla="*/ 457200 h 1747684"/>
              <a:gd name="connsiteX106" fmla="*/ 0 w 5176683"/>
              <a:gd name="connsiteY106" fmla="*/ 435077 h 1747684"/>
              <a:gd name="connsiteX107" fmla="*/ 7374 w 5176683"/>
              <a:gd name="connsiteY107" fmla="*/ 317090 h 1747684"/>
              <a:gd name="connsiteX108" fmla="*/ 560438 w 5176683"/>
              <a:gd name="connsiteY108" fmla="*/ 317090 h 1747684"/>
              <a:gd name="connsiteX109" fmla="*/ 1791929 w 5176683"/>
              <a:gd name="connsiteY109" fmla="*/ 309716 h 1747684"/>
              <a:gd name="connsiteX110" fmla="*/ 2005780 w 5176683"/>
              <a:gd name="connsiteY110" fmla="*/ 302342 h 1747684"/>
              <a:gd name="connsiteX111" fmla="*/ 2035277 w 5176683"/>
              <a:gd name="connsiteY111" fmla="*/ 265471 h 174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176683" h="1747684">
                <a:moveTo>
                  <a:pt x="2035277" y="265471"/>
                </a:moveTo>
                <a:cubicBezTo>
                  <a:pt x="2048796" y="226142"/>
                  <a:pt x="2026749" y="99279"/>
                  <a:pt x="2086896" y="66368"/>
                </a:cubicBezTo>
                <a:cubicBezTo>
                  <a:pt x="2186183" y="12041"/>
                  <a:pt x="2313119" y="58138"/>
                  <a:pt x="2426109" y="51619"/>
                </a:cubicBezTo>
                <a:cubicBezTo>
                  <a:pt x="2441036" y="50758"/>
                  <a:pt x="2455476" y="45733"/>
                  <a:pt x="2470354" y="44245"/>
                </a:cubicBezTo>
                <a:cubicBezTo>
                  <a:pt x="2504683" y="40812"/>
                  <a:pt x="2539180" y="39329"/>
                  <a:pt x="2573593" y="36871"/>
                </a:cubicBezTo>
                <a:cubicBezTo>
                  <a:pt x="2627670" y="39329"/>
                  <a:pt x="2682077" y="37795"/>
                  <a:pt x="2735825" y="44245"/>
                </a:cubicBezTo>
                <a:cubicBezTo>
                  <a:pt x="2744625" y="45301"/>
                  <a:pt x="2750253" y="54597"/>
                  <a:pt x="2757948" y="58994"/>
                </a:cubicBezTo>
                <a:cubicBezTo>
                  <a:pt x="2767492" y="64448"/>
                  <a:pt x="2777613" y="68826"/>
                  <a:pt x="2787445" y="73742"/>
                </a:cubicBezTo>
                <a:cubicBezTo>
                  <a:pt x="2864491" y="150791"/>
                  <a:pt x="2773057" y="65573"/>
                  <a:pt x="2846438" y="117987"/>
                </a:cubicBezTo>
                <a:cubicBezTo>
                  <a:pt x="2894773" y="152511"/>
                  <a:pt x="2843228" y="131666"/>
                  <a:pt x="2890683" y="147484"/>
                </a:cubicBezTo>
                <a:cubicBezTo>
                  <a:pt x="2902055" y="181594"/>
                  <a:pt x="2892385" y="159056"/>
                  <a:pt x="2912806" y="191729"/>
                </a:cubicBezTo>
                <a:cubicBezTo>
                  <a:pt x="2934661" y="226697"/>
                  <a:pt x="2940801" y="247261"/>
                  <a:pt x="2979174" y="272845"/>
                </a:cubicBezTo>
                <a:cubicBezTo>
                  <a:pt x="2986548" y="277761"/>
                  <a:pt x="2993150" y="284103"/>
                  <a:pt x="3001296" y="287594"/>
                </a:cubicBezTo>
                <a:cubicBezTo>
                  <a:pt x="3010611" y="291586"/>
                  <a:pt x="3021303" y="291409"/>
                  <a:pt x="3030793" y="294968"/>
                </a:cubicBezTo>
                <a:cubicBezTo>
                  <a:pt x="3041086" y="298828"/>
                  <a:pt x="3050186" y="305386"/>
                  <a:pt x="3060290" y="309716"/>
                </a:cubicBezTo>
                <a:cubicBezTo>
                  <a:pt x="3077967" y="317292"/>
                  <a:pt x="3093204" y="319120"/>
                  <a:pt x="3111909" y="324465"/>
                </a:cubicBezTo>
                <a:cubicBezTo>
                  <a:pt x="3159899" y="338177"/>
                  <a:pt x="3118570" y="335749"/>
                  <a:pt x="3207774" y="339213"/>
                </a:cubicBezTo>
                <a:lnTo>
                  <a:pt x="3893574" y="361336"/>
                </a:lnTo>
                <a:lnTo>
                  <a:pt x="4092677" y="368710"/>
                </a:lnTo>
                <a:cubicBezTo>
                  <a:pt x="4097593" y="376084"/>
                  <a:pt x="4105502" y="382181"/>
                  <a:pt x="4107425" y="390832"/>
                </a:cubicBezTo>
                <a:cubicBezTo>
                  <a:pt x="4115494" y="427144"/>
                  <a:pt x="4114105" y="465133"/>
                  <a:pt x="4122174" y="501445"/>
                </a:cubicBezTo>
                <a:cubicBezTo>
                  <a:pt x="4124097" y="510097"/>
                  <a:pt x="4129832" y="518250"/>
                  <a:pt x="4136922" y="523568"/>
                </a:cubicBezTo>
                <a:cubicBezTo>
                  <a:pt x="4150113" y="533461"/>
                  <a:pt x="4166419" y="538316"/>
                  <a:pt x="4181167" y="545690"/>
                </a:cubicBezTo>
                <a:cubicBezTo>
                  <a:pt x="4206966" y="539957"/>
                  <a:pt x="4252149" y="535547"/>
                  <a:pt x="4277032" y="516194"/>
                </a:cubicBezTo>
                <a:cubicBezTo>
                  <a:pt x="4290752" y="505523"/>
                  <a:pt x="4313903" y="479323"/>
                  <a:pt x="4313903" y="479323"/>
                </a:cubicBezTo>
                <a:cubicBezTo>
                  <a:pt x="4316431" y="474268"/>
                  <a:pt x="4352589" y="412615"/>
                  <a:pt x="4350774" y="390832"/>
                </a:cubicBezTo>
                <a:cubicBezTo>
                  <a:pt x="4349091" y="370632"/>
                  <a:pt x="4349001" y="347411"/>
                  <a:pt x="4336025" y="331839"/>
                </a:cubicBezTo>
                <a:cubicBezTo>
                  <a:pt x="4321950" y="314949"/>
                  <a:pt x="4277032" y="302342"/>
                  <a:pt x="4277032" y="302342"/>
                </a:cubicBezTo>
                <a:cubicBezTo>
                  <a:pt x="4263838" y="249565"/>
                  <a:pt x="4277153" y="293759"/>
                  <a:pt x="4247535" y="228600"/>
                </a:cubicBezTo>
                <a:cubicBezTo>
                  <a:pt x="4235219" y="201505"/>
                  <a:pt x="4228049" y="172319"/>
                  <a:pt x="4210664" y="147484"/>
                </a:cubicBezTo>
                <a:cubicBezTo>
                  <a:pt x="4187607" y="114546"/>
                  <a:pt x="4182368" y="120781"/>
                  <a:pt x="4151670" y="103239"/>
                </a:cubicBezTo>
                <a:cubicBezTo>
                  <a:pt x="4143975" y="98842"/>
                  <a:pt x="4136922" y="93406"/>
                  <a:pt x="4129548" y="88490"/>
                </a:cubicBezTo>
                <a:cubicBezTo>
                  <a:pt x="4132006" y="63909"/>
                  <a:pt x="4129110" y="38184"/>
                  <a:pt x="4136922" y="14748"/>
                </a:cubicBezTo>
                <a:cubicBezTo>
                  <a:pt x="4139725" y="6340"/>
                  <a:pt x="4150189" y="354"/>
                  <a:pt x="4159045" y="0"/>
                </a:cubicBezTo>
                <a:lnTo>
                  <a:pt x="4321277" y="7374"/>
                </a:lnTo>
                <a:cubicBezTo>
                  <a:pt x="4336025" y="12290"/>
                  <a:pt x="4350048" y="20625"/>
                  <a:pt x="4365522" y="22123"/>
                </a:cubicBezTo>
                <a:cubicBezTo>
                  <a:pt x="4407759" y="26210"/>
                  <a:pt x="4510476" y="10504"/>
                  <a:pt x="4572000" y="36871"/>
                </a:cubicBezTo>
                <a:cubicBezTo>
                  <a:pt x="4582104" y="41201"/>
                  <a:pt x="4591664" y="46703"/>
                  <a:pt x="4601496" y="51619"/>
                </a:cubicBezTo>
                <a:cubicBezTo>
                  <a:pt x="4635275" y="102286"/>
                  <a:pt x="4592278" y="45719"/>
                  <a:pt x="4645741" y="88490"/>
                </a:cubicBezTo>
                <a:cubicBezTo>
                  <a:pt x="4726148" y="152816"/>
                  <a:pt x="4653612" y="118186"/>
                  <a:pt x="4726858" y="147484"/>
                </a:cubicBezTo>
                <a:cubicBezTo>
                  <a:pt x="4736690" y="157316"/>
                  <a:pt x="4745039" y="168899"/>
                  <a:pt x="4756354" y="176981"/>
                </a:cubicBezTo>
                <a:cubicBezTo>
                  <a:pt x="4762679" y="181499"/>
                  <a:pt x="4772461" y="179433"/>
                  <a:pt x="4778477" y="184355"/>
                </a:cubicBezTo>
                <a:cubicBezTo>
                  <a:pt x="4800001" y="201965"/>
                  <a:pt x="4814331" y="227922"/>
                  <a:pt x="4837470" y="243348"/>
                </a:cubicBezTo>
                <a:lnTo>
                  <a:pt x="4881716" y="272845"/>
                </a:lnTo>
                <a:cubicBezTo>
                  <a:pt x="4916642" y="325236"/>
                  <a:pt x="4871073" y="264807"/>
                  <a:pt x="4925961" y="309716"/>
                </a:cubicBezTo>
                <a:cubicBezTo>
                  <a:pt x="5019292" y="386078"/>
                  <a:pt x="4940483" y="342788"/>
                  <a:pt x="5007077" y="376084"/>
                </a:cubicBezTo>
                <a:cubicBezTo>
                  <a:pt x="5016909" y="385916"/>
                  <a:pt x="5027888" y="394723"/>
                  <a:pt x="5036574" y="405581"/>
                </a:cubicBezTo>
                <a:cubicBezTo>
                  <a:pt x="5103271" y="488953"/>
                  <a:pt x="5040457" y="424215"/>
                  <a:pt x="5080819" y="464574"/>
                </a:cubicBezTo>
                <a:cubicBezTo>
                  <a:pt x="5085735" y="474406"/>
                  <a:pt x="5090228" y="484462"/>
                  <a:pt x="5095567" y="494071"/>
                </a:cubicBezTo>
                <a:cubicBezTo>
                  <a:pt x="5102528" y="506600"/>
                  <a:pt x="5111280" y="518122"/>
                  <a:pt x="5117690" y="530942"/>
                </a:cubicBezTo>
                <a:cubicBezTo>
                  <a:pt x="5121166" y="537895"/>
                  <a:pt x="5120752" y="546597"/>
                  <a:pt x="5125064" y="553065"/>
                </a:cubicBezTo>
                <a:cubicBezTo>
                  <a:pt x="5130849" y="561742"/>
                  <a:pt x="5139813" y="567813"/>
                  <a:pt x="5147187" y="575187"/>
                </a:cubicBezTo>
                <a:cubicBezTo>
                  <a:pt x="5152103" y="587477"/>
                  <a:pt x="5159759" y="599001"/>
                  <a:pt x="5161935" y="612058"/>
                </a:cubicBezTo>
                <a:cubicBezTo>
                  <a:pt x="5167204" y="643671"/>
                  <a:pt x="5165954" y="676050"/>
                  <a:pt x="5169309" y="707923"/>
                </a:cubicBezTo>
                <a:cubicBezTo>
                  <a:pt x="5170874" y="722793"/>
                  <a:pt x="5174225" y="737420"/>
                  <a:pt x="5176683" y="752168"/>
                </a:cubicBezTo>
                <a:cubicBezTo>
                  <a:pt x="5174225" y="818536"/>
                  <a:pt x="5173098" y="884966"/>
                  <a:pt x="5169309" y="951271"/>
                </a:cubicBezTo>
                <a:cubicBezTo>
                  <a:pt x="5168178" y="971056"/>
                  <a:pt x="5166391" y="990955"/>
                  <a:pt x="5161935" y="1010265"/>
                </a:cubicBezTo>
                <a:cubicBezTo>
                  <a:pt x="5158032" y="1027176"/>
                  <a:pt x="5149495" y="1051650"/>
                  <a:pt x="5132438" y="1061884"/>
                </a:cubicBezTo>
                <a:cubicBezTo>
                  <a:pt x="5125773" y="1065883"/>
                  <a:pt x="5117761" y="1067025"/>
                  <a:pt x="5110316" y="1069258"/>
                </a:cubicBezTo>
                <a:cubicBezTo>
                  <a:pt x="5037902" y="1090982"/>
                  <a:pt x="5068458" y="1083118"/>
                  <a:pt x="4977580" y="1091381"/>
                </a:cubicBezTo>
                <a:cubicBezTo>
                  <a:pt x="4872515" y="1112393"/>
                  <a:pt x="4928770" y="1104066"/>
                  <a:pt x="4719483" y="1091381"/>
                </a:cubicBezTo>
                <a:cubicBezTo>
                  <a:pt x="4711724" y="1090911"/>
                  <a:pt x="4705091" y="1084820"/>
                  <a:pt x="4697361" y="1084006"/>
                </a:cubicBezTo>
                <a:cubicBezTo>
                  <a:pt x="4658172" y="1079881"/>
                  <a:pt x="4618703" y="1079090"/>
                  <a:pt x="4579374" y="1076632"/>
                </a:cubicBezTo>
                <a:cubicBezTo>
                  <a:pt x="4549877" y="1091380"/>
                  <a:pt x="4517477" y="1101375"/>
                  <a:pt x="4490883" y="1120877"/>
                </a:cubicBezTo>
                <a:cubicBezTo>
                  <a:pt x="4479325" y="1129353"/>
                  <a:pt x="4469384" y="1143429"/>
                  <a:pt x="4468761" y="1157748"/>
                </a:cubicBezTo>
                <a:cubicBezTo>
                  <a:pt x="4466827" y="1202224"/>
                  <a:pt x="4475881" y="1246625"/>
                  <a:pt x="4483509" y="1290484"/>
                </a:cubicBezTo>
                <a:cubicBezTo>
                  <a:pt x="4485777" y="1303525"/>
                  <a:pt x="4493610" y="1314961"/>
                  <a:pt x="4498258" y="1327355"/>
                </a:cubicBezTo>
                <a:cubicBezTo>
                  <a:pt x="4532963" y="1419899"/>
                  <a:pt x="4463330" y="1243719"/>
                  <a:pt x="4520380" y="1386348"/>
                </a:cubicBezTo>
                <a:cubicBezTo>
                  <a:pt x="4522838" y="1435509"/>
                  <a:pt x="4536013" y="1485307"/>
                  <a:pt x="4527754" y="1533832"/>
                </a:cubicBezTo>
                <a:cubicBezTo>
                  <a:pt x="4516015" y="1602798"/>
                  <a:pt x="4490847" y="1669483"/>
                  <a:pt x="4461387" y="1732936"/>
                </a:cubicBezTo>
                <a:cubicBezTo>
                  <a:pt x="4457119" y="1742128"/>
                  <a:pt x="4442008" y="1739732"/>
                  <a:pt x="4431890" y="1740310"/>
                </a:cubicBezTo>
                <a:cubicBezTo>
                  <a:pt x="4355775" y="1744659"/>
                  <a:pt x="4279490" y="1745226"/>
                  <a:pt x="4203290" y="1747684"/>
                </a:cubicBezTo>
                <a:cubicBezTo>
                  <a:pt x="4095135" y="1745226"/>
                  <a:pt x="3986873" y="1745712"/>
                  <a:pt x="3878825" y="1740310"/>
                </a:cubicBezTo>
                <a:cubicBezTo>
                  <a:pt x="3839239" y="1738331"/>
                  <a:pt x="3800367" y="1728453"/>
                  <a:pt x="3760838" y="1725561"/>
                </a:cubicBezTo>
                <a:cubicBezTo>
                  <a:pt x="3699501" y="1721073"/>
                  <a:pt x="3637935" y="1720645"/>
                  <a:pt x="3576483" y="1718187"/>
                </a:cubicBezTo>
                <a:cubicBezTo>
                  <a:pt x="3408837" y="1646340"/>
                  <a:pt x="3533478" y="1691376"/>
                  <a:pt x="3141406" y="1703439"/>
                </a:cubicBezTo>
                <a:cubicBezTo>
                  <a:pt x="3076804" y="1705427"/>
                  <a:pt x="2981254" y="1718376"/>
                  <a:pt x="2920180" y="1725561"/>
                </a:cubicBezTo>
                <a:cubicBezTo>
                  <a:pt x="2735825" y="1718187"/>
                  <a:pt x="2548977" y="1734547"/>
                  <a:pt x="2367116" y="1703439"/>
                </a:cubicBezTo>
                <a:cubicBezTo>
                  <a:pt x="2342766" y="1699274"/>
                  <a:pt x="2370093" y="1652127"/>
                  <a:pt x="2359741" y="1629697"/>
                </a:cubicBezTo>
                <a:cubicBezTo>
                  <a:pt x="2353387" y="1615931"/>
                  <a:pt x="2309052" y="1601454"/>
                  <a:pt x="2293374" y="1600200"/>
                </a:cubicBezTo>
                <a:cubicBezTo>
                  <a:pt x="2241861" y="1596079"/>
                  <a:pt x="2190135" y="1595284"/>
                  <a:pt x="2138516" y="1592826"/>
                </a:cubicBezTo>
                <a:cubicBezTo>
                  <a:pt x="1942025" y="1561387"/>
                  <a:pt x="1991501" y="1613115"/>
                  <a:pt x="1932038" y="1533832"/>
                </a:cubicBezTo>
                <a:cubicBezTo>
                  <a:pt x="1921679" y="1502755"/>
                  <a:pt x="1907967" y="1458144"/>
                  <a:pt x="1887793" y="1437968"/>
                </a:cubicBezTo>
                <a:cubicBezTo>
                  <a:pt x="1882877" y="1433052"/>
                  <a:pt x="1879081" y="1426668"/>
                  <a:pt x="1873045" y="1423219"/>
                </a:cubicBezTo>
                <a:cubicBezTo>
                  <a:pt x="1845808" y="1407655"/>
                  <a:pt x="1834435" y="1409425"/>
                  <a:pt x="1806677" y="1401097"/>
                </a:cubicBezTo>
                <a:cubicBezTo>
                  <a:pt x="1686155" y="1364940"/>
                  <a:pt x="1831121" y="1406786"/>
                  <a:pt x="1725561" y="1371600"/>
                </a:cubicBezTo>
                <a:cubicBezTo>
                  <a:pt x="1712978" y="1367406"/>
                  <a:pt x="1670048" y="1358522"/>
                  <a:pt x="1659193" y="1356852"/>
                </a:cubicBezTo>
                <a:cubicBezTo>
                  <a:pt x="1639606" y="1353838"/>
                  <a:pt x="1619748" y="1352735"/>
                  <a:pt x="1600200" y="1349477"/>
                </a:cubicBezTo>
                <a:cubicBezTo>
                  <a:pt x="1590203" y="1347811"/>
                  <a:pt x="1580390" y="1345083"/>
                  <a:pt x="1570703" y="1342103"/>
                </a:cubicBezTo>
                <a:cubicBezTo>
                  <a:pt x="1548415" y="1335245"/>
                  <a:pt x="1527420" y="1323279"/>
                  <a:pt x="1504335" y="1319981"/>
                </a:cubicBezTo>
                <a:cubicBezTo>
                  <a:pt x="1391688" y="1303887"/>
                  <a:pt x="1470042" y="1313992"/>
                  <a:pt x="1268361" y="1297858"/>
                </a:cubicBezTo>
                <a:cubicBezTo>
                  <a:pt x="1256071" y="1295400"/>
                  <a:pt x="1242700" y="1296089"/>
                  <a:pt x="1231490" y="1290484"/>
                </a:cubicBezTo>
                <a:cubicBezTo>
                  <a:pt x="1222162" y="1285820"/>
                  <a:pt x="1211028" y="1278657"/>
                  <a:pt x="1209367" y="1268361"/>
                </a:cubicBezTo>
                <a:cubicBezTo>
                  <a:pt x="1198380" y="1200240"/>
                  <a:pt x="1201059" y="1130584"/>
                  <a:pt x="1194619" y="1061884"/>
                </a:cubicBezTo>
                <a:cubicBezTo>
                  <a:pt x="1193673" y="1051793"/>
                  <a:pt x="1196142" y="1037240"/>
                  <a:pt x="1187245" y="1032387"/>
                </a:cubicBezTo>
                <a:cubicBezTo>
                  <a:pt x="1179466" y="1028144"/>
                  <a:pt x="1090140" y="1013745"/>
                  <a:pt x="1069258" y="1010265"/>
                </a:cubicBezTo>
                <a:cubicBezTo>
                  <a:pt x="1027471" y="1012723"/>
                  <a:pt x="985457" y="1012652"/>
                  <a:pt x="943896" y="1017639"/>
                </a:cubicBezTo>
                <a:cubicBezTo>
                  <a:pt x="923771" y="1020054"/>
                  <a:pt x="905169" y="1032005"/>
                  <a:pt x="884903" y="1032387"/>
                </a:cubicBezTo>
                <a:lnTo>
                  <a:pt x="258096" y="1017639"/>
                </a:lnTo>
                <a:cubicBezTo>
                  <a:pt x="253180" y="963561"/>
                  <a:pt x="254883" y="908467"/>
                  <a:pt x="243348" y="855406"/>
                </a:cubicBezTo>
                <a:cubicBezTo>
                  <a:pt x="241697" y="847810"/>
                  <a:pt x="228998" y="848032"/>
                  <a:pt x="221225" y="848032"/>
                </a:cubicBezTo>
                <a:cubicBezTo>
                  <a:pt x="174457" y="848032"/>
                  <a:pt x="127819" y="852948"/>
                  <a:pt x="81116" y="855406"/>
                </a:cubicBezTo>
                <a:cubicBezTo>
                  <a:pt x="71284" y="850490"/>
                  <a:pt x="58773" y="849004"/>
                  <a:pt x="51619" y="840658"/>
                </a:cubicBezTo>
                <a:cubicBezTo>
                  <a:pt x="31530" y="817221"/>
                  <a:pt x="33410" y="759602"/>
                  <a:pt x="29496" y="737419"/>
                </a:cubicBezTo>
                <a:cubicBezTo>
                  <a:pt x="25974" y="717458"/>
                  <a:pt x="14748" y="678426"/>
                  <a:pt x="14748" y="678426"/>
                </a:cubicBezTo>
                <a:cubicBezTo>
                  <a:pt x="12290" y="604684"/>
                  <a:pt x="11837" y="530848"/>
                  <a:pt x="7374" y="457200"/>
                </a:cubicBezTo>
                <a:cubicBezTo>
                  <a:pt x="6904" y="449441"/>
                  <a:pt x="0" y="442850"/>
                  <a:pt x="0" y="435077"/>
                </a:cubicBezTo>
                <a:cubicBezTo>
                  <a:pt x="0" y="395671"/>
                  <a:pt x="4916" y="356419"/>
                  <a:pt x="7374" y="317090"/>
                </a:cubicBezTo>
                <a:cubicBezTo>
                  <a:pt x="257573" y="337942"/>
                  <a:pt x="27725" y="321722"/>
                  <a:pt x="560438" y="317090"/>
                </a:cubicBezTo>
                <a:lnTo>
                  <a:pt x="1791929" y="309716"/>
                </a:lnTo>
                <a:cubicBezTo>
                  <a:pt x="1863213" y="307258"/>
                  <a:pt x="1934747" y="308799"/>
                  <a:pt x="2005780" y="302342"/>
                </a:cubicBezTo>
                <a:cubicBezTo>
                  <a:pt x="2039674" y="299261"/>
                  <a:pt x="2021758" y="304800"/>
                  <a:pt x="2035277" y="26547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A7A48B-A6A1-B3AE-FAD9-4B9C8A91F9F3}"/>
              </a:ext>
            </a:extLst>
          </p:cNvPr>
          <p:cNvSpPr/>
          <p:nvPr/>
        </p:nvSpPr>
        <p:spPr>
          <a:xfrm flipV="1">
            <a:off x="2588342" y="2218158"/>
            <a:ext cx="66367" cy="457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934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CCAE9-684A-DB9B-7B66-3488A16E6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PacificTA activity / work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92E3-CD3A-22DB-E2FF-930B513B0F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NZ" dirty="0"/>
              <a:t>“Work with rather than do”</a:t>
            </a:r>
          </a:p>
          <a:p>
            <a:pPr marL="0" indent="0">
              <a:buNone/>
            </a:pPr>
            <a:r>
              <a:rPr lang="en-NZ" dirty="0"/>
              <a:t>		</a:t>
            </a:r>
          </a:p>
          <a:p>
            <a:pPr marL="0" indent="0">
              <a:buNone/>
            </a:pPr>
            <a:r>
              <a:rPr lang="en-NZ" dirty="0"/>
              <a:t>     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AB592-8136-5D26-C5CB-7C64BCCC1026}"/>
              </a:ext>
            </a:extLst>
          </p:cNvPr>
          <p:cNvSpPr txBox="1"/>
          <p:nvPr/>
        </p:nvSpPr>
        <p:spPr>
          <a:xfrm>
            <a:off x="395288" y="2162086"/>
            <a:ext cx="8577795" cy="46166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Knowledge and awareness + enabling environment + imperative</a:t>
            </a:r>
            <a:endParaRPr lang="en-N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A map of the pacific islands">
            <a:extLst>
              <a:ext uri="{FF2B5EF4-FFF2-40B4-BE49-F238E27FC236}">
                <a16:creationId xmlns:a16="http://schemas.microsoft.com/office/drawing/2014/main" id="{2E6A0AEC-1C9B-F166-877F-2C5451080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and person standing on a carpet&#10;&#10;Description automatically generated">
            <a:extLst>
              <a:ext uri="{FF2B5EF4-FFF2-40B4-BE49-F238E27FC236}">
                <a16:creationId xmlns:a16="http://schemas.microsoft.com/office/drawing/2014/main" id="{C21E9FBA-61E4-0109-138F-1A5E45CAB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84" y="961032"/>
            <a:ext cx="4532386" cy="3075003"/>
          </a:xfrm>
          <a:prstGeom prst="rect">
            <a:avLst/>
          </a:prstGeom>
        </p:spPr>
      </p:pic>
      <p:pic>
        <p:nvPicPr>
          <p:cNvPr id="3" name="Picture 2" descr="A group of men standing on a red carpet&#10;&#10;Description automatically generated">
            <a:extLst>
              <a:ext uri="{FF2B5EF4-FFF2-40B4-BE49-F238E27FC236}">
                <a16:creationId xmlns:a16="http://schemas.microsoft.com/office/drawing/2014/main" id="{DCBA65CE-2D17-2D1B-5740-DC2E38DDA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963" y="961031"/>
            <a:ext cx="4532387" cy="30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8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CCAE9-684A-DB9B-7B66-3488A16E6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Training 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92E3-CD3A-22DB-E2FF-930B513B0F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288" y="634702"/>
            <a:ext cx="4962020" cy="4111419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Suva November 2023: Implementing the Building Code – the Performance of Primary and Secondary Elements</a:t>
            </a:r>
            <a:endParaRPr lang="en-US" dirty="0"/>
          </a:p>
          <a:p>
            <a:pPr algn="l"/>
            <a:r>
              <a:rPr lang="en-US" sz="2100" dirty="0"/>
              <a:t>Port Vila May 2024 Durability and Structural performance. </a:t>
            </a:r>
          </a:p>
          <a:p>
            <a:pPr algn="l"/>
            <a:r>
              <a:rPr lang="en-US" sz="2100" dirty="0"/>
              <a:t>Suva 2024 Basic Plumbing – building inspectors</a:t>
            </a:r>
          </a:p>
          <a:p>
            <a:pPr algn="l"/>
            <a:r>
              <a:rPr lang="en-US" sz="2100" dirty="0"/>
              <a:t>Honiara August 2024 Building Code Implementation Structural performance</a:t>
            </a:r>
          </a:p>
          <a:p>
            <a:pPr marL="0" indent="0" algn="l">
              <a:buNone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group of people posing for a photo">
            <a:extLst>
              <a:ext uri="{FF2B5EF4-FFF2-40B4-BE49-F238E27FC236}">
                <a16:creationId xmlns:a16="http://schemas.microsoft.com/office/drawing/2014/main" id="{391B93E4-B00C-3A90-69FF-D32BEEEFF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268288"/>
            <a:ext cx="3123108" cy="2057576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7C89F51-5301-9DAF-3574-90F8047CC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2446625"/>
            <a:ext cx="3123108" cy="21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64143C-0FA8-773E-411A-E02E1E8C0922}"/>
              </a:ext>
            </a:extLst>
          </p:cNvPr>
          <p:cNvSpPr txBox="1"/>
          <p:nvPr/>
        </p:nvSpPr>
        <p:spPr>
          <a:xfrm>
            <a:off x="5212080" y="3890594"/>
            <a:ext cx="346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onlinelibrary@standards.govt.nz</a:t>
            </a:r>
            <a:endParaRPr lang="en-N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7FC10-FA83-97EB-98E6-FDFDA387B9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288" y="-92014"/>
            <a:ext cx="8281168" cy="3982608"/>
          </a:xfrm>
        </p:spPr>
        <p:txBody>
          <a:bodyPr/>
          <a:lstStyle/>
          <a:p>
            <a:pPr marL="0" indent="0">
              <a:buNone/>
            </a:pPr>
            <a:r>
              <a:rPr lang="en-NZ" dirty="0">
                <a:hlinkClick r:id="rId4"/>
              </a:rPr>
              <a:t>https://www.aucklandcouncil.govt.nz/building-and-consents/building-consents/Pages/apply-for-building-consent.aspx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5"/>
              </a:rPr>
              <a:t>https://www.selwyn.govt.nz/property-And-building/building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22A566-5F9E-724E-E64A-F375A3958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376866"/>
            <a:ext cx="8534273" cy="32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5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E8F9D1-99A8-47C3-DCBF-340F32EA441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285454" y="161227"/>
            <a:ext cx="2640087" cy="363552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E6BBB-6B5E-A9D3-7A80-2D5539D2E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471" y="161227"/>
            <a:ext cx="2513986" cy="3541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C2FB73-E196-DD54-ADC2-8108724A0763}"/>
              </a:ext>
            </a:extLst>
          </p:cNvPr>
          <p:cNvSpPr txBox="1"/>
          <p:nvPr/>
        </p:nvSpPr>
        <p:spPr>
          <a:xfrm>
            <a:off x="498155" y="379675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https://www.branz.co.nz/shop/catalogue/good-practice-guide-concrete-masonry-2nd-edition_83/</a:t>
            </a:r>
            <a:r>
              <a:rPr lang="en-NZ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4143C-0FA8-773E-411A-E02E1E8C0922}"/>
              </a:ext>
            </a:extLst>
          </p:cNvPr>
          <p:cNvSpPr txBox="1"/>
          <p:nvPr/>
        </p:nvSpPr>
        <p:spPr>
          <a:xfrm>
            <a:off x="5212080" y="3890594"/>
            <a:ext cx="346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onlinelibrary@standards.govt.nz</a:t>
            </a:r>
            <a:endParaRPr lang="en-N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87531"/>
      </p:ext>
    </p:extLst>
  </p:cSld>
  <p:clrMapOvr>
    <a:masterClrMapping/>
  </p:clrMapOvr>
</p:sld>
</file>

<file path=ppt/theme/theme1.xml><?xml version="1.0" encoding="utf-8"?>
<a:theme xmlns:a="http://schemas.openxmlformats.org/drawingml/2006/main" name="LGNZ 16x9 template (1)">
  <a:themeElements>
    <a:clrScheme name="Custom 2">
      <a:dk1>
        <a:srgbClr val="5B595A"/>
      </a:dk1>
      <a:lt1>
        <a:srgbClr val="FFFFFF"/>
      </a:lt1>
      <a:dk2>
        <a:srgbClr val="285175"/>
      </a:dk2>
      <a:lt2>
        <a:srgbClr val="EEECE1"/>
      </a:lt2>
      <a:accent1>
        <a:srgbClr val="8B8AA9"/>
      </a:accent1>
      <a:accent2>
        <a:srgbClr val="7DA85C"/>
      </a:accent2>
      <a:accent3>
        <a:srgbClr val="87AFC3"/>
      </a:accent3>
      <a:accent4>
        <a:srgbClr val="275175"/>
      </a:accent4>
      <a:accent5>
        <a:srgbClr val="E58E1A"/>
      </a:accent5>
      <a:accent6>
        <a:srgbClr val="8B8AA9"/>
      </a:accent6>
      <a:hlink>
        <a:srgbClr val="A9BD38"/>
      </a:hlink>
      <a:folHlink>
        <a:srgbClr val="B8BC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TA powerpoint presentation TEMPLATE - 2020" id="{E75D803C-ED29-4AE0-8978-3631698A3D21}" vid="{59B4C725-88DB-4035-AB38-36DC96C51E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743570CA55D4C80BB8B2EC71B7606" ma:contentTypeVersion="22" ma:contentTypeDescription="Create a new document." ma:contentTypeScope="" ma:versionID="f72bcd8cda11beeb614a517dff1a6fb0">
  <xsd:schema xmlns:xsd="http://www.w3.org/2001/XMLSchema" xmlns:xs="http://www.w3.org/2001/XMLSchema" xmlns:p="http://schemas.microsoft.com/office/2006/metadata/properties" xmlns:ns2="7b499448-c3a4-486a-ab46-c20b1b95d902" xmlns:ns3="033981f3-c5e7-4c0e-99e6-cc44a02d67fb" targetNamespace="http://schemas.microsoft.com/office/2006/metadata/properties" ma:root="true" ma:fieldsID="33f0c4a3d8b4a54e62a596c42c5ae686" ns2:_="" ns3:_="">
    <xsd:import namespace="7b499448-c3a4-486a-ab46-c20b1b95d902"/>
    <xsd:import namespace="033981f3-c5e7-4c0e-99e6-cc44a02d67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Edited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99448-c3a4-486a-ab46-c20b1b95d9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d312fcd9-3bd6-449d-a254-c81ff2410aa5}" ma:internalName="TaxCatchAll" ma:showField="CatchAllData" ma:web="7b499448-c3a4-486a-ab46-c20b1b95d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981f3-c5e7-4c0e-99e6-cc44a02d67fb" elementFormDefault="qualified">
    <xsd:import namespace="http://schemas.microsoft.com/office/2006/documentManagement/types"/>
    <xsd:import namespace="http://schemas.microsoft.com/office/infopath/2007/PartnerControls"/>
    <xsd:element name="Edited" ma:index="10" nillable="true" ma:displayName="Edited" ma:format="DateOnly" ma:internalName="Edited">
      <xsd:simpleType>
        <xsd:restriction base="dms:DateTime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3ceb7d0-9070-4895-a2e6-0640ca70f8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3981f3-c5e7-4c0e-99e6-cc44a02d67fb">
      <Terms xmlns="http://schemas.microsoft.com/office/infopath/2007/PartnerControls"/>
    </lcf76f155ced4ddcb4097134ff3c332f>
    <TaxCatchAll xmlns="7b499448-c3a4-486a-ab46-c20b1b95d902" xsi:nil="true"/>
    <Edited xmlns="033981f3-c5e7-4c0e-99e6-cc44a02d67fb" xsi:nil="true"/>
    <_Flow_SignoffStatus xmlns="033981f3-c5e7-4c0e-99e6-cc44a02d67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20655-D56F-4C61-9210-2B908F0B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99448-c3a4-486a-ab46-c20b1b95d902"/>
    <ds:schemaRef ds:uri="033981f3-c5e7-4c0e-99e6-cc44a02d6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FA027-4980-4839-9AE7-2BDDEBAA2853}">
  <ds:schemaRefs>
    <ds:schemaRef ds:uri="1d812440-7dd2-47f3-8893-9605de019429"/>
    <ds:schemaRef ds:uri="543ed988-f45d-479e-ae15-cac7b5493f02"/>
    <ds:schemaRef ds:uri="http://schemas.microsoft.com/office/2006/metadata/properties"/>
    <ds:schemaRef ds:uri="http://schemas.microsoft.com/office/infopath/2007/PartnerControls"/>
    <ds:schemaRef ds:uri="033981f3-c5e7-4c0e-99e6-cc44a02d67fb"/>
    <ds:schemaRef ds:uri="7b499448-c3a4-486a-ab46-c20b1b95d902"/>
  </ds:schemaRefs>
</ds:datastoreItem>
</file>

<file path=customXml/itemProps3.xml><?xml version="1.0" encoding="utf-8"?>
<ds:datastoreItem xmlns:ds="http://schemas.openxmlformats.org/officeDocument/2006/customXml" ds:itemID="{048C9F0C-54D1-4393-ACDB-F8F8A784F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PacificTA powerpoint presentation TEMPLATE - 2020</Template>
  <TotalTime>533</TotalTime>
  <Words>317</Words>
  <Application>Microsoft Office PowerPoint</Application>
  <PresentationFormat>On-screen Show (16:9)</PresentationFormat>
  <Paragraphs>42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Aptos</vt:lpstr>
      <vt:lpstr>National Semibold</vt:lpstr>
      <vt:lpstr>National Regular</vt:lpstr>
      <vt:lpstr>Arial</vt:lpstr>
      <vt:lpstr>National Extrabold</vt:lpstr>
      <vt:lpstr>LGNZ 16x9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Stephane Mino-Vercellio</dc:creator>
  <dc:description>Designed by Designworks
Developed by Allfields</dc:description>
  <cp:lastModifiedBy>Caroline Fusimalohi</cp:lastModifiedBy>
  <cp:revision>6</cp:revision>
  <cp:lastPrinted>2016-12-02T03:51:06Z</cp:lastPrinted>
  <dcterms:created xsi:type="dcterms:W3CDTF">2020-08-27T21:28:40Z</dcterms:created>
  <dcterms:modified xsi:type="dcterms:W3CDTF">2024-10-22T03:01:30Z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0x0101006FC743570CA55D4C80BB8B2EC71B7606</vt:lpwstr>
  </property>
  <property fmtid="{D5CDD505-2E9C-101B-9397-08002B2CF9AE}" pid="3" name="Order">
    <vt:r8>669400</vt:r8>
  </property>
  <property fmtid="{D5CDD505-2E9C-101B-9397-08002B2CF9AE}" pid="4" name="_dlc_DocIdItemGuid">
    <vt:lpwstr>a5326070-430d-5e86-9a5e-e097250a04ff</vt:lpwstr>
  </property>
  <property fmtid="{D5CDD505-2E9C-101B-9397-08002B2CF9AE}" pid="5" name="MediaServiceImageTags">
    <vt:lpwstr/>
  </property>
  <property fmtid="{D5CDD505-2E9C-101B-9397-08002B2CF9AE}" pid="6" name="MSIP_Label_817d4574-7375-4d17-b29c-6e4c6df0fcb0_Enabled">
    <vt:lpwstr>true</vt:lpwstr>
  </property>
  <property fmtid="{D5CDD505-2E9C-101B-9397-08002B2CF9AE}" pid="7" name="MSIP_Label_817d4574-7375-4d17-b29c-6e4c6df0fcb0_SetDate">
    <vt:lpwstr>2024-10-22T03:01:05Z</vt:lpwstr>
  </property>
  <property fmtid="{D5CDD505-2E9C-101B-9397-08002B2CF9AE}" pid="8" name="MSIP_Label_817d4574-7375-4d17-b29c-6e4c6df0fcb0_Method">
    <vt:lpwstr>Standard</vt:lpwstr>
  </property>
  <property fmtid="{D5CDD505-2E9C-101B-9397-08002B2CF9AE}" pid="9" name="MSIP_Label_817d4574-7375-4d17-b29c-6e4c6df0fcb0_Name">
    <vt:lpwstr>ADB Internal</vt:lpwstr>
  </property>
  <property fmtid="{D5CDD505-2E9C-101B-9397-08002B2CF9AE}" pid="10" name="MSIP_Label_817d4574-7375-4d17-b29c-6e4c6df0fcb0_SiteId">
    <vt:lpwstr>9495d6bb-41c2-4c58-848f-92e52cf3d640</vt:lpwstr>
  </property>
  <property fmtid="{D5CDD505-2E9C-101B-9397-08002B2CF9AE}" pid="11" name="MSIP_Label_817d4574-7375-4d17-b29c-6e4c6df0fcb0_ActionId">
    <vt:lpwstr>9ac16c4c-8d08-46e1-a5a0-983b9e5b9b85</vt:lpwstr>
  </property>
  <property fmtid="{D5CDD505-2E9C-101B-9397-08002B2CF9AE}" pid="12" name="MSIP_Label_817d4574-7375-4d17-b29c-6e4c6df0fcb0_ContentBits">
    <vt:lpwstr>2</vt:lpwstr>
  </property>
  <property fmtid="{D5CDD505-2E9C-101B-9397-08002B2CF9AE}" pid="13" name="ClassificationContentMarkingFooterLocations">
    <vt:lpwstr>LGNZ 16x9 template (1):8</vt:lpwstr>
  </property>
  <property fmtid="{D5CDD505-2E9C-101B-9397-08002B2CF9AE}" pid="14" name="ClassificationContentMarkingFooterText">
    <vt:lpwstr>INTERNAL. This information is accessible to ADB Management and Staff. It may be shared outside ADB with appropriate permission.</vt:lpwstr>
  </property>
</Properties>
</file>