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4"/>
  </p:notesMasterIdLst>
  <p:sldIdLst>
    <p:sldId id="257" r:id="rId4"/>
    <p:sldId id="297" r:id="rId5"/>
    <p:sldId id="295" r:id="rId6"/>
    <p:sldId id="296" r:id="rId7"/>
    <p:sldId id="280" r:id="rId8"/>
    <p:sldId id="291" r:id="rId9"/>
    <p:sldId id="271" r:id="rId10"/>
    <p:sldId id="285" r:id="rId11"/>
    <p:sldId id="290" r:id="rId12"/>
    <p:sldId id="293" r:id="rId13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D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443113-6C7D-4AAA-85BC-7F66F23386C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D42746-3149-4638-BAFB-534A77A11D3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Flood modelling projections from the collapse of a tailings dam.</a:t>
          </a:r>
        </a:p>
      </dgm:t>
    </dgm:pt>
    <dgm:pt modelId="{3369E692-99E3-4463-9AA9-594231DA6AF6}" type="parTrans" cxnId="{D7A440A8-FDCF-454E-8542-544614A7CE90}">
      <dgm:prSet/>
      <dgm:spPr/>
      <dgm:t>
        <a:bodyPr/>
        <a:lstStyle/>
        <a:p>
          <a:endParaRPr lang="en-US"/>
        </a:p>
      </dgm:t>
    </dgm:pt>
    <dgm:pt modelId="{0D16021E-A72F-45C5-868F-9800AEC2EB27}" type="sibTrans" cxnId="{D7A440A8-FDCF-454E-8542-544614A7CE90}">
      <dgm:prSet/>
      <dgm:spPr/>
      <dgm:t>
        <a:bodyPr/>
        <a:lstStyle/>
        <a:p>
          <a:endParaRPr lang="en-US"/>
        </a:p>
      </dgm:t>
    </dgm:pt>
    <dgm:pt modelId="{77094B0A-DE9A-4EB2-91DE-3CE9047BC01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Mangrove mapping and the impact of mangroves on coastal protection through erosion control.</a:t>
          </a:r>
        </a:p>
      </dgm:t>
    </dgm:pt>
    <dgm:pt modelId="{892A1DE0-9B6A-4B43-9663-DDC54C2BC08C}" type="parTrans" cxnId="{AECDCE46-EE1B-4EB1-8F74-E95BE67112C8}">
      <dgm:prSet/>
      <dgm:spPr/>
      <dgm:t>
        <a:bodyPr/>
        <a:lstStyle/>
        <a:p>
          <a:endParaRPr lang="en-US"/>
        </a:p>
      </dgm:t>
    </dgm:pt>
    <dgm:pt modelId="{7C7B58D7-AD66-4640-B3A7-FFB9D3C9A6A8}" type="sibTrans" cxnId="{AECDCE46-EE1B-4EB1-8F74-E95BE67112C8}">
      <dgm:prSet/>
      <dgm:spPr/>
      <dgm:t>
        <a:bodyPr/>
        <a:lstStyle/>
        <a:p>
          <a:endParaRPr lang="en-US"/>
        </a:p>
      </dgm:t>
    </dgm:pt>
    <dgm:pt modelId="{7B067CE7-C886-4E11-918B-DBC3886B11A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In-ground services and utility mapping to ensure accurate capture of sub surface obstructions.</a:t>
          </a:r>
        </a:p>
      </dgm:t>
    </dgm:pt>
    <dgm:pt modelId="{8131E8EF-FDF2-438F-9D73-23DBB1071F59}" type="parTrans" cxnId="{39D84461-7E99-463C-8446-8B60F1C3D8ED}">
      <dgm:prSet/>
      <dgm:spPr/>
      <dgm:t>
        <a:bodyPr/>
        <a:lstStyle/>
        <a:p>
          <a:endParaRPr lang="en-US"/>
        </a:p>
      </dgm:t>
    </dgm:pt>
    <dgm:pt modelId="{9F22E7AE-CAD7-473B-ADDD-E1A676EE7B70}" type="sibTrans" cxnId="{39D84461-7E99-463C-8446-8B60F1C3D8ED}">
      <dgm:prSet/>
      <dgm:spPr/>
      <dgm:t>
        <a:bodyPr/>
        <a:lstStyle/>
        <a:p>
          <a:endParaRPr lang="en-US"/>
        </a:p>
      </dgm:t>
    </dgm:pt>
    <dgm:pt modelId="{92E0C559-4CA1-4F5C-A536-733BB5FFE8F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Rainwater surface runoff for stormwater design and management.</a:t>
          </a:r>
        </a:p>
      </dgm:t>
    </dgm:pt>
    <dgm:pt modelId="{4C39C51C-FE8A-4F45-AFCC-04A5B079C774}" type="parTrans" cxnId="{63DD0B2E-6CFD-4FBB-916C-BDF6175614CB}">
      <dgm:prSet/>
      <dgm:spPr/>
      <dgm:t>
        <a:bodyPr/>
        <a:lstStyle/>
        <a:p>
          <a:endParaRPr lang="en-US"/>
        </a:p>
      </dgm:t>
    </dgm:pt>
    <dgm:pt modelId="{D184A102-E5BB-4C36-B67F-38312417B514}" type="sibTrans" cxnId="{63DD0B2E-6CFD-4FBB-916C-BDF6175614CB}">
      <dgm:prSet/>
      <dgm:spPr/>
      <dgm:t>
        <a:bodyPr/>
        <a:lstStyle/>
        <a:p>
          <a:endParaRPr lang="en-US"/>
        </a:p>
      </dgm:t>
    </dgm:pt>
    <dgm:pt modelId="{C9DE827D-9A4D-4A17-8EAA-9227183DDB8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Sea-level rise and coastal inundation mapping.</a:t>
          </a:r>
        </a:p>
      </dgm:t>
    </dgm:pt>
    <dgm:pt modelId="{74938F36-CE74-4FC7-A715-A29D63F4AAF2}" type="parTrans" cxnId="{80430C4B-F455-4D31-9D74-36684143DF0D}">
      <dgm:prSet/>
      <dgm:spPr/>
      <dgm:t>
        <a:bodyPr/>
        <a:lstStyle/>
        <a:p>
          <a:endParaRPr lang="en-US"/>
        </a:p>
      </dgm:t>
    </dgm:pt>
    <dgm:pt modelId="{D9AC8841-810C-47E0-811B-2BE906459825}" type="sibTrans" cxnId="{80430C4B-F455-4D31-9D74-36684143DF0D}">
      <dgm:prSet/>
      <dgm:spPr/>
      <dgm:t>
        <a:bodyPr/>
        <a:lstStyle/>
        <a:p>
          <a:endParaRPr lang="en-US"/>
        </a:p>
      </dgm:t>
    </dgm:pt>
    <dgm:pt modelId="{EB9E584A-7118-4674-A736-43621B33B2AA}" type="pres">
      <dgm:prSet presAssocID="{78443113-6C7D-4AAA-85BC-7F66F23386C2}" presName="root" presStyleCnt="0">
        <dgm:presLayoutVars>
          <dgm:dir/>
          <dgm:resizeHandles val="exact"/>
        </dgm:presLayoutVars>
      </dgm:prSet>
      <dgm:spPr/>
    </dgm:pt>
    <dgm:pt modelId="{3EC47EBA-1FA6-4107-87F5-C791CF9EDF33}" type="pres">
      <dgm:prSet presAssocID="{D9D42746-3149-4638-BAFB-534A77A11D38}" presName="compNode" presStyleCnt="0"/>
      <dgm:spPr/>
    </dgm:pt>
    <dgm:pt modelId="{BF8091D3-2C01-409D-9946-BA462C350B00}" type="pres">
      <dgm:prSet presAssocID="{D9D42746-3149-4638-BAFB-534A77A11D38}" presName="bgRect" presStyleLbl="bgShp" presStyleIdx="0" presStyleCnt="5"/>
      <dgm:spPr/>
    </dgm:pt>
    <dgm:pt modelId="{9B00CB0D-6614-4AC0-B139-5C7460053D6A}" type="pres">
      <dgm:prSet presAssocID="{D9D42746-3149-4638-BAFB-534A77A11D38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opical scene with solid fill"/>
        </a:ext>
      </dgm:extLst>
    </dgm:pt>
    <dgm:pt modelId="{805B6F58-5F64-4661-BC08-7F669709D822}" type="pres">
      <dgm:prSet presAssocID="{D9D42746-3149-4638-BAFB-534A77A11D38}" presName="spaceRect" presStyleCnt="0"/>
      <dgm:spPr/>
    </dgm:pt>
    <dgm:pt modelId="{03777A42-81BF-4463-882B-A11F0639C812}" type="pres">
      <dgm:prSet presAssocID="{D9D42746-3149-4638-BAFB-534A77A11D38}" presName="parTx" presStyleLbl="revTx" presStyleIdx="0" presStyleCnt="5">
        <dgm:presLayoutVars>
          <dgm:chMax val="0"/>
          <dgm:chPref val="0"/>
        </dgm:presLayoutVars>
      </dgm:prSet>
      <dgm:spPr/>
    </dgm:pt>
    <dgm:pt modelId="{BE33BF32-ED1C-4606-99F5-015CF3A123C0}" type="pres">
      <dgm:prSet presAssocID="{0D16021E-A72F-45C5-868F-9800AEC2EB27}" presName="sibTrans" presStyleCnt="0"/>
      <dgm:spPr/>
    </dgm:pt>
    <dgm:pt modelId="{2C428A2B-B181-457C-A10C-CC952866C56D}" type="pres">
      <dgm:prSet presAssocID="{77094B0A-DE9A-4EB2-91DE-3CE9047BC016}" presName="compNode" presStyleCnt="0"/>
      <dgm:spPr/>
    </dgm:pt>
    <dgm:pt modelId="{F7C7C238-5B8D-4DB0-ABC3-B243ECE7C409}" type="pres">
      <dgm:prSet presAssocID="{77094B0A-DE9A-4EB2-91DE-3CE9047BC016}" presName="bgRect" presStyleLbl="bgShp" presStyleIdx="1" presStyleCnt="5"/>
      <dgm:spPr/>
    </dgm:pt>
    <dgm:pt modelId="{48EC2B5D-E54D-4788-B6B1-5F7C1E4BA6EE}" type="pres">
      <dgm:prSet presAssocID="{77094B0A-DE9A-4EB2-91DE-3CE9047BC016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ee With Roots with solid fill"/>
        </a:ext>
      </dgm:extLst>
    </dgm:pt>
    <dgm:pt modelId="{B35F4428-673E-4A05-A2E3-613A3E9B4977}" type="pres">
      <dgm:prSet presAssocID="{77094B0A-DE9A-4EB2-91DE-3CE9047BC016}" presName="spaceRect" presStyleCnt="0"/>
      <dgm:spPr/>
    </dgm:pt>
    <dgm:pt modelId="{E353E39A-9964-4D44-B02A-D1164E144580}" type="pres">
      <dgm:prSet presAssocID="{77094B0A-DE9A-4EB2-91DE-3CE9047BC016}" presName="parTx" presStyleLbl="revTx" presStyleIdx="1" presStyleCnt="5">
        <dgm:presLayoutVars>
          <dgm:chMax val="0"/>
          <dgm:chPref val="0"/>
        </dgm:presLayoutVars>
      </dgm:prSet>
      <dgm:spPr/>
    </dgm:pt>
    <dgm:pt modelId="{82EDE4DD-74BA-44F3-98E6-E2BE244572BA}" type="pres">
      <dgm:prSet presAssocID="{7C7B58D7-AD66-4640-B3A7-FFB9D3C9A6A8}" presName="sibTrans" presStyleCnt="0"/>
      <dgm:spPr/>
    </dgm:pt>
    <dgm:pt modelId="{8BCA0A54-6584-47AF-B5DE-122252CAD43F}" type="pres">
      <dgm:prSet presAssocID="{7B067CE7-C886-4E11-918B-DBC3886B11A5}" presName="compNode" presStyleCnt="0"/>
      <dgm:spPr/>
    </dgm:pt>
    <dgm:pt modelId="{63A0D6FF-863F-4DC0-BE3D-412AA38FAB34}" type="pres">
      <dgm:prSet presAssocID="{7B067CE7-C886-4E11-918B-DBC3886B11A5}" presName="bgRect" presStyleLbl="bgShp" presStyleIdx="2" presStyleCnt="5"/>
      <dgm:spPr/>
    </dgm:pt>
    <dgm:pt modelId="{C0E3B56C-D1A3-425B-A70A-350531AFA3FB}" type="pres">
      <dgm:prSet presAssocID="{7B067CE7-C886-4E11-918B-DBC3886B11A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gh voltage with solid fill"/>
        </a:ext>
      </dgm:extLst>
    </dgm:pt>
    <dgm:pt modelId="{F5C05A9C-8136-4766-A582-C844C79DE072}" type="pres">
      <dgm:prSet presAssocID="{7B067CE7-C886-4E11-918B-DBC3886B11A5}" presName="spaceRect" presStyleCnt="0"/>
      <dgm:spPr/>
    </dgm:pt>
    <dgm:pt modelId="{0F6C7421-E02D-482E-9E65-855A2D44641F}" type="pres">
      <dgm:prSet presAssocID="{7B067CE7-C886-4E11-918B-DBC3886B11A5}" presName="parTx" presStyleLbl="revTx" presStyleIdx="2" presStyleCnt="5">
        <dgm:presLayoutVars>
          <dgm:chMax val="0"/>
          <dgm:chPref val="0"/>
        </dgm:presLayoutVars>
      </dgm:prSet>
      <dgm:spPr/>
    </dgm:pt>
    <dgm:pt modelId="{7B57DF5D-79F2-4059-BA8A-D5DB838AE6B1}" type="pres">
      <dgm:prSet presAssocID="{9F22E7AE-CAD7-473B-ADDD-E1A676EE7B70}" presName="sibTrans" presStyleCnt="0"/>
      <dgm:spPr/>
    </dgm:pt>
    <dgm:pt modelId="{234C793F-C6B0-43CF-B2DF-B73B7692C8EF}" type="pres">
      <dgm:prSet presAssocID="{92E0C559-4CA1-4F5C-A536-733BB5FFE8FE}" presName="compNode" presStyleCnt="0"/>
      <dgm:spPr/>
    </dgm:pt>
    <dgm:pt modelId="{0D5C5A69-50F8-4087-9BBA-9EFE4093EB3B}" type="pres">
      <dgm:prSet presAssocID="{92E0C559-4CA1-4F5C-A536-733BB5FFE8FE}" presName="bgRect" presStyleLbl="bgShp" presStyleIdx="3" presStyleCnt="5"/>
      <dgm:spPr/>
    </dgm:pt>
    <dgm:pt modelId="{1668F989-2D63-4C6A-84ED-D074DF07F8BA}" type="pres">
      <dgm:prSet presAssocID="{92E0C559-4CA1-4F5C-A536-733BB5FFE8FE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ter with solid fill"/>
        </a:ext>
      </dgm:extLst>
    </dgm:pt>
    <dgm:pt modelId="{BD37CFB8-FC21-426F-831B-2C0A678A0457}" type="pres">
      <dgm:prSet presAssocID="{92E0C559-4CA1-4F5C-A536-733BB5FFE8FE}" presName="spaceRect" presStyleCnt="0"/>
      <dgm:spPr/>
    </dgm:pt>
    <dgm:pt modelId="{7F12B44D-BB39-44C4-866A-BDAB88E345C9}" type="pres">
      <dgm:prSet presAssocID="{92E0C559-4CA1-4F5C-A536-733BB5FFE8FE}" presName="parTx" presStyleLbl="revTx" presStyleIdx="3" presStyleCnt="5">
        <dgm:presLayoutVars>
          <dgm:chMax val="0"/>
          <dgm:chPref val="0"/>
        </dgm:presLayoutVars>
      </dgm:prSet>
      <dgm:spPr/>
    </dgm:pt>
    <dgm:pt modelId="{07363D9F-7082-49E8-B5E2-F42E9628AC74}" type="pres">
      <dgm:prSet presAssocID="{D184A102-E5BB-4C36-B67F-38312417B514}" presName="sibTrans" presStyleCnt="0"/>
      <dgm:spPr/>
    </dgm:pt>
    <dgm:pt modelId="{52287D37-0F97-4344-8259-65D8C0477643}" type="pres">
      <dgm:prSet presAssocID="{C9DE827D-9A4D-4A17-8EAA-9227183DDB85}" presName="compNode" presStyleCnt="0"/>
      <dgm:spPr/>
    </dgm:pt>
    <dgm:pt modelId="{E4073F61-4363-44BF-ACAD-2E56A3706115}" type="pres">
      <dgm:prSet presAssocID="{C9DE827D-9A4D-4A17-8EAA-9227183DDB85}" presName="bgRect" presStyleLbl="bgShp" presStyleIdx="4" presStyleCnt="5"/>
      <dgm:spPr/>
    </dgm:pt>
    <dgm:pt modelId="{F8877379-0114-4373-A65A-C9785B155F4C}" type="pres">
      <dgm:prSet presAssocID="{C9DE827D-9A4D-4A17-8EAA-9227183DDB85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ve with solid fill"/>
        </a:ext>
      </dgm:extLst>
    </dgm:pt>
    <dgm:pt modelId="{8DD6C929-6D2B-46EE-8CF4-7363BF004089}" type="pres">
      <dgm:prSet presAssocID="{C9DE827D-9A4D-4A17-8EAA-9227183DDB85}" presName="spaceRect" presStyleCnt="0"/>
      <dgm:spPr/>
    </dgm:pt>
    <dgm:pt modelId="{560A90F0-00AA-4332-BE2E-CEDB9591E2B0}" type="pres">
      <dgm:prSet presAssocID="{C9DE827D-9A4D-4A17-8EAA-9227183DDB85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B6BABE02-511C-4120-B59E-58303D9975AA}" type="presOf" srcId="{78443113-6C7D-4AAA-85BC-7F66F23386C2}" destId="{EB9E584A-7118-4674-A736-43621B33B2AA}" srcOrd="0" destOrd="0" presId="urn:microsoft.com/office/officeart/2018/2/layout/IconVerticalSolidList"/>
    <dgm:cxn modelId="{63DD0B2E-6CFD-4FBB-916C-BDF6175614CB}" srcId="{78443113-6C7D-4AAA-85BC-7F66F23386C2}" destId="{92E0C559-4CA1-4F5C-A536-733BB5FFE8FE}" srcOrd="3" destOrd="0" parTransId="{4C39C51C-FE8A-4F45-AFCC-04A5B079C774}" sibTransId="{D184A102-E5BB-4C36-B67F-38312417B514}"/>
    <dgm:cxn modelId="{ECC0D737-82EE-409D-A4AF-9DE8A75D1168}" type="presOf" srcId="{D9D42746-3149-4638-BAFB-534A77A11D38}" destId="{03777A42-81BF-4463-882B-A11F0639C812}" srcOrd="0" destOrd="0" presId="urn:microsoft.com/office/officeart/2018/2/layout/IconVerticalSolidList"/>
    <dgm:cxn modelId="{39D84461-7E99-463C-8446-8B60F1C3D8ED}" srcId="{78443113-6C7D-4AAA-85BC-7F66F23386C2}" destId="{7B067CE7-C886-4E11-918B-DBC3886B11A5}" srcOrd="2" destOrd="0" parTransId="{8131E8EF-FDF2-438F-9D73-23DBB1071F59}" sibTransId="{9F22E7AE-CAD7-473B-ADDD-E1A676EE7B70}"/>
    <dgm:cxn modelId="{AECDCE46-EE1B-4EB1-8F74-E95BE67112C8}" srcId="{78443113-6C7D-4AAA-85BC-7F66F23386C2}" destId="{77094B0A-DE9A-4EB2-91DE-3CE9047BC016}" srcOrd="1" destOrd="0" parTransId="{892A1DE0-9B6A-4B43-9663-DDC54C2BC08C}" sibTransId="{7C7B58D7-AD66-4640-B3A7-FFB9D3C9A6A8}"/>
    <dgm:cxn modelId="{80430C4B-F455-4D31-9D74-36684143DF0D}" srcId="{78443113-6C7D-4AAA-85BC-7F66F23386C2}" destId="{C9DE827D-9A4D-4A17-8EAA-9227183DDB85}" srcOrd="4" destOrd="0" parTransId="{74938F36-CE74-4FC7-A715-A29D63F4AAF2}" sibTransId="{D9AC8841-810C-47E0-811B-2BE906459825}"/>
    <dgm:cxn modelId="{7A2BD157-AFCF-4F51-9976-492A25403C55}" type="presOf" srcId="{92E0C559-4CA1-4F5C-A536-733BB5FFE8FE}" destId="{7F12B44D-BB39-44C4-866A-BDAB88E345C9}" srcOrd="0" destOrd="0" presId="urn:microsoft.com/office/officeart/2018/2/layout/IconVerticalSolidList"/>
    <dgm:cxn modelId="{30BEED81-DF6C-4124-8CD0-8C4879394501}" type="presOf" srcId="{77094B0A-DE9A-4EB2-91DE-3CE9047BC016}" destId="{E353E39A-9964-4D44-B02A-D1164E144580}" srcOrd="0" destOrd="0" presId="urn:microsoft.com/office/officeart/2018/2/layout/IconVerticalSolidList"/>
    <dgm:cxn modelId="{D7A440A8-FDCF-454E-8542-544614A7CE90}" srcId="{78443113-6C7D-4AAA-85BC-7F66F23386C2}" destId="{D9D42746-3149-4638-BAFB-534A77A11D38}" srcOrd="0" destOrd="0" parTransId="{3369E692-99E3-4463-9AA9-594231DA6AF6}" sibTransId="{0D16021E-A72F-45C5-868F-9800AEC2EB27}"/>
    <dgm:cxn modelId="{134304D9-921D-47E0-B943-72BB70A2B89D}" type="presOf" srcId="{C9DE827D-9A4D-4A17-8EAA-9227183DDB85}" destId="{560A90F0-00AA-4332-BE2E-CEDB9591E2B0}" srcOrd="0" destOrd="0" presId="urn:microsoft.com/office/officeart/2018/2/layout/IconVerticalSolidList"/>
    <dgm:cxn modelId="{F10ABCFA-69BC-418D-9DA7-DC78022D6162}" type="presOf" srcId="{7B067CE7-C886-4E11-918B-DBC3886B11A5}" destId="{0F6C7421-E02D-482E-9E65-855A2D44641F}" srcOrd="0" destOrd="0" presId="urn:microsoft.com/office/officeart/2018/2/layout/IconVerticalSolidList"/>
    <dgm:cxn modelId="{A08635DC-2900-4C07-902D-20D402ED07F7}" type="presParOf" srcId="{EB9E584A-7118-4674-A736-43621B33B2AA}" destId="{3EC47EBA-1FA6-4107-87F5-C791CF9EDF33}" srcOrd="0" destOrd="0" presId="urn:microsoft.com/office/officeart/2018/2/layout/IconVerticalSolidList"/>
    <dgm:cxn modelId="{A74DF3AF-1489-4232-BE07-FAF0DDC5E59F}" type="presParOf" srcId="{3EC47EBA-1FA6-4107-87F5-C791CF9EDF33}" destId="{BF8091D3-2C01-409D-9946-BA462C350B00}" srcOrd="0" destOrd="0" presId="urn:microsoft.com/office/officeart/2018/2/layout/IconVerticalSolidList"/>
    <dgm:cxn modelId="{03E2C344-8191-405F-ADE8-04DCC18983AB}" type="presParOf" srcId="{3EC47EBA-1FA6-4107-87F5-C791CF9EDF33}" destId="{9B00CB0D-6614-4AC0-B139-5C7460053D6A}" srcOrd="1" destOrd="0" presId="urn:microsoft.com/office/officeart/2018/2/layout/IconVerticalSolidList"/>
    <dgm:cxn modelId="{4DB6B424-30EC-42AA-8694-B2349368A9A8}" type="presParOf" srcId="{3EC47EBA-1FA6-4107-87F5-C791CF9EDF33}" destId="{805B6F58-5F64-4661-BC08-7F669709D822}" srcOrd="2" destOrd="0" presId="urn:microsoft.com/office/officeart/2018/2/layout/IconVerticalSolidList"/>
    <dgm:cxn modelId="{5E6E51FD-D8ED-460C-A223-2B5BCB770568}" type="presParOf" srcId="{3EC47EBA-1FA6-4107-87F5-C791CF9EDF33}" destId="{03777A42-81BF-4463-882B-A11F0639C812}" srcOrd="3" destOrd="0" presId="urn:microsoft.com/office/officeart/2018/2/layout/IconVerticalSolidList"/>
    <dgm:cxn modelId="{B73CCA39-89D3-41E7-B6B1-F243F7989325}" type="presParOf" srcId="{EB9E584A-7118-4674-A736-43621B33B2AA}" destId="{BE33BF32-ED1C-4606-99F5-015CF3A123C0}" srcOrd="1" destOrd="0" presId="urn:microsoft.com/office/officeart/2018/2/layout/IconVerticalSolidList"/>
    <dgm:cxn modelId="{2115E52E-8823-443D-BA6C-9C1906D567DE}" type="presParOf" srcId="{EB9E584A-7118-4674-A736-43621B33B2AA}" destId="{2C428A2B-B181-457C-A10C-CC952866C56D}" srcOrd="2" destOrd="0" presId="urn:microsoft.com/office/officeart/2018/2/layout/IconVerticalSolidList"/>
    <dgm:cxn modelId="{E2F36FBD-6896-493A-B901-D48FABCC44C2}" type="presParOf" srcId="{2C428A2B-B181-457C-A10C-CC952866C56D}" destId="{F7C7C238-5B8D-4DB0-ABC3-B243ECE7C409}" srcOrd="0" destOrd="0" presId="urn:microsoft.com/office/officeart/2018/2/layout/IconVerticalSolidList"/>
    <dgm:cxn modelId="{EC5CA6C9-00E4-4925-BF6B-9408BBD06631}" type="presParOf" srcId="{2C428A2B-B181-457C-A10C-CC952866C56D}" destId="{48EC2B5D-E54D-4788-B6B1-5F7C1E4BA6EE}" srcOrd="1" destOrd="0" presId="urn:microsoft.com/office/officeart/2018/2/layout/IconVerticalSolidList"/>
    <dgm:cxn modelId="{E464AFA4-2BFD-4CDC-8D60-4807B5C3FDBC}" type="presParOf" srcId="{2C428A2B-B181-457C-A10C-CC952866C56D}" destId="{B35F4428-673E-4A05-A2E3-613A3E9B4977}" srcOrd="2" destOrd="0" presId="urn:microsoft.com/office/officeart/2018/2/layout/IconVerticalSolidList"/>
    <dgm:cxn modelId="{77F6D0F7-4B4A-445C-8ECD-59120451D56E}" type="presParOf" srcId="{2C428A2B-B181-457C-A10C-CC952866C56D}" destId="{E353E39A-9964-4D44-B02A-D1164E144580}" srcOrd="3" destOrd="0" presId="urn:microsoft.com/office/officeart/2018/2/layout/IconVerticalSolidList"/>
    <dgm:cxn modelId="{0364E895-B5D9-463E-A03F-E4BACF2BC5FF}" type="presParOf" srcId="{EB9E584A-7118-4674-A736-43621B33B2AA}" destId="{82EDE4DD-74BA-44F3-98E6-E2BE244572BA}" srcOrd="3" destOrd="0" presId="urn:microsoft.com/office/officeart/2018/2/layout/IconVerticalSolidList"/>
    <dgm:cxn modelId="{CB36B0C7-1D3C-432C-941F-43DCB28671F8}" type="presParOf" srcId="{EB9E584A-7118-4674-A736-43621B33B2AA}" destId="{8BCA0A54-6584-47AF-B5DE-122252CAD43F}" srcOrd="4" destOrd="0" presId="urn:microsoft.com/office/officeart/2018/2/layout/IconVerticalSolidList"/>
    <dgm:cxn modelId="{A32633DD-9991-46C3-82E2-3B6A72C9F00D}" type="presParOf" srcId="{8BCA0A54-6584-47AF-B5DE-122252CAD43F}" destId="{63A0D6FF-863F-4DC0-BE3D-412AA38FAB34}" srcOrd="0" destOrd="0" presId="urn:microsoft.com/office/officeart/2018/2/layout/IconVerticalSolidList"/>
    <dgm:cxn modelId="{0529E027-1258-44CE-A9D8-E45821CC3B90}" type="presParOf" srcId="{8BCA0A54-6584-47AF-B5DE-122252CAD43F}" destId="{C0E3B56C-D1A3-425B-A70A-350531AFA3FB}" srcOrd="1" destOrd="0" presId="urn:microsoft.com/office/officeart/2018/2/layout/IconVerticalSolidList"/>
    <dgm:cxn modelId="{609F3CA5-ADD3-4B79-8FF9-B0E682ACA6B6}" type="presParOf" srcId="{8BCA0A54-6584-47AF-B5DE-122252CAD43F}" destId="{F5C05A9C-8136-4766-A582-C844C79DE072}" srcOrd="2" destOrd="0" presId="urn:microsoft.com/office/officeart/2018/2/layout/IconVerticalSolidList"/>
    <dgm:cxn modelId="{A5699565-49A2-4C74-9D42-2713886F3F4D}" type="presParOf" srcId="{8BCA0A54-6584-47AF-B5DE-122252CAD43F}" destId="{0F6C7421-E02D-482E-9E65-855A2D44641F}" srcOrd="3" destOrd="0" presId="urn:microsoft.com/office/officeart/2018/2/layout/IconVerticalSolidList"/>
    <dgm:cxn modelId="{FBC33696-8411-4EBE-88B7-3D2A38BB9491}" type="presParOf" srcId="{EB9E584A-7118-4674-A736-43621B33B2AA}" destId="{7B57DF5D-79F2-4059-BA8A-D5DB838AE6B1}" srcOrd="5" destOrd="0" presId="urn:microsoft.com/office/officeart/2018/2/layout/IconVerticalSolidList"/>
    <dgm:cxn modelId="{919D582E-CC02-47B2-81BF-EF20CCF4A567}" type="presParOf" srcId="{EB9E584A-7118-4674-A736-43621B33B2AA}" destId="{234C793F-C6B0-43CF-B2DF-B73B7692C8EF}" srcOrd="6" destOrd="0" presId="urn:microsoft.com/office/officeart/2018/2/layout/IconVerticalSolidList"/>
    <dgm:cxn modelId="{9B069EDA-61D0-4805-97EC-CA593083D8C4}" type="presParOf" srcId="{234C793F-C6B0-43CF-B2DF-B73B7692C8EF}" destId="{0D5C5A69-50F8-4087-9BBA-9EFE4093EB3B}" srcOrd="0" destOrd="0" presId="urn:microsoft.com/office/officeart/2018/2/layout/IconVerticalSolidList"/>
    <dgm:cxn modelId="{D457FC4A-0C78-4061-ACEA-64DFD1C8D6D0}" type="presParOf" srcId="{234C793F-C6B0-43CF-B2DF-B73B7692C8EF}" destId="{1668F989-2D63-4C6A-84ED-D074DF07F8BA}" srcOrd="1" destOrd="0" presId="urn:microsoft.com/office/officeart/2018/2/layout/IconVerticalSolidList"/>
    <dgm:cxn modelId="{CF2F0B65-3E64-499D-9417-A3BF3816D0DD}" type="presParOf" srcId="{234C793F-C6B0-43CF-B2DF-B73B7692C8EF}" destId="{BD37CFB8-FC21-426F-831B-2C0A678A0457}" srcOrd="2" destOrd="0" presId="urn:microsoft.com/office/officeart/2018/2/layout/IconVerticalSolidList"/>
    <dgm:cxn modelId="{C40C97A4-C564-4754-B2BA-873C09FB42AC}" type="presParOf" srcId="{234C793F-C6B0-43CF-B2DF-B73B7692C8EF}" destId="{7F12B44D-BB39-44C4-866A-BDAB88E345C9}" srcOrd="3" destOrd="0" presId="urn:microsoft.com/office/officeart/2018/2/layout/IconVerticalSolidList"/>
    <dgm:cxn modelId="{FBB8DC06-D214-41B3-A3AE-6102150DD2C9}" type="presParOf" srcId="{EB9E584A-7118-4674-A736-43621B33B2AA}" destId="{07363D9F-7082-49E8-B5E2-F42E9628AC74}" srcOrd="7" destOrd="0" presId="urn:microsoft.com/office/officeart/2018/2/layout/IconVerticalSolidList"/>
    <dgm:cxn modelId="{FFCDF1E5-27DF-429D-8FA5-0DFD32B24A4E}" type="presParOf" srcId="{EB9E584A-7118-4674-A736-43621B33B2AA}" destId="{52287D37-0F97-4344-8259-65D8C0477643}" srcOrd="8" destOrd="0" presId="urn:microsoft.com/office/officeart/2018/2/layout/IconVerticalSolidList"/>
    <dgm:cxn modelId="{6CBAB961-DEE2-4998-B183-7BDA4141D30E}" type="presParOf" srcId="{52287D37-0F97-4344-8259-65D8C0477643}" destId="{E4073F61-4363-44BF-ACAD-2E56A3706115}" srcOrd="0" destOrd="0" presId="urn:microsoft.com/office/officeart/2018/2/layout/IconVerticalSolidList"/>
    <dgm:cxn modelId="{C68EAAAF-52D2-46D9-9B6A-AD2E87508569}" type="presParOf" srcId="{52287D37-0F97-4344-8259-65D8C0477643}" destId="{F8877379-0114-4373-A65A-C9785B155F4C}" srcOrd="1" destOrd="0" presId="urn:microsoft.com/office/officeart/2018/2/layout/IconVerticalSolidList"/>
    <dgm:cxn modelId="{F3F4BBA3-6466-4740-9C9F-64165FF6EA13}" type="presParOf" srcId="{52287D37-0F97-4344-8259-65D8C0477643}" destId="{8DD6C929-6D2B-46EE-8CF4-7363BF004089}" srcOrd="2" destOrd="0" presId="urn:microsoft.com/office/officeart/2018/2/layout/IconVerticalSolidList"/>
    <dgm:cxn modelId="{73821FE3-6DD8-43DA-AA13-D8D82FED13D0}" type="presParOf" srcId="{52287D37-0F97-4344-8259-65D8C0477643}" destId="{560A90F0-00AA-4332-BE2E-CEDB9591E2B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8091D3-2C01-409D-9946-BA462C350B00}">
      <dsp:nvSpPr>
        <dsp:cNvPr id="0" name=""/>
        <dsp:cNvSpPr/>
      </dsp:nvSpPr>
      <dsp:spPr>
        <a:xfrm>
          <a:off x="0" y="3163"/>
          <a:ext cx="11271380" cy="6738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00CB0D-6614-4AC0-B139-5C7460053D6A}">
      <dsp:nvSpPr>
        <dsp:cNvPr id="0" name=""/>
        <dsp:cNvSpPr/>
      </dsp:nvSpPr>
      <dsp:spPr>
        <a:xfrm>
          <a:off x="203847" y="154785"/>
          <a:ext cx="370631" cy="3706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777A42-81BF-4463-882B-A11F0639C812}">
      <dsp:nvSpPr>
        <dsp:cNvPr id="0" name=""/>
        <dsp:cNvSpPr/>
      </dsp:nvSpPr>
      <dsp:spPr>
        <a:xfrm>
          <a:off x="778326" y="3163"/>
          <a:ext cx="10493053" cy="673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319" tIns="71319" rIns="71319" bIns="7131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Flood modelling projections from the collapse of a tailings dam.</a:t>
          </a:r>
        </a:p>
      </dsp:txBody>
      <dsp:txXfrm>
        <a:off x="778326" y="3163"/>
        <a:ext cx="10493053" cy="673876"/>
      </dsp:txXfrm>
    </dsp:sp>
    <dsp:sp modelId="{F7C7C238-5B8D-4DB0-ABC3-B243ECE7C409}">
      <dsp:nvSpPr>
        <dsp:cNvPr id="0" name=""/>
        <dsp:cNvSpPr/>
      </dsp:nvSpPr>
      <dsp:spPr>
        <a:xfrm>
          <a:off x="0" y="845508"/>
          <a:ext cx="11271380" cy="6738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EC2B5D-E54D-4788-B6B1-5F7C1E4BA6EE}">
      <dsp:nvSpPr>
        <dsp:cNvPr id="0" name=""/>
        <dsp:cNvSpPr/>
      </dsp:nvSpPr>
      <dsp:spPr>
        <a:xfrm>
          <a:off x="203847" y="997130"/>
          <a:ext cx="370631" cy="3706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53E39A-9964-4D44-B02A-D1164E144580}">
      <dsp:nvSpPr>
        <dsp:cNvPr id="0" name=""/>
        <dsp:cNvSpPr/>
      </dsp:nvSpPr>
      <dsp:spPr>
        <a:xfrm>
          <a:off x="778326" y="845508"/>
          <a:ext cx="10493053" cy="673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319" tIns="71319" rIns="71319" bIns="7131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Mangrove mapping and the impact of mangroves on coastal protection through erosion control.</a:t>
          </a:r>
        </a:p>
      </dsp:txBody>
      <dsp:txXfrm>
        <a:off x="778326" y="845508"/>
        <a:ext cx="10493053" cy="673876"/>
      </dsp:txXfrm>
    </dsp:sp>
    <dsp:sp modelId="{63A0D6FF-863F-4DC0-BE3D-412AA38FAB34}">
      <dsp:nvSpPr>
        <dsp:cNvPr id="0" name=""/>
        <dsp:cNvSpPr/>
      </dsp:nvSpPr>
      <dsp:spPr>
        <a:xfrm>
          <a:off x="0" y="1687853"/>
          <a:ext cx="11271380" cy="6738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E3B56C-D1A3-425B-A70A-350531AFA3FB}">
      <dsp:nvSpPr>
        <dsp:cNvPr id="0" name=""/>
        <dsp:cNvSpPr/>
      </dsp:nvSpPr>
      <dsp:spPr>
        <a:xfrm>
          <a:off x="203847" y="1839476"/>
          <a:ext cx="370631" cy="3706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6C7421-E02D-482E-9E65-855A2D44641F}">
      <dsp:nvSpPr>
        <dsp:cNvPr id="0" name=""/>
        <dsp:cNvSpPr/>
      </dsp:nvSpPr>
      <dsp:spPr>
        <a:xfrm>
          <a:off x="778326" y="1687853"/>
          <a:ext cx="10493053" cy="673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319" tIns="71319" rIns="71319" bIns="7131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In-ground services and utility mapping to ensure accurate capture of sub surface obstructions.</a:t>
          </a:r>
        </a:p>
      </dsp:txBody>
      <dsp:txXfrm>
        <a:off x="778326" y="1687853"/>
        <a:ext cx="10493053" cy="673876"/>
      </dsp:txXfrm>
    </dsp:sp>
    <dsp:sp modelId="{0D5C5A69-50F8-4087-9BBA-9EFE4093EB3B}">
      <dsp:nvSpPr>
        <dsp:cNvPr id="0" name=""/>
        <dsp:cNvSpPr/>
      </dsp:nvSpPr>
      <dsp:spPr>
        <a:xfrm>
          <a:off x="0" y="2530199"/>
          <a:ext cx="11271380" cy="6738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68F989-2D63-4C6A-84ED-D074DF07F8BA}">
      <dsp:nvSpPr>
        <dsp:cNvPr id="0" name=""/>
        <dsp:cNvSpPr/>
      </dsp:nvSpPr>
      <dsp:spPr>
        <a:xfrm>
          <a:off x="203847" y="2681821"/>
          <a:ext cx="370631" cy="37063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12B44D-BB39-44C4-866A-BDAB88E345C9}">
      <dsp:nvSpPr>
        <dsp:cNvPr id="0" name=""/>
        <dsp:cNvSpPr/>
      </dsp:nvSpPr>
      <dsp:spPr>
        <a:xfrm>
          <a:off x="778326" y="2530199"/>
          <a:ext cx="10493053" cy="673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319" tIns="71319" rIns="71319" bIns="7131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Rainwater surface runoff for stormwater design and management.</a:t>
          </a:r>
        </a:p>
      </dsp:txBody>
      <dsp:txXfrm>
        <a:off x="778326" y="2530199"/>
        <a:ext cx="10493053" cy="673876"/>
      </dsp:txXfrm>
    </dsp:sp>
    <dsp:sp modelId="{E4073F61-4363-44BF-ACAD-2E56A3706115}">
      <dsp:nvSpPr>
        <dsp:cNvPr id="0" name=""/>
        <dsp:cNvSpPr/>
      </dsp:nvSpPr>
      <dsp:spPr>
        <a:xfrm>
          <a:off x="0" y="3372544"/>
          <a:ext cx="11271380" cy="6738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877379-0114-4373-A65A-C9785B155F4C}">
      <dsp:nvSpPr>
        <dsp:cNvPr id="0" name=""/>
        <dsp:cNvSpPr/>
      </dsp:nvSpPr>
      <dsp:spPr>
        <a:xfrm>
          <a:off x="203847" y="3524166"/>
          <a:ext cx="370631" cy="37063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0A90F0-00AA-4332-BE2E-CEDB9591E2B0}">
      <dsp:nvSpPr>
        <dsp:cNvPr id="0" name=""/>
        <dsp:cNvSpPr/>
      </dsp:nvSpPr>
      <dsp:spPr>
        <a:xfrm>
          <a:off x="778326" y="3372544"/>
          <a:ext cx="10493053" cy="673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319" tIns="71319" rIns="71319" bIns="7131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Sea-level rise and coastal inundation mapping.</a:t>
          </a:r>
        </a:p>
      </dsp:txBody>
      <dsp:txXfrm>
        <a:off x="778326" y="3372544"/>
        <a:ext cx="10493053" cy="6738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EF767-F9DE-47D7-9075-365A6DB4CAB5}" type="datetimeFigureOut">
              <a:rPr lang="LID4096" smtClean="0"/>
              <a:t>10/22/2024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07B46D-2EF1-400E-B012-1CD2664A8B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0290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7B46D-2EF1-400E-B012-1CD2664A8BAB}" type="slidenum">
              <a:rPr lang="LID4096" smtClean="0"/>
              <a:t>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94435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94254-F636-4F30-8A4A-4979E19A43D6}" type="slidenum">
              <a:rPr lang="LID4096" smtClean="0"/>
              <a:t>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43235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3A96E-357C-40C0-8095-188021E7B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FBE5F3-8221-584C-A03F-E9142D2E13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6AFF3-E2FC-6056-2D12-50A49B82F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34B0-9487-40B5-9F4D-0C309A7A91DE}" type="datetimeFigureOut">
              <a:rPr lang="LID4096" smtClean="0"/>
              <a:t>10/22/2024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F86FD-438A-A9DC-DDAF-37A9B6E1E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D99FC-29E7-F937-1643-C44D912AD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32E5A-71A6-4D0E-BB84-7BBB18F8849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82855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7BD0F-BF21-00DE-7657-F97D12C94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A3A17F-88A1-2581-08EB-8C16AAD0EF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B2B6A-F207-2543-BA6C-FBE874F99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34B0-9487-40B5-9F4D-0C309A7A91DE}" type="datetimeFigureOut">
              <a:rPr lang="LID4096" smtClean="0"/>
              <a:t>10/22/2024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F6C30-CA72-CD24-48F6-9788454A7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65653-11C6-1DC1-D35C-249DDE696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32E5A-71A6-4D0E-BB84-7BBB18F8849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24595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E99378-32B2-BC3D-A39E-BB1A47D175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B96E5B-1AAC-18A3-0A54-FE1F5C1CA1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7C487-C401-15E3-1CEC-CD2B3D1CA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34B0-9487-40B5-9F4D-0C309A7A91DE}" type="datetimeFigureOut">
              <a:rPr lang="LID4096" smtClean="0"/>
              <a:t>10/22/2024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0A2EC-77B1-69BC-5414-C621F00F6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9D6F5-6FE8-CA29-E039-7EDAEBB96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32E5A-71A6-4D0E-BB84-7BBB18F8849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51286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87E0-C67C-139E-4E29-19F8DE8CB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7AC91-6758-F25D-0FBF-08C5A2863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094AB-B13B-B04F-B63F-DFB638113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34B0-9487-40B5-9F4D-0C309A7A91DE}" type="datetimeFigureOut">
              <a:rPr lang="LID4096" smtClean="0"/>
              <a:t>10/22/2024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BA1A5-DF92-E577-C297-B20ED5D4A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1E704-69A2-0221-41D8-565368878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32E5A-71A6-4D0E-BB84-7BBB18F8849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70076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31571-E4E7-30F1-BCF3-F6F37D00E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04C38F-2A94-DA08-4451-0BF239368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E914B-D9A4-BCB2-29D1-69C75A7A5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34B0-9487-40B5-9F4D-0C309A7A91DE}" type="datetimeFigureOut">
              <a:rPr lang="LID4096" smtClean="0"/>
              <a:t>10/22/2024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E6B22-CAD3-7D82-0737-6E320B124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99F211-A99A-844B-C6CF-DD7DE1A79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32E5A-71A6-4D0E-BB84-7BBB18F8849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83633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1A4AA-C8F2-B0EB-0D26-D61605940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2DE0E-21D6-63FA-1A01-BA1277791E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16161D-6867-B773-0999-33D979E70E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E1A469-C06E-7031-383D-0B447DD29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34B0-9487-40B5-9F4D-0C309A7A91DE}" type="datetimeFigureOut">
              <a:rPr lang="LID4096" smtClean="0"/>
              <a:t>10/22/2024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D7C6F9-EC41-7A24-A883-03FE11EB8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62796-FD46-E468-DD78-57A565DBF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32E5A-71A6-4D0E-BB84-7BBB18F8849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84409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3CC27-ABC5-CF5B-D7C3-CB1C5C90B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134FB7-3E86-BF8B-64AB-80885D732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604E5-E095-5ECF-5C1B-73039AC5CF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E8DD1-BC37-624E-DB35-1B489AD5E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972005-9EFC-2FD5-69CA-5730E281EB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3D10B2-4C9B-3034-D8A8-5DB3F1C25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34B0-9487-40B5-9F4D-0C309A7A91DE}" type="datetimeFigureOut">
              <a:rPr lang="LID4096" smtClean="0"/>
              <a:t>10/22/2024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2EE2D8-201F-DD96-DCFA-2F4C5F948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390B3C-0293-717C-5725-0E042A3FB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32E5A-71A6-4D0E-BB84-7BBB18F8849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81312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52A8D-DA29-7E2B-FD23-73DBF73B6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FA736C-C447-3AA4-0988-3F4734B73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34B0-9487-40B5-9F4D-0C309A7A91DE}" type="datetimeFigureOut">
              <a:rPr lang="LID4096" smtClean="0"/>
              <a:t>10/22/2024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0175BE-FECC-A4FF-FA43-F84C244A1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A3030C-CC80-4493-356B-72BD351B0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32E5A-71A6-4D0E-BB84-7BBB18F8849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46695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E81979-6378-873D-B5E2-44888912F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34B0-9487-40B5-9F4D-0C309A7A91DE}" type="datetimeFigureOut">
              <a:rPr lang="LID4096" smtClean="0"/>
              <a:t>10/22/2024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3C067-5F06-27D7-8517-B8BA55B21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7A154F-4209-57EC-F40E-ED06EF488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32E5A-71A6-4D0E-BB84-7BBB18F8849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06025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8B4E7-5FE7-5FC8-A9AD-66E49B43A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D1995-0853-0C2C-2BF8-41727F41A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8A666-EBB7-E0AA-40EC-0B8C1276F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384EC1-C423-850B-1595-1B07D90B1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34B0-9487-40B5-9F4D-0C309A7A91DE}" type="datetimeFigureOut">
              <a:rPr lang="LID4096" smtClean="0"/>
              <a:t>10/22/2024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6163C4-CB36-9013-E04D-AA2D6607D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48B46-7352-4E1D-AFB2-7B788813A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32E5A-71A6-4D0E-BB84-7BBB18F8849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29019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5BB76-B6A3-3230-4C6F-B06BF967E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40563-D408-1E15-B996-AB92D23725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2C5913-32EC-2709-B7DC-849BC6E63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DDA971-AD75-872E-4061-1BBBE319C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34B0-9487-40B5-9F4D-0C309A7A91DE}" type="datetimeFigureOut">
              <a:rPr lang="LID4096" smtClean="0"/>
              <a:t>10/22/2024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F2BE4D-9D71-53C7-A007-818AD7FC8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D65857-2F5D-3DFE-5F5B-E5538501B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32E5A-71A6-4D0E-BB84-7BBB18F8849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3799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ED92E6-1E1A-B6CA-FD7A-07B338FB8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045EDF-5B57-B53F-C2FF-FF9B4D9B3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043CA-E61C-CB80-BEA4-09538B9903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4C34B0-9487-40B5-9F4D-0C309A7A91DE}" type="datetimeFigureOut">
              <a:rPr lang="LID4096" smtClean="0"/>
              <a:t>10/22/2024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C247F-2822-7AFD-020F-306DF4543D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1EA46-8B72-4AC8-86C4-B12D2FC1A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732E5A-71A6-4D0E-BB84-7BBB18F88496}" type="slidenum">
              <a:rPr lang="LID4096" smtClean="0"/>
              <a:t>‹#›</a:t>
            </a:fld>
            <a:endParaRPr lang="LID4096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734AA-B168-C78B-40B7-4FE4CCC25B50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3376613" y="6672580"/>
            <a:ext cx="546100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INTERNAL. This information is accessible to ADB Management and Staff. It may be shared outside ADB with appropriate permission.</a:t>
            </a:r>
          </a:p>
        </p:txBody>
      </p:sp>
    </p:spTree>
    <p:extLst>
      <p:ext uri="{BB962C8B-B14F-4D97-AF65-F5344CB8AC3E}">
        <p14:creationId xmlns:p14="http://schemas.microsoft.com/office/powerpoint/2010/main" val="2996085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1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O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LID4096" sz="1200" dirty="0"/>
          </a:p>
        </p:txBody>
      </p:sp>
      <p:sp>
        <p:nvSpPr>
          <p:cNvPr id="3" name="Freeform 3"/>
          <p:cNvSpPr/>
          <p:nvPr/>
        </p:nvSpPr>
        <p:spPr>
          <a:xfrm>
            <a:off x="825909" y="0"/>
            <a:ext cx="3303638" cy="1038436"/>
          </a:xfrm>
          <a:custGeom>
            <a:avLst/>
            <a:gdLst/>
            <a:ahLst/>
            <a:cxnLst/>
            <a:rect l="l" t="t" r="r" b="b"/>
            <a:pathLst>
              <a:path w="9842221" h="3567633">
                <a:moveTo>
                  <a:pt x="0" y="0"/>
                </a:moveTo>
                <a:lnTo>
                  <a:pt x="9842222" y="0"/>
                </a:lnTo>
                <a:lnTo>
                  <a:pt x="9842222" y="3567633"/>
                </a:lnTo>
                <a:lnTo>
                  <a:pt x="0" y="35676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975" t="-110478" r="-24627" b="-105267"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4" name="TextBox 4"/>
          <p:cNvSpPr txBox="1"/>
          <p:nvPr/>
        </p:nvSpPr>
        <p:spPr>
          <a:xfrm>
            <a:off x="973394" y="2613654"/>
            <a:ext cx="10245212" cy="1447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6"/>
              </a:lnSpc>
            </a:pPr>
            <a:r>
              <a:rPr lang="en-US" sz="2400" b="1" dirty="0">
                <a:solidFill>
                  <a:srgbClr val="000000"/>
                </a:solidFill>
                <a:latin typeface="Calibri (MS) Bold"/>
              </a:rPr>
              <a:t>Driving more informed Decisions with Data</a:t>
            </a:r>
          </a:p>
          <a:p>
            <a:pPr algn="ctr">
              <a:lnSpc>
                <a:spcPts val="6066"/>
              </a:lnSpc>
            </a:pPr>
            <a:r>
              <a:rPr lang="en-US" sz="2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Filling the gaps - Data and expertise for risk informed planning</a:t>
            </a:r>
            <a:endParaRPr lang="en-US" sz="2400" b="1" dirty="0">
              <a:solidFill>
                <a:srgbClr val="000000"/>
              </a:solidFill>
              <a:latin typeface="Calibri (MS) Bold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04E3F9B-FB73-803B-0252-88D63862F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23394" y="-422999"/>
            <a:ext cx="2612923" cy="185393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4D23FF-AE61-7E2E-4CD4-445D49F37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735" y="447139"/>
            <a:ext cx="4766330" cy="145405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Suggestions</a:t>
            </a:r>
            <a:endParaRPr lang="LID4096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686C1-0A45-0F83-0DA6-71BB34A8D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50" y="1661566"/>
            <a:ext cx="5060603" cy="3518153"/>
          </a:xfrm>
        </p:spPr>
        <p:txBody>
          <a:bodyPr anchor="t">
            <a:no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The are clear benefits to the SIDS for having a central repository for data storage</a:t>
            </a:r>
          </a:p>
          <a:p>
            <a:r>
              <a:rPr lang="en-US" sz="2000" dirty="0">
                <a:solidFill>
                  <a:schemeClr val="tx2"/>
                </a:solidFill>
              </a:rPr>
              <a:t>The ability to manage risk can be vastly improved through regular capture of spatial data to understand changes in the natural and urban environments. </a:t>
            </a:r>
          </a:p>
          <a:p>
            <a:r>
              <a:rPr lang="en-US" sz="2000" dirty="0">
                <a:solidFill>
                  <a:schemeClr val="tx2"/>
                </a:solidFill>
              </a:rPr>
              <a:t>Open access to data.</a:t>
            </a:r>
          </a:p>
          <a:p>
            <a:r>
              <a:rPr lang="en-US" sz="2000" b="1" dirty="0">
                <a:solidFill>
                  <a:schemeClr val="tx2"/>
                </a:solidFill>
              </a:rPr>
              <a:t>Cost and time savings to development funded project and programs would be significant.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Google Shape;367;p2">
            <a:extLst>
              <a:ext uri="{FF2B5EF4-FFF2-40B4-BE49-F238E27FC236}">
                <a16:creationId xmlns:a16="http://schemas.microsoft.com/office/drawing/2014/main" id="{C759DF96-7AA7-1B1A-7F6C-EF5E0EB76C7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20257" y="1445342"/>
            <a:ext cx="5584930" cy="3822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6447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388F72-352A-E47C-C129-00176AD07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The Pacific has a data problem </a:t>
            </a:r>
            <a:endParaRPr lang="en-US" sz="2800" dirty="0"/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350707-9E20-85FF-52D8-08922A80D5FC}"/>
              </a:ext>
            </a:extLst>
          </p:cNvPr>
          <p:cNvSpPr txBox="1"/>
          <p:nvPr/>
        </p:nvSpPr>
        <p:spPr>
          <a:xfrm>
            <a:off x="640080" y="2706624"/>
            <a:ext cx="6894576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222222"/>
                </a:solidFill>
                <a:latin typeface="Arial" panose="020B0604020202020204" pitchFamily="34" charset="0"/>
              </a:rPr>
              <a:t>The Blue Continent (Pacific Islands) lacks good quality survey and geospatial data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600" b="1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222222"/>
                </a:solidFill>
                <a:latin typeface="Arial" panose="020B0604020202020204" pitchFamily="34" charset="0"/>
              </a:rPr>
              <a:t>Without this data decision makers/policy makers cannot make informed decisions around planning and infrastructure. 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222222"/>
                </a:solidFill>
                <a:latin typeface="Arial" panose="020B0604020202020204" pitchFamily="34" charset="0"/>
              </a:rPr>
              <a:t>Huge shortages in skilled Suveryors, Geotech Engineers and other critical professions.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0" i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60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</p:txBody>
      </p:sp>
      <p:pic>
        <p:nvPicPr>
          <p:cNvPr id="5" name="Google Shape;394;p3">
            <a:extLst>
              <a:ext uri="{FF2B5EF4-FFF2-40B4-BE49-F238E27FC236}">
                <a16:creationId xmlns:a16="http://schemas.microsoft.com/office/drawing/2014/main" id="{61D74630-78E5-877C-410B-ED0490019497}"/>
              </a:ext>
            </a:extLst>
          </p:cNvPr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8293608" y="329183"/>
            <a:ext cx="2863578" cy="3429969"/>
          </a:xfrm>
          <a:prstGeom prst="rect">
            <a:avLst/>
          </a:prstGeom>
          <a:noFill/>
        </p:spPr>
      </p:pic>
      <p:pic>
        <p:nvPicPr>
          <p:cNvPr id="4" name="Google Shape;369;p2">
            <a:extLst>
              <a:ext uri="{FF2B5EF4-FFF2-40B4-BE49-F238E27FC236}">
                <a16:creationId xmlns:a16="http://schemas.microsoft.com/office/drawing/2014/main" id="{284844E2-2335-2308-C9BA-C537570CD292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26478" y="4079193"/>
            <a:ext cx="3895388" cy="2449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1898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map of land with red dots&#10;&#10;Description automatically generated">
            <a:extLst>
              <a:ext uri="{FF2B5EF4-FFF2-40B4-BE49-F238E27FC236}">
                <a16:creationId xmlns:a16="http://schemas.microsoft.com/office/drawing/2014/main" id="{58BE7A5A-0A19-9BD3-3775-22560AB65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359" r="-309"/>
          <a:stretch/>
        </p:blipFill>
        <p:spPr>
          <a:xfrm>
            <a:off x="535858" y="822286"/>
            <a:ext cx="11120283" cy="49628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9CB764-22C7-699D-1152-5ED0511B4C9B}"/>
              </a:ext>
            </a:extLst>
          </p:cNvPr>
          <p:cNvSpPr txBox="1"/>
          <p:nvPr/>
        </p:nvSpPr>
        <p:spPr>
          <a:xfrm>
            <a:off x="858822" y="589266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Infrastructure Risk Exposure Mapping - </a:t>
            </a:r>
            <a:r>
              <a:rPr lang="en-US" dirty="0"/>
              <a:t> Vanuatu 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Tsunami and Sinkhole proximity to water supply system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44C008-E5FD-7F39-5BD4-E9C0BABF1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7510" y="5941488"/>
            <a:ext cx="1958510" cy="5486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6908E5F-540B-83CE-9E60-404E508D3964}"/>
              </a:ext>
            </a:extLst>
          </p:cNvPr>
          <p:cNvSpPr txBox="1"/>
          <p:nvPr/>
        </p:nvSpPr>
        <p:spPr>
          <a:xfrm>
            <a:off x="934065" y="314632"/>
            <a:ext cx="4811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Why is it important </a:t>
            </a:r>
            <a:endParaRPr lang="LID4096" sz="2000" b="1" dirty="0"/>
          </a:p>
        </p:txBody>
      </p:sp>
    </p:spTree>
    <p:extLst>
      <p:ext uri="{BB962C8B-B14F-4D97-AF65-F5344CB8AC3E}">
        <p14:creationId xmlns:p14="http://schemas.microsoft.com/office/powerpoint/2010/main" val="640218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the world&#10;&#10;Description automatically generated">
            <a:extLst>
              <a:ext uri="{FF2B5EF4-FFF2-40B4-BE49-F238E27FC236}">
                <a16:creationId xmlns:a16="http://schemas.microsoft.com/office/drawing/2014/main" id="{8FE913E9-331A-00C9-AAB8-812E21CD8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4" r="6000"/>
          <a:stretch/>
        </p:blipFill>
        <p:spPr>
          <a:xfrm>
            <a:off x="-9886" y="10"/>
            <a:ext cx="8477918" cy="6857990"/>
          </a:xfrm>
          <a:prstGeom prst="rect">
            <a:avLst/>
          </a:prstGeom>
          <a:noFill/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07C0803-E02E-0421-6B59-590E6D5592B3}"/>
              </a:ext>
            </a:extLst>
          </p:cNvPr>
          <p:cNvSpPr txBox="1"/>
          <p:nvPr/>
        </p:nvSpPr>
        <p:spPr>
          <a:xfrm>
            <a:off x="8468032" y="2543364"/>
            <a:ext cx="3434180" cy="3599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Remote sensing digital terrain model analysis – Vanua </a:t>
            </a:r>
            <a:r>
              <a:rPr lang="en-US" sz="2000" dirty="0" err="1"/>
              <a:t>Levu</a:t>
            </a: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Colour</a:t>
            </a:r>
            <a:r>
              <a:rPr lang="en-US" sz="2000" dirty="0"/>
              <a:t> elevation banding – as proxy to coastal surge and tsunami inundation risk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C1B84D-38C2-128A-78DF-20BA9FF5D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8787" y="6142383"/>
            <a:ext cx="1958510" cy="548688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D30A851B-DC79-5C5A-E12A-E21936059E2F}"/>
              </a:ext>
            </a:extLst>
          </p:cNvPr>
          <p:cNvSpPr/>
          <p:nvPr/>
        </p:nvSpPr>
        <p:spPr>
          <a:xfrm>
            <a:off x="88490" y="174259"/>
            <a:ext cx="2291094" cy="867954"/>
          </a:xfrm>
          <a:custGeom>
            <a:avLst/>
            <a:gdLst/>
            <a:ahLst/>
            <a:cxnLst/>
            <a:rect l="l" t="t" r="r" b="b"/>
            <a:pathLst>
              <a:path w="6249479" h="2265327">
                <a:moveTo>
                  <a:pt x="0" y="0"/>
                </a:moveTo>
                <a:lnTo>
                  <a:pt x="6249479" y="0"/>
                </a:lnTo>
                <a:lnTo>
                  <a:pt x="6249479" y="2265327"/>
                </a:lnTo>
                <a:lnTo>
                  <a:pt x="0" y="22653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975" t="-110478" r="-24627" b="-105267"/>
            </a:stretch>
          </a:blipFill>
        </p:spPr>
        <p:txBody>
          <a:bodyPr/>
          <a:lstStyle/>
          <a:p>
            <a:endParaRPr lang="LID4096" sz="1200"/>
          </a:p>
        </p:txBody>
      </p:sp>
    </p:spTree>
    <p:extLst>
      <p:ext uri="{BB962C8B-B14F-4D97-AF65-F5344CB8AC3E}">
        <p14:creationId xmlns:p14="http://schemas.microsoft.com/office/powerpoint/2010/main" val="311979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8E7A1-FFBF-DABE-097F-092D53D49350}"/>
              </a:ext>
            </a:extLst>
          </p:cNvPr>
          <p:cNvSpPr txBox="1">
            <a:spLocks/>
          </p:cNvSpPr>
          <p:nvPr/>
        </p:nvSpPr>
        <p:spPr>
          <a:xfrm>
            <a:off x="539620" y="10386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LID4096" dirty="0"/>
          </a:p>
        </p:txBody>
      </p:sp>
      <p:pic>
        <p:nvPicPr>
          <p:cNvPr id="9" name="Picture 8" descr="Aerial view of a green landscape&#10;&#10;Description automatically generated">
            <a:extLst>
              <a:ext uri="{FF2B5EF4-FFF2-40B4-BE49-F238E27FC236}">
                <a16:creationId xmlns:a16="http://schemas.microsoft.com/office/drawing/2014/main" id="{2BD81A64-E1A3-B0BA-A0A3-005E99484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78" y="1429431"/>
            <a:ext cx="5375791" cy="3515034"/>
          </a:xfrm>
          <a:prstGeom prst="rect">
            <a:avLst/>
          </a:prstGeom>
        </p:spPr>
      </p:pic>
      <p:pic>
        <p:nvPicPr>
          <p:cNvPr id="12" name="Picture 11" descr="A large rectangular area with a pond surrounded by green hills&#10;&#10;Description automatically generated with medium confidence">
            <a:extLst>
              <a:ext uri="{FF2B5EF4-FFF2-40B4-BE49-F238E27FC236}">
                <a16:creationId xmlns:a16="http://schemas.microsoft.com/office/drawing/2014/main" id="{627BEA49-FE4C-D183-1D0F-954042327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83" y="1360604"/>
            <a:ext cx="5458211" cy="35838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671605-ADAA-6FC1-2F73-B4F929E89CFA}"/>
              </a:ext>
            </a:extLst>
          </p:cNvPr>
          <p:cNvSpPr txBox="1"/>
          <p:nvPr/>
        </p:nvSpPr>
        <p:spPr>
          <a:xfrm>
            <a:off x="539620" y="4984954"/>
            <a:ext cx="111804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Lion One metals required an aerial LiDAR survey to inform dam failure modeling for  Tailings Dam in close proximity to </a:t>
            </a:r>
            <a:r>
              <a:rPr lang="en-US" dirty="0" err="1"/>
              <a:t>Korebebe</a:t>
            </a:r>
            <a:r>
              <a:rPr lang="en-US" dirty="0"/>
              <a:t> Village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Survey was required urgently and traditional survey methods would have been time costly and also hazardous for surveyors working across steep and dangerous terrain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680190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4D23FF-AE61-7E2E-4CD4-445D49F37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735" y="447139"/>
            <a:ext cx="4766330" cy="145405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Data in Design</a:t>
            </a:r>
            <a:endParaRPr lang="LID4096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686C1-0A45-0F83-0DA6-71BB34A8D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50" y="1661566"/>
            <a:ext cx="5060603" cy="3518153"/>
          </a:xfrm>
        </p:spPr>
        <p:txBody>
          <a:bodyPr anchor="t">
            <a:no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National Building Codes and Standards provide the guidance and some of the design data (loading) necessary for application in infrastructure design.</a:t>
            </a:r>
          </a:p>
          <a:p>
            <a:r>
              <a:rPr lang="en-US" sz="2000" dirty="0">
                <a:solidFill>
                  <a:schemeClr val="tx2"/>
                </a:solidFill>
              </a:rPr>
              <a:t>These codes guide the application of data (say wind speed m/s) based on importance of infrastructure and the probability of occurrence and exceedance (frequency, intensity, duration).</a:t>
            </a:r>
          </a:p>
          <a:p>
            <a:r>
              <a:rPr lang="en-US" sz="2000" dirty="0">
                <a:solidFill>
                  <a:schemeClr val="tx2"/>
                </a:solidFill>
              </a:rPr>
              <a:t>Design consultants apply the guidance of these standards and captured data to produce risk-informed and risk-responsive designs.</a:t>
            </a:r>
          </a:p>
          <a:p>
            <a:r>
              <a:rPr lang="en-US" sz="2000" b="1" dirty="0">
                <a:solidFill>
                  <a:schemeClr val="tx2"/>
                </a:solidFill>
              </a:rPr>
              <a:t>The better the Data = the better the Design response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160E2F07-44DD-2645-56B5-4646D38D5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08392" y="2421266"/>
            <a:ext cx="4142232" cy="293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28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104">
            <a:hlinkClick r:id="" action="ppaction://media"/>
            <a:extLst>
              <a:ext uri="{FF2B5EF4-FFF2-40B4-BE49-F238E27FC236}">
                <a16:creationId xmlns:a16="http://schemas.microsoft.com/office/drawing/2014/main" id="{6AAC1BDB-844D-E809-772D-F21AC9EFCF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804" y="1156996"/>
            <a:ext cx="3374767" cy="5701004"/>
          </a:xfrm>
          <a:prstGeom prst="rect">
            <a:avLst/>
          </a:prstGeom>
        </p:spPr>
      </p:pic>
      <p:pic>
        <p:nvPicPr>
          <p:cNvPr id="4" name="IMG_3678">
            <a:hlinkClick r:id="" action="ppaction://media"/>
            <a:extLst>
              <a:ext uri="{FF2B5EF4-FFF2-40B4-BE49-F238E27FC236}">
                <a16:creationId xmlns:a16="http://schemas.microsoft.com/office/drawing/2014/main" id="{B7C4486A-3D33-D753-93B9-98856BA16C8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59882" y="177282"/>
            <a:ext cx="4696314" cy="650343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EE75521-0300-A36B-607A-95D9A569955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LID4096" b="1" dirty="0"/>
          </a:p>
        </p:txBody>
      </p:sp>
    </p:spTree>
    <p:extLst>
      <p:ext uri="{BB962C8B-B14F-4D97-AF65-F5344CB8AC3E}">
        <p14:creationId xmlns:p14="http://schemas.microsoft.com/office/powerpoint/2010/main" val="32880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9E510-1E30-CC0A-1BAA-51D21FE0F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4" name="Tunnel Scan Test (2)">
            <a:hlinkClick r:id="" action="ppaction://media"/>
            <a:extLst>
              <a:ext uri="{FF2B5EF4-FFF2-40B4-BE49-F238E27FC236}">
                <a16:creationId xmlns:a16="http://schemas.microsoft.com/office/drawing/2014/main" id="{20AB29D4-7EA1-EE6F-2E00-3111E7283E3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660" y="214486"/>
            <a:ext cx="11436679" cy="6429028"/>
          </a:xfrm>
        </p:spPr>
      </p:pic>
    </p:spTree>
    <p:extLst>
      <p:ext uri="{BB962C8B-B14F-4D97-AF65-F5344CB8AC3E}">
        <p14:creationId xmlns:p14="http://schemas.microsoft.com/office/powerpoint/2010/main" val="277084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D23FF-AE61-7E2E-4CD4-445D49F37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Examples</a:t>
            </a:r>
            <a:endParaRPr lang="LID4096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4FC15BDF-4957-E628-8C09-1B95505437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3433312"/>
              </p:ext>
            </p:extLst>
          </p:nvPr>
        </p:nvGraphicFramePr>
        <p:xfrm>
          <a:off x="552740" y="1814738"/>
          <a:ext cx="11271380" cy="4049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5647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C743570CA55D4C80BB8B2EC71B7606" ma:contentTypeVersion="22" ma:contentTypeDescription="Create a new document." ma:contentTypeScope="" ma:versionID="f72bcd8cda11beeb614a517dff1a6fb0">
  <xsd:schema xmlns:xsd="http://www.w3.org/2001/XMLSchema" xmlns:xs="http://www.w3.org/2001/XMLSchema" xmlns:p="http://schemas.microsoft.com/office/2006/metadata/properties" xmlns:ns2="7b499448-c3a4-486a-ab46-c20b1b95d902" xmlns:ns3="033981f3-c5e7-4c0e-99e6-cc44a02d67fb" targetNamespace="http://schemas.microsoft.com/office/2006/metadata/properties" ma:root="true" ma:fieldsID="33f0c4a3d8b4a54e62a596c42c5ae686" ns2:_="" ns3:_="">
    <xsd:import namespace="7b499448-c3a4-486a-ab46-c20b1b95d902"/>
    <xsd:import namespace="033981f3-c5e7-4c0e-99e6-cc44a02d67f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Edited" minOccurs="0"/>
                <xsd:element ref="ns2:LastSharedByTime" minOccurs="0"/>
                <xsd:element ref="ns2:LastSharedByUser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_Flow_SignoffStatus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499448-c3a4-486a-ab46-c20b1b95d90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internalName="LastSharedByTime" ma:readOnly="true">
      <xsd:simpleType>
        <xsd:restriction base="dms:DateTime"/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d312fcd9-3bd6-449d-a254-c81ff2410aa5}" ma:internalName="TaxCatchAll" ma:showField="CatchAllData" ma:web="7b499448-c3a4-486a-ab46-c20b1b95d9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3981f3-c5e7-4c0e-99e6-cc44a02d67fb" elementFormDefault="qualified">
    <xsd:import namespace="http://schemas.microsoft.com/office/2006/documentManagement/types"/>
    <xsd:import namespace="http://schemas.microsoft.com/office/infopath/2007/PartnerControls"/>
    <xsd:element name="Edited" ma:index="10" nillable="true" ma:displayName="Edited" ma:format="DateOnly" ma:internalName="Edited">
      <xsd:simpleType>
        <xsd:restriction base="dms:DateTime"/>
      </xsd:simpleType>
    </xsd:element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_Flow_SignoffStatus" ma:index="21" nillable="true" ma:displayName="Sign-off status" ma:internalName="_x0024_Resources_x003a_core_x002c_Signoff_Status_x003b_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03ceb7d0-9070-4895-a2e6-0640ca70f8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13788FB-71C7-4321-B4D9-FC767058E7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499448-c3a4-486a-ab46-c20b1b95d902"/>
    <ds:schemaRef ds:uri="033981f3-c5e7-4c0e-99e6-cc44a02d67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A4FFE30-6153-4F9A-A58E-13DCC4404F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17731</TotalTime>
  <Words>360</Words>
  <Application>Microsoft Office PowerPoint</Application>
  <PresentationFormat>Widescreen</PresentationFormat>
  <Paragraphs>41</Paragraphs>
  <Slides>10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(MS) Bold</vt:lpstr>
      <vt:lpstr>Office Theme</vt:lpstr>
      <vt:lpstr>PowerPoint Presentation</vt:lpstr>
      <vt:lpstr>The Pacific has a data problem </vt:lpstr>
      <vt:lpstr>PowerPoint Presentation</vt:lpstr>
      <vt:lpstr>PowerPoint Presentation</vt:lpstr>
      <vt:lpstr>PowerPoint Presentation</vt:lpstr>
      <vt:lpstr>Data in Design</vt:lpstr>
      <vt:lpstr>PowerPoint Presentation</vt:lpstr>
      <vt:lpstr>PowerPoint Presentation</vt:lpstr>
      <vt:lpstr>Examples</vt:lpstr>
      <vt:lpstr>Suggestions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Kahuto Pacific</dc:creator>
  <cp:lastModifiedBy>Caroline Fusimalohi</cp:lastModifiedBy>
  <cp:revision>8</cp:revision>
  <dcterms:created xsi:type="dcterms:W3CDTF">2024-09-19T08:19:11Z</dcterms:created>
  <dcterms:modified xsi:type="dcterms:W3CDTF">2024-10-22T03:02:09Z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17d4574-7375-4d17-b29c-6e4c6df0fcb0_Enabled">
    <vt:lpwstr>true</vt:lpwstr>
  </property>
  <property fmtid="{D5CDD505-2E9C-101B-9397-08002B2CF9AE}" pid="3" name="MSIP_Label_817d4574-7375-4d17-b29c-6e4c6df0fcb0_SetDate">
    <vt:lpwstr>2024-10-22T03:01:56Z</vt:lpwstr>
  </property>
  <property fmtid="{D5CDD505-2E9C-101B-9397-08002B2CF9AE}" pid="4" name="MSIP_Label_817d4574-7375-4d17-b29c-6e4c6df0fcb0_Method">
    <vt:lpwstr>Standard</vt:lpwstr>
  </property>
  <property fmtid="{D5CDD505-2E9C-101B-9397-08002B2CF9AE}" pid="5" name="MSIP_Label_817d4574-7375-4d17-b29c-6e4c6df0fcb0_Name">
    <vt:lpwstr>ADB Internal</vt:lpwstr>
  </property>
  <property fmtid="{D5CDD505-2E9C-101B-9397-08002B2CF9AE}" pid="6" name="MSIP_Label_817d4574-7375-4d17-b29c-6e4c6df0fcb0_SiteId">
    <vt:lpwstr>9495d6bb-41c2-4c58-848f-92e52cf3d640</vt:lpwstr>
  </property>
  <property fmtid="{D5CDD505-2E9C-101B-9397-08002B2CF9AE}" pid="7" name="MSIP_Label_817d4574-7375-4d17-b29c-6e4c6df0fcb0_ActionId">
    <vt:lpwstr>1f0c69eb-a2d8-48c9-8d26-c1d641d1e7ab</vt:lpwstr>
  </property>
  <property fmtid="{D5CDD505-2E9C-101B-9397-08002B2CF9AE}" pid="8" name="MSIP_Label_817d4574-7375-4d17-b29c-6e4c6df0fcb0_ContentBits">
    <vt:lpwstr>2</vt:lpwstr>
  </property>
  <property fmtid="{D5CDD505-2E9C-101B-9397-08002B2CF9AE}" pid="9" name="ClassificationContentMarkingFooterLocations">
    <vt:lpwstr>Office Theme:8</vt:lpwstr>
  </property>
  <property fmtid="{D5CDD505-2E9C-101B-9397-08002B2CF9AE}" pid="10" name="ClassificationContentMarkingFooterText">
    <vt:lpwstr>INTERNAL. This information is accessible to ADB Management and Staff. It may be shared outside ADB with appropriate permission.</vt:lpwstr>
  </property>
</Properties>
</file>