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601" r:id="rId5"/>
    <p:sldId id="581" r:id="rId6"/>
    <p:sldId id="599" r:id="rId7"/>
    <p:sldId id="604" r:id="rId8"/>
    <p:sldId id="602" r:id="rId9"/>
    <p:sldId id="582" r:id="rId10"/>
    <p:sldId id="593" r:id="rId11"/>
    <p:sldId id="592" r:id="rId12"/>
    <p:sldId id="594" r:id="rId13"/>
    <p:sldId id="603" r:id="rId1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4D71B4-26CC-6F3C-DE25-55BB002CF4E9}" name="lucypennington00@gmail.com" initials="lu" userId="S::urn:spo:guest#lucypennington00@gmail.com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3035" autoAdjust="0"/>
  </p:normalViewPr>
  <p:slideViewPr>
    <p:cSldViewPr snapToGrid="0">
      <p:cViewPr varScale="1">
        <p:scale>
          <a:sx n="40" d="100"/>
          <a:sy n="40" d="100"/>
        </p:scale>
        <p:origin x="1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5" d="100"/>
          <a:sy n="105" d="100"/>
        </p:scale>
        <p:origin x="26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9794E-9498-4C49-9BE7-02E4E351F4B5}" type="datetimeFigureOut">
              <a:rPr lang="en-AU" smtClean="0"/>
              <a:t>22/10/2024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F98F0-28DA-4F89-A408-DE664511B5E7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68119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9AD66-EC68-D9EB-321B-13C1CCB5C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B16D50-1D52-1ADD-909E-ACA7B4189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DD982D-5491-E8D3-83EC-1F1FC47E48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EA31B-EAB3-CD82-C479-7B0D40C617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F98F0-28DA-4F89-A408-DE664511B5E7}" type="slidenum">
              <a:rPr lang="en-AU" smtClean="0"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52574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D6B3D-9A70-BB75-D889-9305D536A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4C0440-70F7-27AC-3207-BBB5753636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CD4700-F618-155D-8704-53045A49E2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AC685-DD47-04C9-8035-BEDD139595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F98F0-28DA-4F89-A408-DE664511B5E7}" type="slidenum">
              <a:rPr lang="en-AU" smtClean="0"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54215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Tx/>
              <a:buNone/>
            </a:pPr>
            <a:endParaRPr lang="en-AU" u="none" dirty="0"/>
          </a:p>
          <a:p>
            <a:pPr marL="0" indent="0" algn="l">
              <a:buFontTx/>
              <a:buNone/>
            </a:pPr>
            <a:endParaRPr lang="en-AU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F98F0-28DA-4F89-A408-DE664511B5E7}" type="slidenum">
              <a:rPr lang="en-AU" smtClean="0"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75545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F98F0-28DA-4F89-A408-DE664511B5E7}" type="slidenum">
              <a:rPr lang="en-AU" smtClean="0"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5611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F1FE6-C97A-CE8C-68DC-3EB0B6151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C1F94A-388D-4C6B-89B9-B16EFF7669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DCC41D-F0C2-AEBA-3564-9E5DF61D7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9DBF0-84CE-6B51-2DB0-547530CAA7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F98F0-28DA-4F89-A408-DE664511B5E7}" type="slidenum">
              <a:rPr lang="en-AU" smtClean="0"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66586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9F5D3-5FC4-FF11-B039-BE3F68450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7AF8FF-2710-152A-D5CD-199994A23D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099FB3-EA68-7B36-A845-7CF2CFB38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AU" b="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3E2FD-D48F-30D9-9E94-147B146D8D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F98F0-28DA-4F89-A408-DE664511B5E7}" type="slidenum">
              <a:rPr lang="en-AU" smtClean="0"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48694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F98F0-28DA-4F89-A408-DE664511B5E7}" type="slidenum">
              <a:rPr lang="en-AU" smtClean="0"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4646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F98F0-28DA-4F89-A408-DE664511B5E7}" type="slidenum">
              <a:rPr lang="en-AU" smtClean="0"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15921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F98F0-28DA-4F89-A408-DE664511B5E7}" type="slidenum">
              <a:rPr lang="en-AU" smtClean="0"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04681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F98F0-28DA-4F89-A408-DE664511B5E7}" type="slidenum">
              <a:rPr lang="en-AU" smtClean="0"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5199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4C421-85B6-48BF-941C-BF2B0CEBC8D6}" type="datetimeFigureOut">
              <a:rPr lang="en-GB" smtClean="0"/>
              <a:t>22/10/2024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FB9A-4DDD-412D-AFD4-9F3001ABAFE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4696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4C421-85B6-48BF-941C-BF2B0CEBC8D6}" type="datetimeFigureOut">
              <a:rPr lang="en-GB" smtClean="0"/>
              <a:t>22/10/2024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FB9A-4DDD-412D-AFD4-9F3001ABAFE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647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4C421-85B6-48BF-941C-BF2B0CEBC8D6}" type="datetimeFigureOut">
              <a:rPr lang="en-GB" smtClean="0"/>
              <a:t>22/10/2024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FB9A-4DDD-412D-AFD4-9F3001ABAFE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3019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45999" y="2402909"/>
            <a:ext cx="2688369" cy="395139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lang="en-AU" sz="1400" noProof="0" dirty="0" smtClean="0"/>
            </a:lvl1pPr>
            <a:lvl2pPr>
              <a:spcAft>
                <a:spcPts val="0"/>
              </a:spcAft>
              <a:defRPr lang="en-AU" sz="1400" noProof="0" dirty="0" smtClean="0"/>
            </a:lvl2pPr>
            <a:lvl3pPr>
              <a:spcAft>
                <a:spcPts val="0"/>
              </a:spcAft>
              <a:defRPr lang="en-AU" sz="1400" noProof="0" dirty="0" smtClean="0"/>
            </a:lvl3pPr>
            <a:lvl4pPr>
              <a:spcAft>
                <a:spcPts val="0"/>
              </a:spcAft>
              <a:defRPr lang="en-AU" sz="1400" noProof="0" dirty="0" smtClean="0"/>
            </a:lvl4pPr>
            <a:lvl5pPr marL="0" marR="0" indent="0" algn="l" defTabSz="1088449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8134CB3-4280-41AF-87CD-A759C25A9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noProof="0" dirty="0"/>
              <a:t>Click to add text</a:t>
            </a:r>
            <a:endParaRPr lang="en-AU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7B48C59-8C92-4706-89C4-CF8DA2EF1C7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314790" y="1421226"/>
            <a:ext cx="1619578" cy="276935"/>
          </a:xfrm>
        </p:spPr>
        <p:txBody>
          <a:bodyPr wrap="square" anchor="b" anchorCtr="0">
            <a:spAutoFit/>
          </a:bodyPr>
          <a:lstStyle>
            <a:lvl1pPr>
              <a:defRPr lang="en-AU" sz="1799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449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[Full Name]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4518DEF-D232-400C-AAEA-890886915CA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1314790" y="1704206"/>
            <a:ext cx="1619578" cy="215394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449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[Position Title]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6D70513-D42A-4B37-BEC2-DC5C34EE6D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5999" y="1042916"/>
            <a:ext cx="954731" cy="11791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E25C60-6513-44D4-989E-EAA08D897FC1}"/>
              </a:ext>
            </a:extLst>
          </p:cNvPr>
          <p:cNvCxnSpPr>
            <a:cxnSpLocks/>
          </p:cNvCxnSpPr>
          <p:nvPr/>
        </p:nvCxnSpPr>
        <p:spPr>
          <a:xfrm>
            <a:off x="245999" y="2244954"/>
            <a:ext cx="2688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BEB36FD-EDC5-4433-A4C0-25E2E6E2B333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3247286" y="2402909"/>
            <a:ext cx="2688369" cy="395139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lang="en-AU" sz="1400" noProof="0" dirty="0" smtClean="0"/>
            </a:lvl1pPr>
            <a:lvl2pPr>
              <a:spcAft>
                <a:spcPts val="0"/>
              </a:spcAft>
              <a:defRPr lang="en-AU" sz="1400" noProof="0" dirty="0" smtClean="0"/>
            </a:lvl2pPr>
            <a:lvl3pPr>
              <a:spcAft>
                <a:spcPts val="0"/>
              </a:spcAft>
              <a:defRPr lang="en-AU" sz="1400" noProof="0" dirty="0" smtClean="0"/>
            </a:lvl3pPr>
            <a:lvl4pPr>
              <a:spcAft>
                <a:spcPts val="0"/>
              </a:spcAft>
              <a:defRPr lang="en-AU" sz="1400" noProof="0" dirty="0" smtClean="0"/>
            </a:lvl4pPr>
            <a:lvl5pPr marL="0" marR="0" indent="0" algn="l" defTabSz="1088449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05C1969E-AAC3-451E-B160-443C786DBB15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4323850" y="1421226"/>
            <a:ext cx="1619578" cy="276935"/>
          </a:xfrm>
        </p:spPr>
        <p:txBody>
          <a:bodyPr wrap="square" anchor="b" anchorCtr="0">
            <a:spAutoFit/>
          </a:bodyPr>
          <a:lstStyle>
            <a:lvl1pPr>
              <a:defRPr lang="en-AU" sz="1799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449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[Full Name]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3361715-C88A-4A9F-85FF-DEE2C5E2380F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4323850" y="1704206"/>
            <a:ext cx="1619578" cy="215394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449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[Position Title]</a:t>
            </a:r>
          </a:p>
        </p:txBody>
      </p:sp>
      <p:sp>
        <p:nvSpPr>
          <p:cNvPr id="42" name="Picture Placeholder 13">
            <a:extLst>
              <a:ext uri="{FF2B5EF4-FFF2-40B4-BE49-F238E27FC236}">
                <a16:creationId xmlns:a16="http://schemas.microsoft.com/office/drawing/2014/main" id="{98A1E166-8ADF-4294-A894-9F740A2371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55060" y="1042916"/>
            <a:ext cx="954731" cy="11791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070F471-E678-4688-8744-B2A7DA2BF18E}"/>
              </a:ext>
            </a:extLst>
          </p:cNvPr>
          <p:cNvCxnSpPr>
            <a:cxnSpLocks/>
          </p:cNvCxnSpPr>
          <p:nvPr/>
        </p:nvCxnSpPr>
        <p:spPr>
          <a:xfrm>
            <a:off x="3255059" y="2244954"/>
            <a:ext cx="2688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EDA74481-E239-4EBF-A7DB-33C93F6C6372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6248572" y="2402909"/>
            <a:ext cx="2688369" cy="395139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lang="en-AU" sz="1400" noProof="0" dirty="0" smtClean="0"/>
            </a:lvl1pPr>
            <a:lvl2pPr>
              <a:spcAft>
                <a:spcPts val="0"/>
              </a:spcAft>
              <a:defRPr lang="en-AU" sz="1400" noProof="0" dirty="0" smtClean="0"/>
            </a:lvl2pPr>
            <a:lvl3pPr>
              <a:spcAft>
                <a:spcPts val="0"/>
              </a:spcAft>
              <a:defRPr lang="en-AU" sz="1400" noProof="0" dirty="0" smtClean="0"/>
            </a:lvl3pPr>
            <a:lvl4pPr>
              <a:spcAft>
                <a:spcPts val="0"/>
              </a:spcAft>
              <a:defRPr lang="en-AU" sz="1400" noProof="0" dirty="0" smtClean="0"/>
            </a:lvl4pPr>
            <a:lvl5pPr marL="0" marR="0" indent="0" algn="l" defTabSz="1088449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15C2C9A5-E4B5-4724-BEAE-485B62BE578A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7317363" y="1421226"/>
            <a:ext cx="1619578" cy="276935"/>
          </a:xfrm>
        </p:spPr>
        <p:txBody>
          <a:bodyPr wrap="square" anchor="b" anchorCtr="0">
            <a:spAutoFit/>
          </a:bodyPr>
          <a:lstStyle>
            <a:lvl1pPr>
              <a:defRPr lang="en-AU" sz="1799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449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[Full Name]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5B02E4D1-5428-4AEA-A15A-AF5A62FE9399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7317363" y="1704206"/>
            <a:ext cx="1619578" cy="215394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449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[Position Title]</a:t>
            </a: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A89AC4C4-1F40-4293-97B3-B1AD581F25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48572" y="1042916"/>
            <a:ext cx="954731" cy="11791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8840C43-2845-4FB7-B959-F0CECC76FFEB}"/>
              </a:ext>
            </a:extLst>
          </p:cNvPr>
          <p:cNvCxnSpPr>
            <a:cxnSpLocks/>
          </p:cNvCxnSpPr>
          <p:nvPr/>
        </p:nvCxnSpPr>
        <p:spPr>
          <a:xfrm>
            <a:off x="6248572" y="2244954"/>
            <a:ext cx="2688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45BEBA23-57B5-4062-81D6-56325CE2A8A6}"/>
              </a:ext>
            </a:extLst>
          </p:cNvPr>
          <p:cNvSpPr>
            <a:spLocks noGrp="1"/>
          </p:cNvSpPr>
          <p:nvPr>
            <p:ph sz="half" idx="27" hasCustomPrompt="1"/>
          </p:nvPr>
        </p:nvSpPr>
        <p:spPr>
          <a:xfrm>
            <a:off x="9249859" y="2402909"/>
            <a:ext cx="2688369" cy="395139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lang="en-AU" sz="1400" noProof="0" dirty="0" smtClean="0"/>
            </a:lvl1pPr>
            <a:lvl2pPr>
              <a:spcAft>
                <a:spcPts val="0"/>
              </a:spcAft>
              <a:defRPr lang="en-AU" sz="1400" noProof="0" dirty="0" smtClean="0"/>
            </a:lvl2pPr>
            <a:lvl3pPr>
              <a:spcAft>
                <a:spcPts val="0"/>
              </a:spcAft>
              <a:defRPr lang="en-AU" sz="1400" noProof="0" dirty="0" smtClean="0"/>
            </a:lvl3pPr>
            <a:lvl4pPr>
              <a:spcAft>
                <a:spcPts val="0"/>
              </a:spcAft>
              <a:defRPr lang="en-AU" sz="1400" noProof="0" dirty="0" smtClean="0"/>
            </a:lvl4pPr>
            <a:lvl5pPr marL="0" marR="0" indent="0" algn="l" defTabSz="1088449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F35A655B-127D-41E0-8BAC-7BEBAE497DD4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10318649" y="1421226"/>
            <a:ext cx="1619578" cy="276935"/>
          </a:xfrm>
        </p:spPr>
        <p:txBody>
          <a:bodyPr wrap="square" anchor="b" anchorCtr="0">
            <a:spAutoFit/>
          </a:bodyPr>
          <a:lstStyle>
            <a:lvl1pPr>
              <a:defRPr lang="en-AU" sz="1799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449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[Full Name]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48355EB4-B92B-4E9E-A278-02CEE6CDA289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10318649" y="1704206"/>
            <a:ext cx="1619578" cy="215394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449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[Position Title]</a:t>
            </a:r>
          </a:p>
        </p:txBody>
      </p:sp>
      <p:sp>
        <p:nvSpPr>
          <p:cNvPr id="52" name="Picture Placeholder 13">
            <a:extLst>
              <a:ext uri="{FF2B5EF4-FFF2-40B4-BE49-F238E27FC236}">
                <a16:creationId xmlns:a16="http://schemas.microsoft.com/office/drawing/2014/main" id="{403170FB-3C91-444E-A6A9-191FE10E264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249858" y="1042916"/>
            <a:ext cx="954731" cy="11791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D04B792-242D-4E0F-8DDB-5E51A8CFB031}"/>
              </a:ext>
            </a:extLst>
          </p:cNvPr>
          <p:cNvCxnSpPr>
            <a:cxnSpLocks/>
          </p:cNvCxnSpPr>
          <p:nvPr/>
        </p:nvCxnSpPr>
        <p:spPr>
          <a:xfrm>
            <a:off x="9249858" y="2244954"/>
            <a:ext cx="2688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CA5EFC9-477B-40DA-8EF0-614C31B5C76A}"/>
              </a:ext>
            </a:extLst>
          </p:cNvPr>
          <p:cNvCxnSpPr>
            <a:cxnSpLocks/>
          </p:cNvCxnSpPr>
          <p:nvPr userDrawn="1"/>
        </p:nvCxnSpPr>
        <p:spPr>
          <a:xfrm>
            <a:off x="245999" y="2244954"/>
            <a:ext cx="2688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CE54858-AB4D-4899-8610-880D91FE3984}"/>
              </a:ext>
            </a:extLst>
          </p:cNvPr>
          <p:cNvCxnSpPr>
            <a:cxnSpLocks/>
          </p:cNvCxnSpPr>
          <p:nvPr userDrawn="1"/>
        </p:nvCxnSpPr>
        <p:spPr>
          <a:xfrm>
            <a:off x="3255059" y="2244954"/>
            <a:ext cx="2688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E2C0E81-B232-4CB2-9DC6-FD9FAA46C6B6}"/>
              </a:ext>
            </a:extLst>
          </p:cNvPr>
          <p:cNvCxnSpPr>
            <a:cxnSpLocks/>
          </p:cNvCxnSpPr>
          <p:nvPr userDrawn="1"/>
        </p:nvCxnSpPr>
        <p:spPr>
          <a:xfrm>
            <a:off x="6248572" y="2244954"/>
            <a:ext cx="2688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F665C3-1F38-4AAE-94AF-1FCA67BC2D2A}"/>
              </a:ext>
            </a:extLst>
          </p:cNvPr>
          <p:cNvCxnSpPr>
            <a:cxnSpLocks/>
          </p:cNvCxnSpPr>
          <p:nvPr userDrawn="1"/>
        </p:nvCxnSpPr>
        <p:spPr>
          <a:xfrm>
            <a:off x="9249858" y="2244954"/>
            <a:ext cx="2688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8618CC-85EE-4003-AC5E-1BF7FFC0FD7C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BA5BA-42FD-4773-8CEC-13953D5DCABF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 algn="r"/>
            <a:r>
              <a:rPr lang="en-AU"/>
              <a:t>[Footer]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A0147-16F7-4A54-BF8A-6229BB5C411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579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Slide">
    <p:bg>
      <p:bgPr>
        <a:solidFill>
          <a:srgbClr val="FFB3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5999" y="2631217"/>
            <a:ext cx="6713872" cy="653874"/>
          </a:xfrm>
        </p:spPr>
        <p:txBody>
          <a:bodyPr wrap="square" anchor="b">
            <a:spAutoFit/>
          </a:bodyPr>
          <a:lstStyle>
            <a:lvl1pPr>
              <a:lnSpc>
                <a:spcPct val="85000"/>
              </a:lnSpc>
              <a:defRPr lang="en-AU" sz="4999" b="1" dirty="0"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[Title]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96805" y="3347037"/>
            <a:ext cx="6191076" cy="384632"/>
          </a:xfrm>
        </p:spPr>
        <p:txBody>
          <a:bodyPr wrap="square">
            <a:spAutoFit/>
          </a:bodyPr>
          <a:lstStyle>
            <a:lvl1pPr marL="0" indent="0">
              <a:buNone/>
              <a:defRPr sz="2499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noProof="0" dirty="0"/>
              <a:t>[Subtitle]</a:t>
            </a:r>
          </a:p>
        </p:txBody>
      </p:sp>
      <p:sp>
        <p:nvSpPr>
          <p:cNvPr id="8" name="Freeform 22">
            <a:extLst>
              <a:ext uri="{FF2B5EF4-FFF2-40B4-BE49-F238E27FC236}">
                <a16:creationId xmlns:a16="http://schemas.microsoft.com/office/drawing/2014/main" id="{BE38802B-0C30-47F3-8D94-37385CCD9022}"/>
              </a:ext>
            </a:extLst>
          </p:cNvPr>
          <p:cNvSpPr>
            <a:spLocks noChangeAspect="1"/>
          </p:cNvSpPr>
          <p:nvPr/>
        </p:nvSpPr>
        <p:spPr bwMode="auto">
          <a:xfrm>
            <a:off x="245999" y="3396510"/>
            <a:ext cx="304997" cy="305929"/>
          </a:xfrm>
          <a:custGeom>
            <a:avLst/>
            <a:gdLst>
              <a:gd name="T0" fmla="*/ 453 w 695"/>
              <a:gd name="T1" fmla="*/ 0 h 695"/>
              <a:gd name="T2" fmla="*/ 695 w 695"/>
              <a:gd name="T3" fmla="*/ 294 h 695"/>
              <a:gd name="T4" fmla="*/ 695 w 695"/>
              <a:gd name="T5" fmla="*/ 398 h 695"/>
              <a:gd name="T6" fmla="*/ 453 w 695"/>
              <a:gd name="T7" fmla="*/ 695 h 695"/>
              <a:gd name="T8" fmla="*/ 313 w 695"/>
              <a:gd name="T9" fmla="*/ 695 h 695"/>
              <a:gd name="T10" fmla="*/ 444 w 695"/>
              <a:gd name="T11" fmla="*/ 418 h 695"/>
              <a:gd name="T12" fmla="*/ 0 w 695"/>
              <a:gd name="T13" fmla="*/ 418 h 695"/>
              <a:gd name="T14" fmla="*/ 0 w 695"/>
              <a:gd name="T15" fmla="*/ 277 h 695"/>
              <a:gd name="T16" fmla="*/ 448 w 695"/>
              <a:gd name="T17" fmla="*/ 277 h 695"/>
              <a:gd name="T18" fmla="*/ 313 w 695"/>
              <a:gd name="T19" fmla="*/ 0 h 695"/>
              <a:gd name="T20" fmla="*/ 453 w 695"/>
              <a:gd name="T21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5" h="695">
                <a:moveTo>
                  <a:pt x="453" y="0"/>
                </a:moveTo>
                <a:cubicBezTo>
                  <a:pt x="459" y="132"/>
                  <a:pt x="571" y="268"/>
                  <a:pt x="695" y="294"/>
                </a:cubicBezTo>
                <a:cubicBezTo>
                  <a:pt x="695" y="398"/>
                  <a:pt x="695" y="398"/>
                  <a:pt x="695" y="398"/>
                </a:cubicBezTo>
                <a:cubicBezTo>
                  <a:pt x="572" y="428"/>
                  <a:pt x="459" y="560"/>
                  <a:pt x="453" y="695"/>
                </a:cubicBezTo>
                <a:cubicBezTo>
                  <a:pt x="313" y="695"/>
                  <a:pt x="313" y="695"/>
                  <a:pt x="313" y="695"/>
                </a:cubicBezTo>
                <a:cubicBezTo>
                  <a:pt x="320" y="584"/>
                  <a:pt x="371" y="485"/>
                  <a:pt x="444" y="418"/>
                </a:cubicBezTo>
                <a:cubicBezTo>
                  <a:pt x="0" y="418"/>
                  <a:pt x="0" y="418"/>
                  <a:pt x="0" y="418"/>
                </a:cubicBezTo>
                <a:cubicBezTo>
                  <a:pt x="0" y="277"/>
                  <a:pt x="0" y="277"/>
                  <a:pt x="0" y="277"/>
                </a:cubicBezTo>
                <a:cubicBezTo>
                  <a:pt x="448" y="277"/>
                  <a:pt x="448" y="277"/>
                  <a:pt x="448" y="277"/>
                </a:cubicBezTo>
                <a:cubicBezTo>
                  <a:pt x="372" y="210"/>
                  <a:pt x="320" y="111"/>
                  <a:pt x="313" y="0"/>
                </a:cubicBezTo>
                <a:lnTo>
                  <a:pt x="45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AU" sz="1999"/>
          </a:p>
        </p:txBody>
      </p:sp>
      <p:sp>
        <p:nvSpPr>
          <p:cNvPr id="9" name="TextBox 8" descr="InstructionsBox">
            <a:extLst>
              <a:ext uri="{FF2B5EF4-FFF2-40B4-BE49-F238E27FC236}">
                <a16:creationId xmlns:a16="http://schemas.microsoft.com/office/drawing/2014/main" id="{6E40628F-D561-40A8-94E8-783505170F1C}"/>
              </a:ext>
            </a:extLst>
          </p:cNvPr>
          <p:cNvSpPr txBox="1"/>
          <p:nvPr/>
        </p:nvSpPr>
        <p:spPr>
          <a:xfrm>
            <a:off x="2" y="-1224011"/>
            <a:ext cx="6094025" cy="116928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400" dirty="0">
                <a:solidFill>
                  <a:schemeClr val="bg1"/>
                </a:solidFill>
              </a:rPr>
              <a:t>For this slide design, you can choose your own image by right-clicking </a:t>
            </a:r>
            <a:br>
              <a:rPr lang="en-AU" sz="1400" dirty="0">
                <a:solidFill>
                  <a:schemeClr val="bg1"/>
                </a:solidFill>
              </a:rPr>
            </a:br>
            <a:r>
              <a:rPr lang="en-AU" sz="1400" dirty="0">
                <a:solidFill>
                  <a:schemeClr val="bg1"/>
                </a:solidFill>
              </a:rPr>
              <a:t>somewhere on the slide, not in a content placeholder.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</a:rPr>
              <a:t>‘Format Background’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</a:rPr>
              <a:t>Under the ‘Fill’ menu, ‘Picture’ is already selected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</a:rPr>
              <a:t>Go to the ‘File’ button and select another image</a:t>
            </a:r>
          </a:p>
        </p:txBody>
      </p:sp>
      <p:sp>
        <p:nvSpPr>
          <p:cNvPr id="6" name="Freeform 22">
            <a:extLst>
              <a:ext uri="{FF2B5EF4-FFF2-40B4-BE49-F238E27FC236}">
                <a16:creationId xmlns:a16="http://schemas.microsoft.com/office/drawing/2014/main" id="{BDB55867-3CE8-48DF-8772-4AF6419419B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45999" y="3396510"/>
            <a:ext cx="304997" cy="305929"/>
          </a:xfrm>
          <a:custGeom>
            <a:avLst/>
            <a:gdLst>
              <a:gd name="T0" fmla="*/ 453 w 695"/>
              <a:gd name="T1" fmla="*/ 0 h 695"/>
              <a:gd name="T2" fmla="*/ 695 w 695"/>
              <a:gd name="T3" fmla="*/ 294 h 695"/>
              <a:gd name="T4" fmla="*/ 695 w 695"/>
              <a:gd name="T5" fmla="*/ 398 h 695"/>
              <a:gd name="T6" fmla="*/ 453 w 695"/>
              <a:gd name="T7" fmla="*/ 695 h 695"/>
              <a:gd name="T8" fmla="*/ 313 w 695"/>
              <a:gd name="T9" fmla="*/ 695 h 695"/>
              <a:gd name="T10" fmla="*/ 444 w 695"/>
              <a:gd name="T11" fmla="*/ 418 h 695"/>
              <a:gd name="T12" fmla="*/ 0 w 695"/>
              <a:gd name="T13" fmla="*/ 418 h 695"/>
              <a:gd name="T14" fmla="*/ 0 w 695"/>
              <a:gd name="T15" fmla="*/ 277 h 695"/>
              <a:gd name="T16" fmla="*/ 448 w 695"/>
              <a:gd name="T17" fmla="*/ 277 h 695"/>
              <a:gd name="T18" fmla="*/ 313 w 695"/>
              <a:gd name="T19" fmla="*/ 0 h 695"/>
              <a:gd name="T20" fmla="*/ 453 w 695"/>
              <a:gd name="T21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5" h="695">
                <a:moveTo>
                  <a:pt x="453" y="0"/>
                </a:moveTo>
                <a:cubicBezTo>
                  <a:pt x="459" y="132"/>
                  <a:pt x="571" y="268"/>
                  <a:pt x="695" y="294"/>
                </a:cubicBezTo>
                <a:cubicBezTo>
                  <a:pt x="695" y="398"/>
                  <a:pt x="695" y="398"/>
                  <a:pt x="695" y="398"/>
                </a:cubicBezTo>
                <a:cubicBezTo>
                  <a:pt x="572" y="428"/>
                  <a:pt x="459" y="560"/>
                  <a:pt x="453" y="695"/>
                </a:cubicBezTo>
                <a:cubicBezTo>
                  <a:pt x="313" y="695"/>
                  <a:pt x="313" y="695"/>
                  <a:pt x="313" y="695"/>
                </a:cubicBezTo>
                <a:cubicBezTo>
                  <a:pt x="320" y="584"/>
                  <a:pt x="371" y="485"/>
                  <a:pt x="444" y="418"/>
                </a:cubicBezTo>
                <a:cubicBezTo>
                  <a:pt x="0" y="418"/>
                  <a:pt x="0" y="418"/>
                  <a:pt x="0" y="418"/>
                </a:cubicBezTo>
                <a:cubicBezTo>
                  <a:pt x="0" y="277"/>
                  <a:pt x="0" y="277"/>
                  <a:pt x="0" y="277"/>
                </a:cubicBezTo>
                <a:cubicBezTo>
                  <a:pt x="448" y="277"/>
                  <a:pt x="448" y="277"/>
                  <a:pt x="448" y="277"/>
                </a:cubicBezTo>
                <a:cubicBezTo>
                  <a:pt x="372" y="210"/>
                  <a:pt x="320" y="111"/>
                  <a:pt x="313" y="0"/>
                </a:cubicBezTo>
                <a:lnTo>
                  <a:pt x="45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AU" sz="1999"/>
          </a:p>
        </p:txBody>
      </p:sp>
      <p:sp>
        <p:nvSpPr>
          <p:cNvPr id="10" name="TextBox 9" descr="InstructionsBox">
            <a:extLst>
              <a:ext uri="{FF2B5EF4-FFF2-40B4-BE49-F238E27FC236}">
                <a16:creationId xmlns:a16="http://schemas.microsoft.com/office/drawing/2014/main" id="{D70EC970-B28D-4CB8-AF15-477794639E15}"/>
              </a:ext>
            </a:extLst>
          </p:cNvPr>
          <p:cNvSpPr txBox="1"/>
          <p:nvPr userDrawn="1"/>
        </p:nvSpPr>
        <p:spPr>
          <a:xfrm>
            <a:off x="2" y="-1224011"/>
            <a:ext cx="6094025" cy="116928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400" dirty="0">
                <a:solidFill>
                  <a:schemeClr val="bg1"/>
                </a:solidFill>
              </a:rPr>
              <a:t>For this slide design, you can choose your own image by right-clicking </a:t>
            </a:r>
            <a:br>
              <a:rPr lang="en-AU" sz="1400" dirty="0">
                <a:solidFill>
                  <a:schemeClr val="bg1"/>
                </a:solidFill>
              </a:rPr>
            </a:br>
            <a:r>
              <a:rPr lang="en-AU" sz="1400" dirty="0">
                <a:solidFill>
                  <a:schemeClr val="bg1"/>
                </a:solidFill>
              </a:rPr>
              <a:t>somewhere on the slide, not in a content placeholder.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</a:rPr>
              <a:t>‘Format Background’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</a:rPr>
              <a:t>Under the ‘Fill’ menu, ‘Picture’ is already selected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</a:rPr>
              <a:t>Go to the ‘File’ button and select another image</a:t>
            </a:r>
          </a:p>
        </p:txBody>
      </p:sp>
    </p:spTree>
    <p:extLst>
      <p:ext uri="{BB962C8B-B14F-4D97-AF65-F5344CB8AC3E}">
        <p14:creationId xmlns:p14="http://schemas.microsoft.com/office/powerpoint/2010/main" val="307872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4C421-85B6-48BF-941C-BF2B0CEBC8D6}" type="datetimeFigureOut">
              <a:rPr lang="en-GB" smtClean="0"/>
              <a:t>22/10/2024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FB9A-4DDD-412D-AFD4-9F3001ABAFE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9903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4C421-85B6-48BF-941C-BF2B0CEBC8D6}" type="datetimeFigureOut">
              <a:rPr lang="en-GB" smtClean="0"/>
              <a:t>22/10/2024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FB9A-4DDD-412D-AFD4-9F3001ABAFE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3481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4C421-85B6-48BF-941C-BF2B0CEBC8D6}" type="datetimeFigureOut">
              <a:rPr lang="en-GB" smtClean="0"/>
              <a:t>22/10/2024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FB9A-4DDD-412D-AFD4-9F3001ABAFE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4C421-85B6-48BF-941C-BF2B0CEBC8D6}" type="datetimeFigureOut">
              <a:rPr lang="en-GB" smtClean="0"/>
              <a:t>22/10/2024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FB9A-4DDD-412D-AFD4-9F3001ABAFE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2213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4C421-85B6-48BF-941C-BF2B0CEBC8D6}" type="datetimeFigureOut">
              <a:rPr lang="en-GB" smtClean="0"/>
              <a:t>22/10/2024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FB9A-4DDD-412D-AFD4-9F3001ABAFE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9978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4C421-85B6-48BF-941C-BF2B0CEBC8D6}" type="datetimeFigureOut">
              <a:rPr lang="en-GB" smtClean="0"/>
              <a:t>22/10/2024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FB9A-4DDD-412D-AFD4-9F3001ABAFE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2798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Century Gothic" panose="020B0502020202020204" pitchFamily="34" charset="0"/>
              </a:defRPr>
            </a:lvl1pPr>
            <a:lvl2pPr>
              <a:defRPr sz="2800">
                <a:latin typeface="Century Gothic" panose="020B0502020202020204" pitchFamily="34" charset="0"/>
              </a:defRPr>
            </a:lvl2pPr>
            <a:lvl3pPr>
              <a:defRPr sz="2400">
                <a:latin typeface="Century Gothic" panose="020B0502020202020204" pitchFamily="34" charset="0"/>
              </a:defRPr>
            </a:lvl3pPr>
            <a:lvl4pPr>
              <a:defRPr sz="2000">
                <a:latin typeface="Century Gothic" panose="020B0502020202020204" pitchFamily="34" charset="0"/>
              </a:defRPr>
            </a:lvl4pPr>
            <a:lvl5pPr>
              <a:defRPr sz="2000"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4C421-85B6-48BF-941C-BF2B0CEBC8D6}" type="datetimeFigureOut">
              <a:rPr lang="en-GB" smtClean="0"/>
              <a:t>22/10/2024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FB9A-4DDD-412D-AFD4-9F3001ABAFE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6510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4C421-85B6-48BF-941C-BF2B0CEBC8D6}" type="datetimeFigureOut">
              <a:rPr lang="en-GB" smtClean="0"/>
              <a:t>22/10/2024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FB9A-4DDD-412D-AFD4-9F3001ABAFE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5401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4C421-85B6-48BF-941C-BF2B0CEBC8D6}" type="datetimeFigureOut">
              <a:rPr lang="en-GB" smtClean="0"/>
              <a:t>22/10/2024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EFB9A-4DDD-412D-AFD4-9F3001ABAFE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C6149F-9F85-920C-8A8D-DA804BFF9DA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376613" y="6672580"/>
            <a:ext cx="546100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</p:spTree>
    <p:extLst>
      <p:ext uri="{BB962C8B-B14F-4D97-AF65-F5344CB8AC3E}">
        <p14:creationId xmlns:p14="http://schemas.microsoft.com/office/powerpoint/2010/main" val="225547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42590A-5DED-3C12-5FF9-8B7D0CECE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EB6D6B-73BF-835B-B7E9-4B3781AEBD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19226"/>
          <a:stretch/>
        </p:blipFill>
        <p:spPr>
          <a:xfrm>
            <a:off x="0" y="-250457"/>
            <a:ext cx="12228129" cy="466692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6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20" name="Freeform: Shape 18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0229C25C-001C-C15B-A3C1-6D48A494DDE3}"/>
              </a:ext>
            </a:extLst>
          </p:cNvPr>
          <p:cNvSpPr txBox="1">
            <a:spLocks/>
          </p:cNvSpPr>
          <p:nvPr/>
        </p:nvSpPr>
        <p:spPr>
          <a:xfrm>
            <a:off x="482455" y="4095311"/>
            <a:ext cx="11570208" cy="1509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C00000"/>
                </a:solidFill>
              </a:rPr>
              <a:t>Local content in infrastructure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DBE1A7-50BB-81B7-CDA0-432196C0F280}"/>
              </a:ext>
            </a:extLst>
          </p:cNvPr>
          <p:cNvSpPr txBox="1"/>
          <p:nvPr/>
        </p:nvSpPr>
        <p:spPr>
          <a:xfrm>
            <a:off x="2076598" y="4753305"/>
            <a:ext cx="9906395" cy="2108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450"/>
              </a:spcBef>
              <a:spcAft>
                <a:spcPts val="650"/>
              </a:spcAft>
            </a:pPr>
            <a:r>
              <a:rPr lang="en-US" sz="2000" b="1" dirty="0">
                <a:solidFill>
                  <a:schemeClr val="tx2"/>
                </a:solidFill>
              </a:rPr>
              <a:t>Achieving value for money through local content and industry participation </a:t>
            </a:r>
            <a:endParaRPr lang="en-US" sz="20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Bef>
                <a:spcPts val="450"/>
              </a:spcBef>
              <a:spcAft>
                <a:spcPts val="650"/>
              </a:spcAft>
              <a:buFont typeface="Arial" panose="020B0604020202020204" pitchFamily="34" charset="0"/>
              <a:buChar char="•"/>
            </a:pPr>
            <a:endParaRPr lang="en-US" sz="500" i="1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Bef>
                <a:spcPts val="45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500" dirty="0"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84769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E1DDD-AC73-D1F2-1097-215A30071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1E93E5-998A-0C4F-8251-33DC8C018E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19226"/>
          <a:stretch/>
        </p:blipFill>
        <p:spPr>
          <a:xfrm>
            <a:off x="0" y="-250457"/>
            <a:ext cx="12228129" cy="46669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9B0F4A-1175-68E7-5AAE-15F5F75FB3D7}"/>
              </a:ext>
            </a:extLst>
          </p:cNvPr>
          <p:cNvSpPr txBox="1">
            <a:spLocks/>
          </p:cNvSpPr>
          <p:nvPr/>
        </p:nvSpPr>
        <p:spPr>
          <a:xfrm>
            <a:off x="804672" y="4551037"/>
            <a:ext cx="5021782" cy="1509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C00000"/>
                </a:solidFill>
              </a:rPr>
              <a:t>Thank you!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B0E8CF-9A5B-FC2B-1F94-090ECA698BBD}"/>
              </a:ext>
            </a:extLst>
          </p:cNvPr>
          <p:cNvSpPr txBox="1"/>
          <p:nvPr/>
        </p:nvSpPr>
        <p:spPr>
          <a:xfrm>
            <a:off x="5037513" y="4285107"/>
            <a:ext cx="7647510" cy="2909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450"/>
              </a:spcBef>
              <a:spcAft>
                <a:spcPts val="650"/>
              </a:spcAft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tx2"/>
                </a:solidFill>
              </a:rPr>
              <a:t>Questions </a:t>
            </a:r>
          </a:p>
          <a:p>
            <a:pPr marL="285750" indent="-285750">
              <a:lnSpc>
                <a:spcPct val="90000"/>
              </a:lnSpc>
              <a:spcBef>
                <a:spcPts val="450"/>
              </a:spcBef>
              <a:spcAft>
                <a:spcPts val="650"/>
              </a:spcAft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tx2"/>
                </a:solidFill>
              </a:rPr>
              <a:t>Feedback </a:t>
            </a:r>
          </a:p>
          <a:p>
            <a:pPr marL="285750" indent="-285750">
              <a:lnSpc>
                <a:spcPct val="90000"/>
              </a:lnSpc>
              <a:spcBef>
                <a:spcPts val="450"/>
              </a:spcBef>
              <a:spcAft>
                <a:spcPts val="650"/>
              </a:spcAft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tx2"/>
                </a:solidFill>
              </a:rPr>
              <a:t>Sharing of local content experience</a:t>
            </a:r>
            <a:endParaRPr lang="en-US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Bef>
                <a:spcPts val="450"/>
              </a:spcBef>
              <a:spcAft>
                <a:spcPts val="650"/>
              </a:spcAft>
              <a:buFont typeface="Arial" panose="020B0604020202020204" pitchFamily="34" charset="0"/>
              <a:buChar char="•"/>
            </a:pPr>
            <a:endParaRPr lang="en-US" sz="500" i="1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Bef>
                <a:spcPts val="45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500" dirty="0"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70518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551" y="970384"/>
            <a:ext cx="7516628" cy="549071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b="1" dirty="0">
              <a:solidFill>
                <a:srgbClr val="00206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rgbClr val="00206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5E112E-3BD6-4512-554B-A47D69571F1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903825" cy="970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A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61ACA33-6809-77E6-282B-4B46BE479E7C}"/>
              </a:ext>
            </a:extLst>
          </p:cNvPr>
          <p:cNvSpPr txBox="1">
            <a:spLocks/>
          </p:cNvSpPr>
          <p:nvPr/>
        </p:nvSpPr>
        <p:spPr>
          <a:xfrm>
            <a:off x="-1703048" y="0"/>
            <a:ext cx="11903825" cy="1235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A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AIFFP Social Procurement Policy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A73050-6C32-141A-AEA3-C710CD719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223" y="984811"/>
            <a:ext cx="7672250" cy="57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51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E0F53-1547-807E-77B6-86A2DB0544A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903825" cy="970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A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EC1C93-2378-BDFC-21E0-AD923440A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287" y="662777"/>
            <a:ext cx="9239250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105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E47B0-B15B-F5A3-9AD9-CF2FA7278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E5980-5783-C919-E573-FD6AC1E9054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903825" cy="970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A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7C1FF1-9536-33B3-1948-739BAC054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007" y="148047"/>
            <a:ext cx="8182818" cy="64095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237A2-DCA2-BD25-BC8D-03664053CC3E}"/>
              </a:ext>
            </a:extLst>
          </p:cNvPr>
          <p:cNvSpPr txBox="1"/>
          <p:nvPr/>
        </p:nvSpPr>
        <p:spPr>
          <a:xfrm>
            <a:off x="288175" y="485192"/>
            <a:ext cx="2716282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4000" b="1" dirty="0">
              <a:solidFill>
                <a:srgbClr val="C00000"/>
              </a:solidFill>
            </a:endParaRPr>
          </a:p>
          <a:p>
            <a:pPr algn="ctr"/>
            <a:endParaRPr lang="en-AU" sz="4000" b="1" dirty="0">
              <a:solidFill>
                <a:srgbClr val="C00000"/>
              </a:solidFill>
            </a:endParaRPr>
          </a:p>
          <a:p>
            <a:pPr algn="ctr"/>
            <a:r>
              <a:rPr lang="en-AU" sz="4000" b="1" dirty="0">
                <a:solidFill>
                  <a:srgbClr val="C00000"/>
                </a:solidFill>
              </a:rPr>
              <a:t>AIFFP Project Guide: </a:t>
            </a:r>
          </a:p>
          <a:p>
            <a:pPr algn="ctr"/>
            <a:endParaRPr lang="en-AU" sz="4000" b="1" dirty="0">
              <a:solidFill>
                <a:srgbClr val="C00000"/>
              </a:solidFill>
            </a:endParaRPr>
          </a:p>
          <a:p>
            <a:pPr algn="ctr"/>
            <a:r>
              <a:rPr lang="en-AU" sz="2800" b="1" dirty="0">
                <a:solidFill>
                  <a:srgbClr val="C00000"/>
                </a:solidFill>
              </a:rPr>
              <a:t>Local content checklist</a:t>
            </a:r>
          </a:p>
          <a:p>
            <a:endParaRPr lang="en-AU" sz="4000" b="1" dirty="0">
              <a:solidFill>
                <a:srgbClr val="C00000"/>
              </a:solidFill>
            </a:endParaRPr>
          </a:p>
          <a:p>
            <a:endParaRPr lang="en-AU" sz="4000" b="1" dirty="0">
              <a:solidFill>
                <a:srgbClr val="C00000"/>
              </a:solidFill>
            </a:endParaRPr>
          </a:p>
          <a:p>
            <a:endParaRPr lang="en-AU" sz="4000" b="1" dirty="0">
              <a:solidFill>
                <a:srgbClr val="C00000"/>
              </a:solidFill>
            </a:endParaRPr>
          </a:p>
          <a:p>
            <a:endParaRPr lang="en-AU" sz="4000" b="1" dirty="0">
              <a:solidFill>
                <a:srgbClr val="C00000"/>
              </a:solidFill>
            </a:endParaRPr>
          </a:p>
          <a:p>
            <a:endParaRPr lang="en-A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67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326C0-89AF-9441-04A3-9C53CBC53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5895D-955B-BA55-5E76-F3F8D9488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51" y="970384"/>
            <a:ext cx="7516628" cy="549071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b="1" dirty="0">
              <a:solidFill>
                <a:srgbClr val="00206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rgbClr val="00206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B8D6C-8936-10A9-AD43-A5923F4F9C1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903825" cy="970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A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40619E-19B3-E431-99D0-85AA16F78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12" y="3978687"/>
            <a:ext cx="5040329" cy="25644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671EAC-6775-5318-1CC6-5FDFAD034C95}"/>
              </a:ext>
            </a:extLst>
          </p:cNvPr>
          <p:cNvSpPr txBox="1"/>
          <p:nvPr/>
        </p:nvSpPr>
        <p:spPr>
          <a:xfrm>
            <a:off x="152400" y="5260914"/>
            <a:ext cx="482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Substituting stone masonry for precast concrete stormwater features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CAB65EB-5D15-AB05-4A28-5FE77C7055A3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11903825" cy="970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A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Locally Informed Design – import substitution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D80106-D597-C24D-7DE4-D9B58B5B6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11" y="1343521"/>
            <a:ext cx="5040329" cy="22960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D7E7AA-0106-6177-EA1A-6E8C4AA3DD14}"/>
              </a:ext>
            </a:extLst>
          </p:cNvPr>
          <p:cNvSpPr txBox="1"/>
          <p:nvPr/>
        </p:nvSpPr>
        <p:spPr>
          <a:xfrm>
            <a:off x="160434" y="1523327"/>
            <a:ext cx="4292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Substituting imported </a:t>
            </a:r>
            <a:r>
              <a:rPr lang="en-AU" dirty="0" err="1"/>
              <a:t>rockarmour</a:t>
            </a:r>
            <a:r>
              <a:rPr lang="en-AU" dirty="0"/>
              <a:t> for shore revetment with </a:t>
            </a:r>
            <a:r>
              <a:rPr lang="en-AU" dirty="0" err="1"/>
              <a:t>rockbags</a:t>
            </a:r>
            <a:r>
              <a:rPr lang="en-AU" dirty="0"/>
              <a:t> using rock waste from the dredging works</a:t>
            </a:r>
            <a:endParaRPr lang="en-AU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F47EBD-814C-6C5D-0A74-9E92BD6C5460}"/>
              </a:ext>
            </a:extLst>
          </p:cNvPr>
          <p:cNvSpPr txBox="1"/>
          <p:nvPr/>
        </p:nvSpPr>
        <p:spPr>
          <a:xfrm>
            <a:off x="160434" y="3429000"/>
            <a:ext cx="5605172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800" b="1" dirty="0"/>
              <a:t>The use of appropriate forms of construction can enable the use of local skills and materials at substantial cost savings</a:t>
            </a:r>
            <a:endParaRPr lang="en-AU" b="1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E485C6E7-DB3C-606A-349F-ACF98A0F668E}"/>
              </a:ext>
            </a:extLst>
          </p:cNvPr>
          <p:cNvSpPr/>
          <p:nvPr/>
        </p:nvSpPr>
        <p:spPr>
          <a:xfrm>
            <a:off x="4773225" y="18699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92022C43-DA52-A20F-BDE4-A117FD8930A4}"/>
              </a:ext>
            </a:extLst>
          </p:cNvPr>
          <p:cNvSpPr/>
          <p:nvPr/>
        </p:nvSpPr>
        <p:spPr>
          <a:xfrm>
            <a:off x="4773225" y="542673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3769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717" y="4040489"/>
            <a:ext cx="4074469" cy="230813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AU" sz="1400" dirty="0"/>
          </a:p>
          <a:p>
            <a:pPr marL="0" indent="0">
              <a:buNone/>
            </a:pPr>
            <a:endParaRPr lang="en-AU" sz="1400" dirty="0"/>
          </a:p>
          <a:p>
            <a:pPr marL="0" indent="0">
              <a:buNone/>
            </a:pPr>
            <a:r>
              <a:rPr lang="en-AU" sz="1800" dirty="0"/>
              <a:t>Creating new industry of small scale roads contractors in </a:t>
            </a:r>
            <a:r>
              <a:rPr lang="en-AU" sz="1800" b="1" dirty="0"/>
              <a:t>Vanuatu</a:t>
            </a:r>
            <a:r>
              <a:rPr lang="en-AU" sz="1800" dirty="0"/>
              <a:t> with a fibre reinforced concrete surface</a:t>
            </a:r>
          </a:p>
          <a:p>
            <a:pPr marL="0" indent="0">
              <a:buNone/>
            </a:pP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1903825" cy="970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A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Industry 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9BE1F-AE7C-176E-79D3-B2473811FB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0081" y="1180673"/>
            <a:ext cx="2794846" cy="2097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B93E5D-8076-1371-066A-C962D8217D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4176" y="1230392"/>
            <a:ext cx="3182651" cy="199840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C63304-2BF2-E34C-925F-9E9CC0F0E280}"/>
              </a:ext>
            </a:extLst>
          </p:cNvPr>
          <p:cNvSpPr txBox="1">
            <a:spLocks/>
          </p:cNvSpPr>
          <p:nvPr/>
        </p:nvSpPr>
        <p:spPr>
          <a:xfrm>
            <a:off x="490551" y="4040489"/>
            <a:ext cx="4233849" cy="2308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AU" sz="2000" b="1" dirty="0">
              <a:solidFill>
                <a:srgbClr val="00206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solidFill>
                <a:srgbClr val="00206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F0598-4670-B961-F86A-A6E8F803B01C}"/>
              </a:ext>
            </a:extLst>
          </p:cNvPr>
          <p:cNvSpPr txBox="1">
            <a:spLocks/>
          </p:cNvSpPr>
          <p:nvPr/>
        </p:nvSpPr>
        <p:spPr>
          <a:xfrm>
            <a:off x="372716" y="1487955"/>
            <a:ext cx="4074469" cy="2308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AU" sz="1400" dirty="0"/>
          </a:p>
          <a:p>
            <a:pPr marL="0" indent="0">
              <a:buFont typeface="Arial" panose="020B0604020202020204" pitchFamily="34" charset="0"/>
              <a:buNone/>
            </a:pPr>
            <a:endParaRPr lang="en-AU" sz="1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AU" sz="1800" dirty="0"/>
              <a:t>Creating new local supplier capabilities to manufacture concrete culverts in </a:t>
            </a:r>
            <a:r>
              <a:rPr lang="en-AU" sz="1800" b="1" dirty="0"/>
              <a:t>Fiji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A738E5-1194-A0A7-7A4D-4FC9CA18E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4260" y="3474776"/>
            <a:ext cx="3876558" cy="3116769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F7445DC-7232-B657-F37C-1AFFE3F1DBBB}"/>
              </a:ext>
            </a:extLst>
          </p:cNvPr>
          <p:cNvSpPr/>
          <p:nvPr/>
        </p:nvSpPr>
        <p:spPr>
          <a:xfrm>
            <a:off x="5313219" y="48698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428C073-F6FF-A10A-ED8E-47E5B1768A4F}"/>
              </a:ext>
            </a:extLst>
          </p:cNvPr>
          <p:cNvSpPr/>
          <p:nvPr/>
        </p:nvSpPr>
        <p:spPr>
          <a:xfrm>
            <a:off x="3903833" y="233287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9F1582-0E6A-A4C1-65F2-9F65C7A71DA6}"/>
              </a:ext>
            </a:extLst>
          </p:cNvPr>
          <p:cNvSpPr txBox="1"/>
          <p:nvPr/>
        </p:nvSpPr>
        <p:spPr>
          <a:xfrm>
            <a:off x="288175" y="704943"/>
            <a:ext cx="4407102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Import substitution strategies developing new local industries for long-term economic benefits and use on future projects</a:t>
            </a:r>
          </a:p>
        </p:txBody>
      </p:sp>
    </p:spTree>
    <p:extLst>
      <p:ext uri="{BB962C8B-B14F-4D97-AF65-F5344CB8AC3E}">
        <p14:creationId xmlns:p14="http://schemas.microsoft.com/office/powerpoint/2010/main" val="1136226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1903825" cy="970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A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Local content optimisation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88C18E-AEDF-A6F8-1036-25BE491C5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670" y="1230050"/>
            <a:ext cx="3206200" cy="37139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C3F226-2053-D7A2-74D8-43972A188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059" y="3938643"/>
            <a:ext cx="5718053" cy="2655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61808E-96FD-A2E2-1BC5-624D7CF2A578}"/>
              </a:ext>
            </a:extLst>
          </p:cNvPr>
          <p:cNvSpPr txBox="1"/>
          <p:nvPr/>
        </p:nvSpPr>
        <p:spPr>
          <a:xfrm>
            <a:off x="865464" y="560270"/>
            <a:ext cx="4703618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Labour market imbalances driving local content investments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85F0B9-5EE0-7751-94B9-6FB05E17435B}"/>
              </a:ext>
            </a:extLst>
          </p:cNvPr>
          <p:cNvSpPr txBox="1"/>
          <p:nvPr/>
        </p:nvSpPr>
        <p:spPr>
          <a:xfrm>
            <a:off x="588818" y="1803362"/>
            <a:ext cx="2999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Oxywelding demonstration delivered by Tongan diaspora to local workforce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0CCB073-9385-D84C-D6BD-91046287E138}"/>
              </a:ext>
            </a:extLst>
          </p:cNvPr>
          <p:cNvSpPr/>
          <p:nvPr/>
        </p:nvSpPr>
        <p:spPr>
          <a:xfrm rot="5400000">
            <a:off x="2137775" y="316624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D5C4E-D397-13E3-209F-EC95F1D0DAEE}"/>
              </a:ext>
            </a:extLst>
          </p:cNvPr>
          <p:cNvSpPr txBox="1"/>
          <p:nvPr/>
        </p:nvSpPr>
        <p:spPr>
          <a:xfrm>
            <a:off x="4684689" y="1718476"/>
            <a:ext cx="26877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Quality control of marine grade  concrete supply managed entirely by local team, headed by recent graduate engineer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BA3349C-0C3E-703D-B75F-CD2A0A333A29}"/>
              </a:ext>
            </a:extLst>
          </p:cNvPr>
          <p:cNvSpPr/>
          <p:nvPr/>
        </p:nvSpPr>
        <p:spPr>
          <a:xfrm>
            <a:off x="7372470" y="22495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C7F0E4-BA5F-45B7-CD59-4D51CC7A4571}"/>
              </a:ext>
            </a:extLst>
          </p:cNvPr>
          <p:cNvSpPr txBox="1"/>
          <p:nvPr/>
        </p:nvSpPr>
        <p:spPr>
          <a:xfrm>
            <a:off x="7542028" y="5362642"/>
            <a:ext cx="4534060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Optimising the quality of materials and workforce capacity is a critical enabler of local content </a:t>
            </a:r>
          </a:p>
        </p:txBody>
      </p:sp>
    </p:spTree>
    <p:extLst>
      <p:ext uri="{BB962C8B-B14F-4D97-AF65-F5344CB8AC3E}">
        <p14:creationId xmlns:p14="http://schemas.microsoft.com/office/powerpoint/2010/main" val="4238710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1903825" cy="970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A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Capacity Development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D41E55-1C89-F7DB-895C-EFEA32FCF53E}"/>
              </a:ext>
            </a:extLst>
          </p:cNvPr>
          <p:cNvSpPr txBox="1"/>
          <p:nvPr/>
        </p:nvSpPr>
        <p:spPr>
          <a:xfrm>
            <a:off x="545043" y="2372298"/>
            <a:ext cx="4907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Kiribati</a:t>
            </a:r>
            <a:r>
              <a:rPr lang="en-AU" dirty="0"/>
              <a:t> divers and local graduate engineer supporting site condition assessment of steel piles at Charlie Wharf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1D2735-6D07-F247-BC15-D207698B7070}"/>
              </a:ext>
            </a:extLst>
          </p:cNvPr>
          <p:cNvSpPr txBox="1"/>
          <p:nvPr/>
        </p:nvSpPr>
        <p:spPr>
          <a:xfrm>
            <a:off x="394134" y="210523"/>
            <a:ext cx="4772891" cy="1754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AU" b="1" dirty="0"/>
          </a:p>
          <a:p>
            <a:pPr algn="ctr"/>
            <a:r>
              <a:rPr lang="en-AU" b="1" dirty="0"/>
              <a:t>Leveraging project sites as learning sites to gain industry experience and equitably grow the next generation of skilled workers</a:t>
            </a:r>
          </a:p>
          <a:p>
            <a:pPr algn="ctr"/>
            <a:endParaRPr lang="en-AU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2CFC87D-07DA-F562-4D25-8ABAEAF54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178" y="3429000"/>
            <a:ext cx="4278303" cy="33405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12C940-1CB6-EE7B-C2BB-11C7BCDDC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07" y="3562373"/>
            <a:ext cx="4013149" cy="320717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31C225C-A117-AC18-18F0-8CC446EC951A}"/>
              </a:ext>
            </a:extLst>
          </p:cNvPr>
          <p:cNvSpPr txBox="1"/>
          <p:nvPr/>
        </p:nvSpPr>
        <p:spPr>
          <a:xfrm>
            <a:off x="6637805" y="1845825"/>
            <a:ext cx="4907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Graduates from the SIIP / APTC Construction  Skills Cert II course in </a:t>
            </a:r>
            <a:r>
              <a:rPr lang="en-AU" b="1" dirty="0"/>
              <a:t>Solomon Islands</a:t>
            </a:r>
            <a:r>
              <a:rPr lang="en-AU" dirty="0"/>
              <a:t>, with solar PV module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855355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1903825" cy="970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A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Capacity Development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1D2735-6D07-F247-BC15-D207698B7070}"/>
              </a:ext>
            </a:extLst>
          </p:cNvPr>
          <p:cNvSpPr txBox="1"/>
          <p:nvPr/>
        </p:nvSpPr>
        <p:spPr>
          <a:xfrm>
            <a:off x="394134" y="210523"/>
            <a:ext cx="4772891" cy="14773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AU" b="1" dirty="0"/>
          </a:p>
          <a:p>
            <a:pPr algn="ctr"/>
            <a:r>
              <a:rPr lang="en-AU" b="1" dirty="0"/>
              <a:t>Projects providing pathways to formalise on-the-job skills and attain trade qualifications</a:t>
            </a:r>
          </a:p>
          <a:p>
            <a:pPr algn="ctr"/>
            <a:endParaRPr lang="en-AU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F1AAAB-BAA9-B189-FB91-B20CBE3B8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646" y="1087686"/>
            <a:ext cx="5400311" cy="5379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9C8CEA-EF39-7454-80B1-86F9CE615214}"/>
              </a:ext>
            </a:extLst>
          </p:cNvPr>
          <p:cNvSpPr txBox="1"/>
          <p:nvPr/>
        </p:nvSpPr>
        <p:spPr>
          <a:xfrm>
            <a:off x="572373" y="2673398"/>
            <a:ext cx="49349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21 participants (more than 50% women) successfully complete Certificate I in carpentry, plumbing, electrical and mechanical trades through </a:t>
            </a:r>
            <a:r>
              <a:rPr lang="en-AU" b="1" dirty="0"/>
              <a:t>industry-led, workplace-based training</a:t>
            </a:r>
            <a:r>
              <a:rPr lang="en-AU" dirty="0"/>
              <a:t> at the Australian-funded construction project to build </a:t>
            </a:r>
            <a:r>
              <a:rPr lang="en-AU" dirty="0" err="1"/>
              <a:t>Metoreia</a:t>
            </a:r>
            <a:r>
              <a:rPr lang="en-AU" dirty="0"/>
              <a:t> Health Centre, </a:t>
            </a:r>
            <a:r>
              <a:rPr lang="en-AU" dirty="0" err="1"/>
              <a:t>Hanuabada</a:t>
            </a:r>
            <a:r>
              <a:rPr lang="en-AU" dirty="0"/>
              <a:t>, National Capital District, PNG.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40375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C743570CA55D4C80BB8B2EC71B7606" ma:contentTypeVersion="22" ma:contentTypeDescription="Create a new document." ma:contentTypeScope="" ma:versionID="f72bcd8cda11beeb614a517dff1a6fb0">
  <xsd:schema xmlns:xsd="http://www.w3.org/2001/XMLSchema" xmlns:xs="http://www.w3.org/2001/XMLSchema" xmlns:p="http://schemas.microsoft.com/office/2006/metadata/properties" xmlns:ns2="7b499448-c3a4-486a-ab46-c20b1b95d902" xmlns:ns3="033981f3-c5e7-4c0e-99e6-cc44a02d67fb" targetNamespace="http://schemas.microsoft.com/office/2006/metadata/properties" ma:root="true" ma:fieldsID="33f0c4a3d8b4a54e62a596c42c5ae686" ns2:_="" ns3:_="">
    <xsd:import namespace="7b499448-c3a4-486a-ab46-c20b1b95d902"/>
    <xsd:import namespace="033981f3-c5e7-4c0e-99e6-cc44a02d67f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Edited" minOccurs="0"/>
                <xsd:element ref="ns2:LastSharedByTime" minOccurs="0"/>
                <xsd:element ref="ns2:LastSharedByUser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_Flow_SignoffStatu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499448-c3a4-486a-ab46-c20b1b95d90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internalName="LastSharedByTime" ma:readOnly="true">
      <xsd:simpleType>
        <xsd:restriction base="dms:DateTime"/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d312fcd9-3bd6-449d-a254-c81ff2410aa5}" ma:internalName="TaxCatchAll" ma:showField="CatchAllData" ma:web="7b499448-c3a4-486a-ab46-c20b1b95d9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3981f3-c5e7-4c0e-99e6-cc44a02d67fb" elementFormDefault="qualified">
    <xsd:import namespace="http://schemas.microsoft.com/office/2006/documentManagement/types"/>
    <xsd:import namespace="http://schemas.microsoft.com/office/infopath/2007/PartnerControls"/>
    <xsd:element name="Edited" ma:index="10" nillable="true" ma:displayName="Edited" ma:format="DateOnly" ma:internalName="Edited">
      <xsd:simpleType>
        <xsd:restriction base="dms:DateTime"/>
      </xsd:simple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_Flow_SignoffStatus" ma:index="21" nillable="true" ma:displayName="Sign-off status" ma:internalName="_x0024_Resources_x003a_core_x002c_Signoff_Status_x003b_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03ceb7d0-9070-4895-a2e6-0640ca70f8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499448-c3a4-486a-ab46-c20b1b95d902" xsi:nil="true"/>
    <Edited xmlns="033981f3-c5e7-4c0e-99e6-cc44a02d67fb" xsi:nil="true"/>
    <_Flow_SignoffStatus xmlns="033981f3-c5e7-4c0e-99e6-cc44a02d67fb" xsi:nil="true"/>
    <lcf76f155ced4ddcb4097134ff3c332f xmlns="033981f3-c5e7-4c0e-99e6-cc44a02d67f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9141DE-ABD7-4C90-A040-B8EB947FA2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499448-c3a4-486a-ab46-c20b1b95d902"/>
    <ds:schemaRef ds:uri="033981f3-c5e7-4c0e-99e6-cc44a02d67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6882FF-4C3A-4E2B-98A9-4CEAB4DA03AB}">
  <ds:schemaRefs>
    <ds:schemaRef ds:uri="http://schemas.microsoft.com/office/2006/metadata/properties"/>
    <ds:schemaRef ds:uri="http://schemas.microsoft.com/office/infopath/2007/PartnerControls"/>
    <ds:schemaRef ds:uri="7b499448-c3a4-486a-ab46-c20b1b95d902"/>
    <ds:schemaRef ds:uri="033981f3-c5e7-4c0e-99e6-cc44a02d67fb"/>
  </ds:schemaRefs>
</ds:datastoreItem>
</file>

<file path=customXml/itemProps3.xml><?xml version="1.0" encoding="utf-8"?>
<ds:datastoreItem xmlns:ds="http://schemas.openxmlformats.org/officeDocument/2006/customXml" ds:itemID="{6C3DE7BC-F76C-40BB-99D9-F35DBC5325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23746</TotalTime>
  <Words>307</Words>
  <Application>Microsoft Office PowerPoint</Application>
  <PresentationFormat>Widescreen</PresentationFormat>
  <Paragraphs>54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Caroline Fusimalohi</cp:lastModifiedBy>
  <cp:revision>398</cp:revision>
  <cp:lastPrinted>2018-02-15T07:19:35Z</cp:lastPrinted>
  <dcterms:created xsi:type="dcterms:W3CDTF">2017-06-12T07:10:48Z</dcterms:created>
  <dcterms:modified xsi:type="dcterms:W3CDTF">2024-10-22T02:55:44Z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0x0101006FC743570CA55D4C80BB8B2EC71B7606</vt:lpwstr>
  </property>
  <property fmtid="{D5CDD505-2E9C-101B-9397-08002B2CF9AE}" pid="3" name="MSIP_Label_817d4574-7375-4d17-b29c-6e4c6df0fcb0_Enabled">
    <vt:lpwstr>true</vt:lpwstr>
  </property>
  <property fmtid="{D5CDD505-2E9C-101B-9397-08002B2CF9AE}" pid="4" name="MSIP_Label_817d4574-7375-4d17-b29c-6e4c6df0fcb0_SetDate">
    <vt:lpwstr>2024-10-22T02:55:30Z</vt:lpwstr>
  </property>
  <property fmtid="{D5CDD505-2E9C-101B-9397-08002B2CF9AE}" pid="5" name="MSIP_Label_817d4574-7375-4d17-b29c-6e4c6df0fcb0_Method">
    <vt:lpwstr>Standard</vt:lpwstr>
  </property>
  <property fmtid="{D5CDD505-2E9C-101B-9397-08002B2CF9AE}" pid="6" name="MSIP_Label_817d4574-7375-4d17-b29c-6e4c6df0fcb0_Name">
    <vt:lpwstr>ADB Internal</vt:lpwstr>
  </property>
  <property fmtid="{D5CDD505-2E9C-101B-9397-08002B2CF9AE}" pid="7" name="MSIP_Label_817d4574-7375-4d17-b29c-6e4c6df0fcb0_SiteId">
    <vt:lpwstr>9495d6bb-41c2-4c58-848f-92e52cf3d640</vt:lpwstr>
  </property>
  <property fmtid="{D5CDD505-2E9C-101B-9397-08002B2CF9AE}" pid="8" name="MSIP_Label_817d4574-7375-4d17-b29c-6e4c6df0fcb0_ActionId">
    <vt:lpwstr>18e8479d-4734-4954-a9f2-169bea3bea07</vt:lpwstr>
  </property>
  <property fmtid="{D5CDD505-2E9C-101B-9397-08002B2CF9AE}" pid="9" name="MSIP_Label_817d4574-7375-4d17-b29c-6e4c6df0fcb0_ContentBits">
    <vt:lpwstr>2</vt:lpwstr>
  </property>
  <property fmtid="{D5CDD505-2E9C-101B-9397-08002B2CF9AE}" pid="10" name="ClassificationContentMarkingFooterLocations">
    <vt:lpwstr>Office Theme:8</vt:lpwstr>
  </property>
  <property fmtid="{D5CDD505-2E9C-101B-9397-08002B2CF9AE}" pid="11" name="ClassificationContentMarkingFooterText">
    <vt:lpwstr>INTERNAL. This information is accessible to ADB Management and Staff. It may be shared outside ADB with appropriate permission.</vt:lpwstr>
  </property>
</Properties>
</file>