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256" r:id="rId5"/>
    <p:sldId id="263" r:id="rId6"/>
    <p:sldId id="264" r:id="rId7"/>
    <p:sldId id="269" r:id="rId8"/>
    <p:sldId id="270" r:id="rId9"/>
    <p:sldId id="271" r:id="rId10"/>
    <p:sldId id="272" r:id="rId11"/>
    <p:sldId id="266" r:id="rId12"/>
    <p:sldId id="267" r:id="rId13"/>
    <p:sldId id="268" r:id="rId14"/>
    <p:sldId id="260"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Open San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Open San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Open San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Open San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Open San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Open San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Open San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Open San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Open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8"/>
          </a:solidFill>
        </a:fill>
      </a:tcStyle>
    </a:wholeTbl>
    <a:band2H>
      <a:tcTxStyle/>
      <a:tcStyle>
        <a:tcBdr/>
        <a:fill>
          <a:solidFill>
            <a:srgbClr val="E6EB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1"/>
          </a:solidFill>
        </a:fill>
      </a:tcStyle>
    </a:wholeTbl>
    <a:band2H>
      <a:tcTxStyle/>
      <a:tcStyle>
        <a:tcBdr/>
        <a:fill>
          <a:solidFill>
            <a:srgbClr val="E6E7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E2FF"/>
          </a:solidFill>
        </a:fill>
      </a:tcStyle>
    </a:wholeTbl>
    <a:band2H>
      <a:tcTxStyle/>
      <a:tcStyle>
        <a:tcBdr/>
        <a:fill>
          <a:solidFill>
            <a:srgbClr val="E8F1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11"/>
    <p:restoredTop sz="94686"/>
  </p:normalViewPr>
  <p:slideViewPr>
    <p:cSldViewPr snapToGrid="0">
      <p:cViewPr varScale="1">
        <p:scale>
          <a:sx n="59" d="100"/>
          <a:sy n="59" d="100"/>
        </p:scale>
        <p:origin x="6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xfrm>
            <a:off x="1143000" y="685800"/>
            <a:ext cx="4572000" cy="3429000"/>
          </a:xfrm>
          <a:prstGeom prst="rect">
            <a:avLst/>
          </a:prstGeom>
        </p:spPr>
        <p:txBody>
          <a:bodyPr/>
          <a:lstStyle/>
          <a:p>
            <a:endParaRPr/>
          </a:p>
        </p:txBody>
      </p:sp>
      <p:sp>
        <p:nvSpPr>
          <p:cNvPr id="81" name="Shape 8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Open Sans"/>
      </a:defRPr>
    </a:lvl1pPr>
    <a:lvl2pPr indent="228600" latinLnBrk="0">
      <a:defRPr sz="1200">
        <a:latin typeface="+mn-lt"/>
        <a:ea typeface="+mn-ea"/>
        <a:cs typeface="+mn-cs"/>
        <a:sym typeface="Open Sans"/>
      </a:defRPr>
    </a:lvl2pPr>
    <a:lvl3pPr indent="457200" latinLnBrk="0">
      <a:defRPr sz="1200">
        <a:latin typeface="+mn-lt"/>
        <a:ea typeface="+mn-ea"/>
        <a:cs typeface="+mn-cs"/>
        <a:sym typeface="Open Sans"/>
      </a:defRPr>
    </a:lvl3pPr>
    <a:lvl4pPr indent="685800" latinLnBrk="0">
      <a:defRPr sz="1200">
        <a:latin typeface="+mn-lt"/>
        <a:ea typeface="+mn-ea"/>
        <a:cs typeface="+mn-cs"/>
        <a:sym typeface="Open Sans"/>
      </a:defRPr>
    </a:lvl4pPr>
    <a:lvl5pPr indent="914400" latinLnBrk="0">
      <a:defRPr sz="1200">
        <a:latin typeface="+mn-lt"/>
        <a:ea typeface="+mn-ea"/>
        <a:cs typeface="+mn-cs"/>
        <a:sym typeface="Open Sans"/>
      </a:defRPr>
    </a:lvl5pPr>
    <a:lvl6pPr indent="1143000" latinLnBrk="0">
      <a:defRPr sz="1200">
        <a:latin typeface="+mn-lt"/>
        <a:ea typeface="+mn-ea"/>
        <a:cs typeface="+mn-cs"/>
        <a:sym typeface="Open Sans"/>
      </a:defRPr>
    </a:lvl6pPr>
    <a:lvl7pPr indent="1371600" latinLnBrk="0">
      <a:defRPr sz="1200">
        <a:latin typeface="+mn-lt"/>
        <a:ea typeface="+mn-ea"/>
        <a:cs typeface="+mn-cs"/>
        <a:sym typeface="Open Sans"/>
      </a:defRPr>
    </a:lvl7pPr>
    <a:lvl8pPr indent="1600200" latinLnBrk="0">
      <a:defRPr sz="1200">
        <a:latin typeface="+mn-lt"/>
        <a:ea typeface="+mn-ea"/>
        <a:cs typeface="+mn-cs"/>
        <a:sym typeface="Open Sans"/>
      </a:defRPr>
    </a:lvl8pPr>
    <a:lvl9pPr indent="1828800" latinLnBrk="0">
      <a:defRPr sz="1200">
        <a:latin typeface="+mn-lt"/>
        <a:ea typeface="+mn-ea"/>
        <a:cs typeface="+mn-cs"/>
        <a:sym typeface="Open San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664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0" name="Picture Placeholder 5"/>
          <p:cNvSpPr>
            <a:spLocks noGrp="1"/>
          </p:cNvSpPr>
          <p:nvPr>
            <p:ph type="pic" idx="21"/>
          </p:nvPr>
        </p:nvSpPr>
        <p:spPr>
          <a:xfrm>
            <a:off x="-2048589" y="0"/>
            <a:ext cx="6508830" cy="6858000"/>
          </a:xfrm>
          <a:prstGeom prst="rect">
            <a:avLst/>
          </a:prstGeom>
        </p:spPr>
        <p:txBody>
          <a:bodyPr lIns="91439" rIns="9143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8" name="Picture Placeholder 5"/>
          <p:cNvSpPr>
            <a:spLocks noGrp="1"/>
          </p:cNvSpPr>
          <p:nvPr>
            <p:ph type="pic" idx="21"/>
          </p:nvPr>
        </p:nvSpPr>
        <p:spPr>
          <a:xfrm>
            <a:off x="-2048589" y="0"/>
            <a:ext cx="6508830" cy="6858000"/>
          </a:xfrm>
          <a:prstGeom prst="rect">
            <a:avLst/>
          </a:prstGeom>
        </p:spPr>
        <p:txBody>
          <a:bodyPr lIns="91439" rIns="9143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ustom Layout 0">
    <p:spTree>
      <p:nvGrpSpPr>
        <p:cNvPr id="1" name=""/>
        <p:cNvGrpSpPr/>
        <p:nvPr/>
      </p:nvGrpSpPr>
      <p:grpSpPr>
        <a:xfrm>
          <a:off x="0" y="0"/>
          <a:ext cx="0" cy="0"/>
          <a:chOff x="0" y="0"/>
          <a:chExt cx="0" cy="0"/>
        </a:xfrm>
      </p:grpSpPr>
      <p:sp>
        <p:nvSpPr>
          <p:cNvPr id="65" name="Picture Placeholder 5"/>
          <p:cNvSpPr>
            <a:spLocks noGrp="1"/>
          </p:cNvSpPr>
          <p:nvPr>
            <p:ph type="pic" idx="21"/>
          </p:nvPr>
        </p:nvSpPr>
        <p:spPr>
          <a:xfrm>
            <a:off x="-2048589" y="0"/>
            <a:ext cx="6508830" cy="6858000"/>
          </a:xfrm>
          <a:prstGeom prst="rect">
            <a:avLst/>
          </a:prstGeom>
        </p:spPr>
        <p:txBody>
          <a:bodyPr lIns="91439" rIns="91439"/>
          <a:lstStyle/>
          <a:p>
            <a:endParaRPr/>
          </a:p>
        </p:txBody>
      </p:sp>
      <p:sp>
        <p:nvSpPr>
          <p:cNvPr id="66"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solidFill>
                  <a:srgbClr val="000000"/>
                </a:solidFill>
                <a:latin typeface="+mn-lt"/>
                <a:ea typeface="+mn-ea"/>
                <a:cs typeface="+mn-cs"/>
                <a:sym typeface="Open Sans"/>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4" name="Picture Placeholder 5"/>
          <p:cNvSpPr>
            <a:spLocks noGrp="1"/>
          </p:cNvSpPr>
          <p:nvPr>
            <p:ph type="pic" idx="21"/>
          </p:nvPr>
        </p:nvSpPr>
        <p:spPr>
          <a:xfrm>
            <a:off x="-2739470" y="0"/>
            <a:ext cx="6508831" cy="6858000"/>
          </a:xfrm>
          <a:prstGeom prst="rect">
            <a:avLst/>
          </a:prstGeom>
        </p:spPr>
        <p:txBody>
          <a:bodyPr lIns="91439" rIns="91439"/>
          <a:lstStyle/>
          <a:p>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11574780" y="0"/>
            <a:ext cx="617221" cy="6400800"/>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3" name="Rectangle 7"/>
          <p:cNvSpPr/>
          <p:nvPr/>
        </p:nvSpPr>
        <p:spPr>
          <a:xfrm>
            <a:off x="11574780" y="6240779"/>
            <a:ext cx="617221" cy="61722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 name="Slide Number"/>
          <p:cNvSpPr txBox="1">
            <a:spLocks noGrp="1"/>
          </p:cNvSpPr>
          <p:nvPr>
            <p:ph type="sldNum" sz="quarter" idx="2"/>
          </p:nvPr>
        </p:nvSpPr>
        <p:spPr>
          <a:xfrm>
            <a:off x="11732436" y="6395501"/>
            <a:ext cx="301909" cy="307341"/>
          </a:xfrm>
          <a:prstGeom prst="rect">
            <a:avLst/>
          </a:prstGeom>
          <a:ln w="12700">
            <a:miter lim="400000"/>
          </a:ln>
        </p:spPr>
        <p:txBody>
          <a:bodyPr wrap="none" lIns="45719" rIns="45719">
            <a:spAutoFit/>
          </a:bodyPr>
          <a:lstStyle>
            <a:lvl1pPr algn="ctr">
              <a:defRPr sz="1400">
                <a:solidFill>
                  <a:srgbClr val="FFFFFF"/>
                </a:solidFill>
                <a:latin typeface="Poppins"/>
                <a:ea typeface="Poppins"/>
                <a:cs typeface="Poppins"/>
                <a:sym typeface="Poppins"/>
              </a:defRPr>
            </a:lvl1pPr>
          </a:lstStyle>
          <a:p>
            <a:fld id="{86CB4B4D-7CA3-9044-876B-883B54F8677D}" type="slidenum">
              <a:t>‹#›</a:t>
            </a:fld>
            <a:endParaRPr/>
          </a:p>
        </p:txBody>
      </p:sp>
      <p:grpSp>
        <p:nvGrpSpPr>
          <p:cNvPr id="9" name="Group 15"/>
          <p:cNvGrpSpPr/>
          <p:nvPr/>
        </p:nvGrpSpPr>
        <p:grpSpPr>
          <a:xfrm>
            <a:off x="11837669" y="4693556"/>
            <a:ext cx="91441" cy="1024891"/>
            <a:chOff x="0" y="0"/>
            <a:chExt cx="91440" cy="1024889"/>
          </a:xfrm>
        </p:grpSpPr>
        <p:sp>
          <p:nvSpPr>
            <p:cNvPr id="5" name="Oval 16"/>
            <p:cNvSpPr/>
            <p:nvPr/>
          </p:nvSpPr>
          <p:spPr>
            <a:xfrm>
              <a:off x="-1" y="0"/>
              <a:ext cx="91441" cy="91441"/>
            </a:xfrm>
            <a:prstGeom prst="ellipse">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 name="Oval 17"/>
            <p:cNvSpPr/>
            <p:nvPr/>
          </p:nvSpPr>
          <p:spPr>
            <a:xfrm>
              <a:off x="-1" y="311150"/>
              <a:ext cx="91441" cy="91441"/>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Oval 18"/>
            <p:cNvSpPr/>
            <p:nvPr/>
          </p:nvSpPr>
          <p:spPr>
            <a:xfrm>
              <a:off x="-1" y="622299"/>
              <a:ext cx="91441" cy="91441"/>
            </a:xfrm>
            <a:prstGeom prst="ellipse">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Oval 19"/>
            <p:cNvSpPr/>
            <p:nvPr/>
          </p:nvSpPr>
          <p:spPr>
            <a:xfrm>
              <a:off x="-1" y="933449"/>
              <a:ext cx="91441" cy="91441"/>
            </a:xfrm>
            <a:prstGeom prst="ellipse">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0"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11"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3" name="TextBox 12">
            <a:extLst>
              <a:ext uri="{FF2B5EF4-FFF2-40B4-BE49-F238E27FC236}">
                <a16:creationId xmlns:a16="http://schemas.microsoft.com/office/drawing/2014/main" id="{DEF07FDD-8AD8-4F54-6183-B2248DC38793}"/>
              </a:ext>
            </a:extLst>
          </p:cNvPr>
          <p:cNvSpPr txBox="1"/>
          <p:nvPr>
            <p:extLst>
              <p:ext uri="{1162E1C5-73C7-4A58-AE30-91384D911F3F}">
                <p184:classification xmlns:p184="http://schemas.microsoft.com/office/powerpoint/2018/4/main" val="ftr"/>
              </p:ext>
            </p:extLst>
          </p:nvPr>
        </p:nvSpPr>
        <p:spPr>
          <a:xfrm>
            <a:off x="3379788" y="6672580"/>
            <a:ext cx="5454650"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Poppins Bold"/>
          <a:ea typeface="Poppins Bold"/>
          <a:cs typeface="Poppins Bold"/>
          <a:sym typeface="Poppins 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Poppins Bold"/>
          <a:ea typeface="Poppins Bold"/>
          <a:cs typeface="Poppins Bold"/>
          <a:sym typeface="Poppins Bold"/>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Poppins Bold"/>
          <a:ea typeface="Poppins Bold"/>
          <a:cs typeface="Poppins Bold"/>
          <a:sym typeface="Poppins Bold"/>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Poppins Bold"/>
          <a:ea typeface="Poppins Bold"/>
          <a:cs typeface="Poppins Bold"/>
          <a:sym typeface="Poppins Bold"/>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Poppins Bold"/>
          <a:ea typeface="Poppins Bold"/>
          <a:cs typeface="Poppins Bold"/>
          <a:sym typeface="Poppins Bold"/>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Poppins Bold"/>
          <a:ea typeface="Poppins Bold"/>
          <a:cs typeface="Poppins Bold"/>
          <a:sym typeface="Poppins Bold"/>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Poppins Bold"/>
          <a:ea typeface="Poppins Bold"/>
          <a:cs typeface="Poppins Bold"/>
          <a:sym typeface="Poppins Bold"/>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Poppins Bold"/>
          <a:ea typeface="Poppins Bold"/>
          <a:cs typeface="Poppins Bold"/>
          <a:sym typeface="Poppins Bold"/>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Poppins Bold"/>
          <a:ea typeface="Poppins Bold"/>
          <a:cs typeface="Poppins Bold"/>
          <a:sym typeface="Poppins Bold"/>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Open San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Open San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Open San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Open San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Open San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Open San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Open San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Open San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Open Sans"/>
        </a:defRPr>
      </a:lvl9pPr>
    </p:bodyStyle>
    <p:otherStyle>
      <a:lvl1pPr marL="0" marR="0" indent="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oppins"/>
        </a:defRPr>
      </a:lvl1pPr>
      <a:lvl2pPr marL="0" marR="0" indent="4572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oppins"/>
        </a:defRPr>
      </a:lvl2pPr>
      <a:lvl3pPr marL="0" marR="0" indent="9144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oppins"/>
        </a:defRPr>
      </a:lvl3pPr>
      <a:lvl4pPr marL="0" marR="0" indent="13716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oppins"/>
        </a:defRPr>
      </a:lvl4pPr>
      <a:lvl5pPr marL="0" marR="0" indent="18288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oppins"/>
        </a:defRPr>
      </a:lvl5pPr>
      <a:lvl6pPr marL="0" marR="0" indent="22860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oppins"/>
        </a:defRPr>
      </a:lvl6pPr>
      <a:lvl7pPr marL="0" marR="0" indent="27432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oppins"/>
        </a:defRPr>
      </a:lvl7pPr>
      <a:lvl8pPr marL="0" marR="0" indent="32004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oppins"/>
        </a:defRPr>
      </a:lvl8pPr>
      <a:lvl9pPr marL="0" marR="0" indent="3657600" algn="ct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Poppi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projects.worldbank.org/en/projects-operations/products-and-services/brief/rated-criteria#procurement" TargetMode="External"/><Relationship Id="rId1" Type="http://schemas.openxmlformats.org/officeDocument/2006/relationships/slideLayout" Target="../slideLayouts/slideLayout1.xml"/><Relationship Id="rId6" Type="http://schemas.openxmlformats.org/officeDocument/2006/relationships/hyperlink" Target="https://thedocs.worldbank.org/en/doc/7cdb210cd6241c6ae8187effe2fce465-0290012023/original/Module-2-Implementing-Rated-Criteria-Login-Instructions.pdf" TargetMode="External"/><Relationship Id="rId5" Type="http://schemas.openxmlformats.org/officeDocument/2006/relationships/image" Target="../media/image4.png"/><Relationship Id="rId4" Type="http://schemas.openxmlformats.org/officeDocument/2006/relationships/hyperlink" Target="https://thedocs.worldbank.org/en/doc/7cf0fd4b2adbca8015c77ac8d8ce7a93-0290012023/original/Introduction-to-Rated-Criteria-Edcast-Login-Instruction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rojects.worldbank.org/en/projects-operations/products-and-services/brief/rated-criteria#procuremen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5451AF-E1D5-180B-ECE7-B6142207C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4644"/>
            <a:ext cx="12192002" cy="6858001"/>
          </a:xfrm>
          <a:prstGeom prst="rect">
            <a:avLst/>
          </a:prstGeom>
        </p:spPr>
      </p:pic>
      <p:sp>
        <p:nvSpPr>
          <p:cNvPr id="85" name="TextBox 9"/>
          <p:cNvSpPr txBox="1"/>
          <p:nvPr/>
        </p:nvSpPr>
        <p:spPr>
          <a:xfrm>
            <a:off x="397702" y="2486223"/>
            <a:ext cx="7452757" cy="954107"/>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4000">
                <a:solidFill>
                  <a:schemeClr val="accent2"/>
                </a:solidFill>
                <a:latin typeface="Arial"/>
                <a:ea typeface="Arial"/>
                <a:cs typeface="Arial"/>
                <a:sym typeface="Arial"/>
              </a:defRPr>
            </a:pPr>
            <a:r>
              <a:rPr lang="en-US" sz="2800" dirty="0">
                <a:solidFill>
                  <a:schemeClr val="bg1"/>
                </a:solidFill>
              </a:rPr>
              <a:t>Development Partner Initiatives to increase participation in Pacific Infrastructure Projects</a:t>
            </a:r>
            <a:endParaRPr sz="2800" dirty="0">
              <a:solidFill>
                <a:schemeClr val="bg1"/>
              </a:solidFill>
            </a:endParaRPr>
          </a:p>
        </p:txBody>
      </p:sp>
      <p:sp>
        <p:nvSpPr>
          <p:cNvPr id="3" name="TextBox 10">
            <a:extLst>
              <a:ext uri="{FF2B5EF4-FFF2-40B4-BE49-F238E27FC236}">
                <a16:creationId xmlns:a16="http://schemas.microsoft.com/office/drawing/2014/main" id="{252B4022-EA8B-57FF-D29D-54E88BDF3B48}"/>
              </a:ext>
            </a:extLst>
          </p:cNvPr>
          <p:cNvSpPr txBox="1"/>
          <p:nvPr/>
        </p:nvSpPr>
        <p:spPr>
          <a:xfrm>
            <a:off x="397702" y="4500256"/>
            <a:ext cx="6939801" cy="1293175"/>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2400"/>
              </a:lnSpc>
              <a:defRPr sz="1600" b="1" spc="200">
                <a:solidFill>
                  <a:srgbClr val="404040"/>
                </a:solidFill>
                <a:latin typeface="Arial"/>
                <a:ea typeface="Arial"/>
                <a:cs typeface="Arial"/>
                <a:sym typeface="Arial"/>
              </a:defRPr>
            </a:pPr>
            <a:r>
              <a:rPr lang="en-US" dirty="0">
                <a:solidFill>
                  <a:schemeClr val="bg1"/>
                </a:solidFill>
              </a:rPr>
              <a:t>Amin Sakai – World Bank</a:t>
            </a:r>
          </a:p>
          <a:p>
            <a:pPr>
              <a:lnSpc>
                <a:spcPts val="2400"/>
              </a:lnSpc>
              <a:defRPr sz="1600" b="1" spc="200">
                <a:solidFill>
                  <a:srgbClr val="404040"/>
                </a:solidFill>
                <a:latin typeface="Arial"/>
                <a:ea typeface="Arial"/>
                <a:cs typeface="Arial"/>
                <a:sym typeface="Arial"/>
              </a:defRPr>
            </a:pPr>
            <a:r>
              <a:rPr lang="en-US" dirty="0">
                <a:solidFill>
                  <a:schemeClr val="bg1"/>
                </a:solidFill>
              </a:rPr>
              <a:t>Jenny Yan Yee Chu – Asian Development Bank</a:t>
            </a:r>
          </a:p>
          <a:p>
            <a:pPr>
              <a:lnSpc>
                <a:spcPts val="2400"/>
              </a:lnSpc>
              <a:defRPr sz="1600" b="1" spc="200">
                <a:solidFill>
                  <a:srgbClr val="404040"/>
                </a:solidFill>
                <a:latin typeface="Arial"/>
                <a:ea typeface="Arial"/>
                <a:cs typeface="Arial"/>
                <a:sym typeface="Arial"/>
              </a:defRPr>
            </a:pPr>
            <a:r>
              <a:rPr lang="en-US" dirty="0">
                <a:solidFill>
                  <a:schemeClr val="bg1"/>
                </a:solidFill>
              </a:rPr>
              <a:t>Tim Houghton – Austrade</a:t>
            </a:r>
          </a:p>
          <a:p>
            <a:pPr>
              <a:lnSpc>
                <a:spcPts val="2400"/>
              </a:lnSpc>
              <a:defRPr sz="1600" b="1" spc="200">
                <a:solidFill>
                  <a:srgbClr val="404040"/>
                </a:solidFill>
                <a:latin typeface="Arial"/>
                <a:ea typeface="Arial"/>
                <a:cs typeface="Arial"/>
                <a:sym typeface="Arial"/>
              </a:defRPr>
            </a:pPr>
            <a:r>
              <a:rPr lang="en-US" dirty="0">
                <a:solidFill>
                  <a:schemeClr val="bg1"/>
                </a:solidFill>
              </a:rPr>
              <a:t>Benoit Cambier- European Investment Bank</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14"/>
          <p:cNvSpPr txBox="1">
            <a:spLocks noGrp="1"/>
          </p:cNvSpPr>
          <p:nvPr>
            <p:ph type="sldNum" sz="quarter" idx="2"/>
          </p:nvPr>
        </p:nvSpPr>
        <p:spPr>
          <a:xfrm>
            <a:off x="11781878" y="6395501"/>
            <a:ext cx="203025"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
        <p:nvSpPr>
          <p:cNvPr id="94" name="TextBox 1"/>
          <p:cNvSpPr txBox="1"/>
          <p:nvPr/>
        </p:nvSpPr>
        <p:spPr>
          <a:xfrm>
            <a:off x="855028" y="956878"/>
            <a:ext cx="9974775"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chemeClr val="accent2"/>
                </a:solidFill>
                <a:latin typeface="Arial"/>
                <a:ea typeface="Arial"/>
                <a:cs typeface="Arial"/>
                <a:sym typeface="Arial"/>
              </a:defRPr>
            </a:lvl1pPr>
          </a:lstStyle>
          <a:p>
            <a:r>
              <a:rPr lang="en-US" sz="3200" dirty="0"/>
              <a:t>Theme 4 – Performance Management </a:t>
            </a:r>
          </a:p>
          <a:p>
            <a:endParaRPr lang="en-US" dirty="0"/>
          </a:p>
        </p:txBody>
      </p:sp>
      <p:sp>
        <p:nvSpPr>
          <p:cNvPr id="95" name="TextBox 2"/>
          <p:cNvSpPr txBox="1"/>
          <p:nvPr/>
        </p:nvSpPr>
        <p:spPr>
          <a:xfrm>
            <a:off x="855028" y="2060673"/>
            <a:ext cx="4545647" cy="2834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285750" indent="-285750">
              <a:lnSpc>
                <a:spcPts val="3100"/>
              </a:lnSpc>
              <a:buSzPct val="100000"/>
              <a:buChar char="➢"/>
              <a:defRPr sz="2000">
                <a:latin typeface="Arial"/>
                <a:ea typeface="Arial"/>
                <a:cs typeface="Arial"/>
                <a:sym typeface="Arial"/>
              </a:defRPr>
            </a:pPr>
            <a:r>
              <a:rPr lang="en-US" dirty="0"/>
              <a:t>Contract Management training</a:t>
            </a:r>
          </a:p>
          <a:p>
            <a:pPr marL="285750" indent="-285750">
              <a:lnSpc>
                <a:spcPts val="3100"/>
              </a:lnSpc>
              <a:buSzPct val="100000"/>
              <a:buChar char="➢"/>
              <a:defRPr sz="2000">
                <a:latin typeface="Arial"/>
                <a:ea typeface="Arial"/>
                <a:cs typeface="Arial"/>
                <a:sym typeface="Arial"/>
              </a:defRPr>
            </a:pPr>
            <a:r>
              <a:rPr lang="en-US" dirty="0"/>
              <a:t>Framework Agreement for Design/ Construction Supervision </a:t>
            </a:r>
          </a:p>
          <a:p>
            <a:pPr marL="285750" indent="-285750">
              <a:lnSpc>
                <a:spcPts val="3100"/>
              </a:lnSpc>
              <a:buSzPct val="100000"/>
              <a:buChar char="➢"/>
              <a:defRPr sz="2000">
                <a:latin typeface="Arial"/>
                <a:ea typeface="Arial"/>
                <a:cs typeface="Arial"/>
                <a:sym typeface="Arial"/>
              </a:defRPr>
            </a:pPr>
            <a:r>
              <a:rPr lang="en-US" dirty="0"/>
              <a:t>Explore use of Performance Based Contract Model</a:t>
            </a:r>
          </a:p>
          <a:p>
            <a:pPr marL="285750" indent="-285750">
              <a:lnSpc>
                <a:spcPts val="3100"/>
              </a:lnSpc>
              <a:buSzPct val="100000"/>
              <a:buChar char="➢"/>
              <a:defRPr sz="2000">
                <a:latin typeface="Arial"/>
                <a:ea typeface="Arial"/>
                <a:cs typeface="Arial"/>
                <a:sym typeface="Arial"/>
              </a:defRPr>
            </a:pPr>
            <a:r>
              <a:rPr lang="en-US" dirty="0"/>
              <a:t>Explore use of National Performance System</a:t>
            </a:r>
            <a:endParaRPr dirty="0"/>
          </a:p>
        </p:txBody>
      </p:sp>
      <p:pic>
        <p:nvPicPr>
          <p:cNvPr id="2" name="Picture 1">
            <a:extLst>
              <a:ext uri="{FF2B5EF4-FFF2-40B4-BE49-F238E27FC236}">
                <a16:creationId xmlns:a16="http://schemas.microsoft.com/office/drawing/2014/main" id="{20C1992E-1641-AA51-3DBC-DD99FE797EA3}"/>
              </a:ext>
            </a:extLst>
          </p:cNvPr>
          <p:cNvPicPr>
            <a:picLocks noChangeAspect="1"/>
          </p:cNvPicPr>
          <p:nvPr/>
        </p:nvPicPr>
        <p:blipFill>
          <a:blip r:embed="rId2"/>
          <a:stretch>
            <a:fillRect/>
          </a:stretch>
        </p:blipFill>
        <p:spPr>
          <a:xfrm>
            <a:off x="5842415" y="2157207"/>
            <a:ext cx="5465044" cy="2834109"/>
          </a:xfrm>
          <a:prstGeom prst="rect">
            <a:avLst/>
          </a:prstGeom>
        </p:spPr>
      </p:pic>
    </p:spTree>
    <p:extLst>
      <p:ext uri="{BB962C8B-B14F-4D97-AF65-F5344CB8AC3E}">
        <p14:creationId xmlns:p14="http://schemas.microsoft.com/office/powerpoint/2010/main" val="19490014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4"/>
          <p:cNvSpPr txBox="1">
            <a:spLocks noGrp="1"/>
          </p:cNvSpPr>
          <p:nvPr>
            <p:ph type="sldNum" sz="quarter" idx="2"/>
          </p:nvPr>
        </p:nvSpPr>
        <p:spPr>
          <a:xfrm>
            <a:off x="11781878" y="6395501"/>
            <a:ext cx="203025" cy="307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pic>
        <p:nvPicPr>
          <p:cNvPr id="107" name="Marcador de posición de imagen 4" descr="Marcador de posición de imagen 4"/>
          <p:cNvPicPr>
            <a:picLocks noGrp="1" noChangeAspect="1"/>
          </p:cNvPicPr>
          <p:nvPr>
            <p:ph type="pic" idx="21"/>
          </p:nvPr>
        </p:nvPicPr>
        <p:blipFill>
          <a:blip r:embed="rId2"/>
          <a:stretch>
            <a:fillRect/>
          </a:stretch>
        </p:blipFill>
        <p:spPr>
          <a:xfrm>
            <a:off x="10925" y="31423"/>
            <a:ext cx="12192001" cy="6858001"/>
          </a:xfrm>
          <a:prstGeom prst="rect">
            <a:avLst/>
          </a:prstGeom>
        </p:spPr>
      </p:pic>
      <p:sp>
        <p:nvSpPr>
          <p:cNvPr id="108" name="Rectangle 7"/>
          <p:cNvSpPr/>
          <p:nvPr/>
        </p:nvSpPr>
        <p:spPr>
          <a:xfrm>
            <a:off x="0" y="0"/>
            <a:ext cx="12192000" cy="6858000"/>
          </a:xfrm>
          <a:prstGeom prst="rect">
            <a:avLst/>
          </a:prstGeom>
          <a:gradFill>
            <a:gsLst>
              <a:gs pos="0">
                <a:schemeClr val="accent1">
                  <a:alpha val="81000"/>
                </a:schemeClr>
              </a:gs>
              <a:gs pos="100000">
                <a:schemeClr val="accent1"/>
              </a:gs>
            </a:gsLst>
          </a:gradFill>
          <a:ln w="12700">
            <a:miter lim="400000"/>
          </a:ln>
        </p:spPr>
        <p:txBody>
          <a:bodyPr lIns="45719" rIns="45719" anchor="ctr"/>
          <a:lstStyle/>
          <a:p>
            <a:pPr algn="ctr">
              <a:defRPr>
                <a:solidFill>
                  <a:srgbClr val="FFFFFF"/>
                </a:solidFill>
              </a:defRPr>
            </a:pPr>
            <a:endParaRPr/>
          </a:p>
        </p:txBody>
      </p:sp>
      <p:sp>
        <p:nvSpPr>
          <p:cNvPr id="109" name="Rectangle 9"/>
          <p:cNvSpPr/>
          <p:nvPr/>
        </p:nvSpPr>
        <p:spPr>
          <a:xfrm>
            <a:off x="10925" y="-9802"/>
            <a:ext cx="12192001" cy="8298182"/>
          </a:xfrm>
          <a:prstGeom prst="rect">
            <a:avLst/>
          </a:prstGeom>
          <a:gradFill>
            <a:gsLst>
              <a:gs pos="0">
                <a:schemeClr val="accent1">
                  <a:alpha val="81000"/>
                </a:schemeClr>
              </a:gs>
              <a:gs pos="100000">
                <a:schemeClr val="accent1"/>
              </a:gs>
            </a:gsLst>
          </a:gradFill>
          <a:ln w="12700">
            <a:miter lim="400000"/>
          </a:ln>
        </p:spPr>
        <p:txBody>
          <a:bodyPr lIns="45719" rIns="45719" anchor="ctr"/>
          <a:lstStyle/>
          <a:p>
            <a:pPr algn="ctr">
              <a:defRPr>
                <a:solidFill>
                  <a:srgbClr val="FFFFFF"/>
                </a:solidFill>
              </a:defRPr>
            </a:pPr>
            <a:endParaRPr/>
          </a:p>
        </p:txBody>
      </p:sp>
      <p:sp>
        <p:nvSpPr>
          <p:cNvPr id="110" name="Parallelogram 1"/>
          <p:cNvSpPr/>
          <p:nvPr/>
        </p:nvSpPr>
        <p:spPr>
          <a:xfrm>
            <a:off x="5227671" y="-93393"/>
            <a:ext cx="6986180" cy="68732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486" y="48"/>
                </a:lnTo>
                <a:lnTo>
                  <a:pt x="21600" y="0"/>
                </a:lnTo>
                <a:lnTo>
                  <a:pt x="21553" y="16811"/>
                </a:lnTo>
                <a:lnTo>
                  <a:pt x="19691" y="21600"/>
                </a:lnTo>
                <a:lnTo>
                  <a:pt x="0" y="21600"/>
                </a:lnTo>
                <a:close/>
              </a:path>
            </a:pathLst>
          </a:custGeom>
          <a:gradFill>
            <a:gsLst>
              <a:gs pos="0">
                <a:schemeClr val="accent2">
                  <a:alpha val="0"/>
                </a:schemeClr>
              </a:gs>
              <a:gs pos="100000">
                <a:schemeClr val="accent2"/>
              </a:gs>
            </a:gsLst>
            <a:lin ang="5400000"/>
          </a:gradFill>
          <a:ln w="12700">
            <a:miter lim="400000"/>
          </a:ln>
        </p:spPr>
        <p:txBody>
          <a:bodyPr lIns="45719" rIns="45719" anchor="ctr"/>
          <a:lstStyle/>
          <a:p>
            <a:pPr algn="ctr">
              <a:defRPr>
                <a:solidFill>
                  <a:srgbClr val="FFFFFF"/>
                </a:solidFill>
              </a:defRPr>
            </a:pPr>
            <a:endParaRPr/>
          </a:p>
        </p:txBody>
      </p:sp>
      <p:sp>
        <p:nvSpPr>
          <p:cNvPr id="111" name="TextBox 11"/>
          <p:cNvSpPr txBox="1"/>
          <p:nvPr/>
        </p:nvSpPr>
        <p:spPr>
          <a:xfrm>
            <a:off x="886642" y="2839896"/>
            <a:ext cx="6180537" cy="856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5400" spc="600">
                <a:solidFill>
                  <a:srgbClr val="FFFFFF"/>
                </a:solidFill>
                <a:latin typeface="Arial"/>
                <a:ea typeface="Arial"/>
                <a:cs typeface="Arial"/>
                <a:sym typeface="Arial"/>
              </a:defRPr>
            </a:lvl1pPr>
          </a:lstStyle>
          <a:p>
            <a:r>
              <a:rPr dirty="0"/>
              <a:t>THANK YOU </a:t>
            </a:r>
          </a:p>
        </p:txBody>
      </p:sp>
      <p:sp>
        <p:nvSpPr>
          <p:cNvPr id="112" name="Straight Connector 3"/>
          <p:cNvSpPr/>
          <p:nvPr/>
        </p:nvSpPr>
        <p:spPr>
          <a:xfrm>
            <a:off x="1041876" y="4236720"/>
            <a:ext cx="1194817" cy="1"/>
          </a:xfrm>
          <a:prstGeom prst="line">
            <a:avLst/>
          </a:prstGeom>
          <a:ln w="6350">
            <a:solidFill>
              <a:srgbClr val="FFFFFF"/>
            </a:solidFill>
            <a:miter/>
          </a:ln>
        </p:spPr>
        <p:txBody>
          <a:bodyPr lIns="45719" rIns="45719"/>
          <a:lstStyle/>
          <a:p>
            <a:endParaRPr/>
          </a:p>
        </p:txBody>
      </p:sp>
      <p:sp>
        <p:nvSpPr>
          <p:cNvPr id="113" name="TextBox 8"/>
          <p:cNvSpPr txBox="1"/>
          <p:nvPr/>
        </p:nvSpPr>
        <p:spPr>
          <a:xfrm>
            <a:off x="975736" y="4710214"/>
            <a:ext cx="4862526" cy="3698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ts val="2400"/>
              </a:lnSpc>
              <a:defRPr sz="1600" b="1" spc="200">
                <a:solidFill>
                  <a:srgbClr val="FFFFFF"/>
                </a:solidFill>
                <a:latin typeface="Arial"/>
                <a:ea typeface="Arial"/>
                <a:cs typeface="Arial"/>
                <a:sym typeface="Arial"/>
              </a:defRPr>
            </a:pPr>
            <a:endParaRPr dirty="0"/>
          </a:p>
        </p:txBody>
      </p:sp>
      <p:sp>
        <p:nvSpPr>
          <p:cNvPr id="2" name="TextBox 11">
            <a:extLst>
              <a:ext uri="{FF2B5EF4-FFF2-40B4-BE49-F238E27FC236}">
                <a16:creationId xmlns:a16="http://schemas.microsoft.com/office/drawing/2014/main" id="{20A80A63-3F38-1ACB-7BCE-200CA813F460}"/>
              </a:ext>
            </a:extLst>
          </p:cNvPr>
          <p:cNvSpPr txBox="1"/>
          <p:nvPr/>
        </p:nvSpPr>
        <p:spPr>
          <a:xfrm>
            <a:off x="6508571" y="4640739"/>
            <a:ext cx="5222347" cy="2062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5400" spc="600">
                <a:solidFill>
                  <a:srgbClr val="FFFFFF"/>
                </a:solidFill>
                <a:latin typeface="Arial"/>
                <a:ea typeface="Arial"/>
                <a:cs typeface="Arial"/>
                <a:sym typeface="Arial"/>
              </a:defRPr>
            </a:lvl1pPr>
          </a:lstStyle>
          <a:p>
            <a:r>
              <a:rPr lang="en-US" sz="3200" dirty="0"/>
              <a:t>See you in the next Pacific Infrastructure </a:t>
            </a:r>
          </a:p>
          <a:p>
            <a:r>
              <a:rPr lang="en-US" sz="3200" dirty="0"/>
              <a:t>Event</a:t>
            </a:r>
            <a:endParaRPr sz="3200"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14"/>
          <p:cNvSpPr txBox="1">
            <a:spLocks noGrp="1"/>
          </p:cNvSpPr>
          <p:nvPr>
            <p:ph type="sldNum" sz="quarter" idx="2"/>
          </p:nvPr>
        </p:nvSpPr>
        <p:spPr>
          <a:xfrm>
            <a:off x="11781878" y="6395501"/>
            <a:ext cx="203025"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94" name="TextBox 1"/>
          <p:cNvSpPr txBox="1"/>
          <p:nvPr/>
        </p:nvSpPr>
        <p:spPr>
          <a:xfrm>
            <a:off x="766145" y="689491"/>
            <a:ext cx="9674860"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chemeClr val="accent2"/>
                </a:solidFill>
                <a:latin typeface="Arial"/>
                <a:ea typeface="Arial"/>
                <a:cs typeface="Arial"/>
                <a:sym typeface="Arial"/>
              </a:defRPr>
            </a:lvl1pPr>
          </a:lstStyle>
          <a:p>
            <a:r>
              <a:rPr lang="en-US" sz="3200" dirty="0"/>
              <a:t>Following the Industry Feedback received at Pacific Regional Infrastructure  BOS 2024</a:t>
            </a:r>
            <a:endParaRPr sz="3200" dirty="0"/>
          </a:p>
        </p:txBody>
      </p:sp>
      <p:sp>
        <p:nvSpPr>
          <p:cNvPr id="95" name="TextBox 2"/>
          <p:cNvSpPr txBox="1"/>
          <p:nvPr/>
        </p:nvSpPr>
        <p:spPr>
          <a:xfrm>
            <a:off x="683578" y="1867818"/>
            <a:ext cx="5240972" cy="2436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285750" indent="-285750">
              <a:lnSpc>
                <a:spcPts val="3100"/>
              </a:lnSpc>
              <a:buSzPct val="100000"/>
              <a:buChar char="➢"/>
              <a:defRPr sz="2000">
                <a:latin typeface="Arial"/>
                <a:ea typeface="Arial"/>
                <a:cs typeface="Arial"/>
                <a:sym typeface="Arial"/>
              </a:defRPr>
            </a:pPr>
            <a:r>
              <a:rPr lang="en-US" dirty="0"/>
              <a:t>Review suggestions against policy framework to increase flexibility and fit for regional context </a:t>
            </a:r>
            <a:endParaRPr dirty="0"/>
          </a:p>
          <a:p>
            <a:pPr marL="285750" indent="-285750">
              <a:lnSpc>
                <a:spcPts val="3100"/>
              </a:lnSpc>
              <a:buSzPct val="100000"/>
              <a:buChar char="➢"/>
              <a:defRPr sz="2000">
                <a:latin typeface="Arial"/>
                <a:ea typeface="Arial"/>
                <a:cs typeface="Arial"/>
                <a:sym typeface="Arial"/>
              </a:defRPr>
            </a:pPr>
            <a:r>
              <a:rPr lang="en-US" dirty="0"/>
              <a:t>Tailored actions for different players</a:t>
            </a:r>
          </a:p>
          <a:p>
            <a:pPr marL="285750" indent="-285750">
              <a:lnSpc>
                <a:spcPts val="3100"/>
              </a:lnSpc>
              <a:buSzPct val="100000"/>
              <a:buChar char="➢"/>
              <a:defRPr sz="2000">
                <a:latin typeface="Arial"/>
                <a:ea typeface="Arial"/>
                <a:cs typeface="Arial"/>
                <a:sym typeface="Arial"/>
              </a:defRPr>
            </a:pPr>
            <a:r>
              <a:rPr lang="en-US" dirty="0"/>
              <a:t>Market feedback welcomed on the actions being considered </a:t>
            </a:r>
            <a:endParaRPr dirty="0"/>
          </a:p>
        </p:txBody>
      </p:sp>
      <p:pic>
        <p:nvPicPr>
          <p:cNvPr id="3" name="Picture 2" descr="Picture 2">
            <a:extLst>
              <a:ext uri="{FF2B5EF4-FFF2-40B4-BE49-F238E27FC236}">
                <a16:creationId xmlns:a16="http://schemas.microsoft.com/office/drawing/2014/main" id="{3AEF9D66-C6E6-8102-CC16-BDBE4C863505}"/>
              </a:ext>
            </a:extLst>
          </p:cNvPr>
          <p:cNvPicPr>
            <a:picLocks noChangeAspect="1"/>
          </p:cNvPicPr>
          <p:nvPr/>
        </p:nvPicPr>
        <p:blipFill rotWithShape="1">
          <a:blip r:embed="rId2"/>
          <a:srcRect l="37810" b="30228"/>
          <a:stretch/>
        </p:blipFill>
        <p:spPr>
          <a:xfrm>
            <a:off x="6278582" y="1989455"/>
            <a:ext cx="4844236" cy="4406046"/>
          </a:xfrm>
          <a:prstGeom prst="rect">
            <a:avLst/>
          </a:prstGeom>
          <a:ln w="12700">
            <a:miter lim="400000"/>
          </a:ln>
        </p:spPr>
      </p:pic>
    </p:spTree>
    <p:extLst>
      <p:ext uri="{BB962C8B-B14F-4D97-AF65-F5344CB8AC3E}">
        <p14:creationId xmlns:p14="http://schemas.microsoft.com/office/powerpoint/2010/main" val="19594508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14"/>
          <p:cNvSpPr txBox="1">
            <a:spLocks noGrp="1"/>
          </p:cNvSpPr>
          <p:nvPr>
            <p:ph type="sldNum" sz="quarter" idx="2"/>
          </p:nvPr>
        </p:nvSpPr>
        <p:spPr>
          <a:xfrm>
            <a:off x="11781878" y="6395501"/>
            <a:ext cx="203025" cy="307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94" name="TextBox 1"/>
          <p:cNvSpPr txBox="1"/>
          <p:nvPr/>
        </p:nvSpPr>
        <p:spPr>
          <a:xfrm>
            <a:off x="855028" y="956878"/>
            <a:ext cx="9974775" cy="1692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chemeClr val="accent2"/>
                </a:solidFill>
                <a:latin typeface="Arial"/>
                <a:ea typeface="Arial"/>
                <a:cs typeface="Arial"/>
                <a:sym typeface="Arial"/>
              </a:defRPr>
            </a:lvl1pPr>
          </a:lstStyle>
          <a:p>
            <a:r>
              <a:rPr lang="en-US" sz="3200" dirty="0"/>
              <a:t>Theme 1 – Consider </a:t>
            </a:r>
            <a:r>
              <a:rPr lang="en-US" sz="3200" dirty="0" err="1"/>
              <a:t>VfM</a:t>
            </a:r>
            <a:r>
              <a:rPr lang="en-US" sz="3200" dirty="0"/>
              <a:t> and Sustainability in Qualification and Evaluation Approach </a:t>
            </a:r>
          </a:p>
          <a:p>
            <a:endParaRPr lang="en-US" dirty="0"/>
          </a:p>
        </p:txBody>
      </p:sp>
      <p:sp>
        <p:nvSpPr>
          <p:cNvPr id="95" name="TextBox 2"/>
          <p:cNvSpPr txBox="1"/>
          <p:nvPr/>
        </p:nvSpPr>
        <p:spPr>
          <a:xfrm>
            <a:off x="855028" y="2060673"/>
            <a:ext cx="9974775" cy="203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85750" indent="-285750">
              <a:lnSpc>
                <a:spcPts val="3100"/>
              </a:lnSpc>
              <a:buSzPct val="100000"/>
              <a:buChar char="➢"/>
              <a:defRPr sz="2000">
                <a:latin typeface="Arial"/>
                <a:ea typeface="Arial"/>
                <a:cs typeface="Arial"/>
                <a:sym typeface="Arial"/>
              </a:defRPr>
            </a:pPr>
            <a:r>
              <a:rPr lang="en-US" dirty="0"/>
              <a:t>Rated Criteria/ Merit Point Criteria – increasingly made mandatory/ promoted/ defaulted by development partners</a:t>
            </a:r>
          </a:p>
          <a:p>
            <a:pPr marL="285750" indent="-285750">
              <a:lnSpc>
                <a:spcPts val="3100"/>
              </a:lnSpc>
              <a:buSzPct val="100000"/>
              <a:buFontTx/>
              <a:buChar char="➢"/>
              <a:defRPr sz="2000">
                <a:latin typeface="Arial"/>
                <a:ea typeface="Arial"/>
                <a:cs typeface="Arial"/>
                <a:sym typeface="Arial"/>
              </a:defRPr>
            </a:pPr>
            <a:r>
              <a:rPr lang="en-US" dirty="0"/>
              <a:t>Regional Procurement </a:t>
            </a:r>
          </a:p>
          <a:p>
            <a:pPr marL="285750" indent="-285750">
              <a:lnSpc>
                <a:spcPts val="3100"/>
              </a:lnSpc>
              <a:buSzPct val="100000"/>
              <a:buChar char="➢"/>
              <a:defRPr sz="2000">
                <a:latin typeface="Arial"/>
                <a:ea typeface="Arial"/>
                <a:cs typeface="Arial"/>
                <a:sym typeface="Arial"/>
              </a:defRPr>
            </a:pPr>
            <a:r>
              <a:rPr lang="en-PH" dirty="0"/>
              <a:t>Pre-Qualification allowed</a:t>
            </a:r>
          </a:p>
          <a:p>
            <a:pPr marL="285750" indent="-285750">
              <a:lnSpc>
                <a:spcPts val="3100"/>
              </a:lnSpc>
              <a:buSzPct val="100000"/>
              <a:buChar char="➢"/>
              <a:defRPr sz="2000">
                <a:latin typeface="Arial"/>
                <a:ea typeface="Arial"/>
                <a:cs typeface="Arial"/>
                <a:sym typeface="Arial"/>
              </a:defRPr>
            </a:pPr>
            <a:r>
              <a:rPr lang="en-PH" dirty="0"/>
              <a:t>Promote use of O&amp;M model</a:t>
            </a:r>
            <a:endParaRPr dirty="0"/>
          </a:p>
        </p:txBody>
      </p:sp>
    </p:spTree>
    <p:extLst>
      <p:ext uri="{BB962C8B-B14F-4D97-AF65-F5344CB8AC3E}">
        <p14:creationId xmlns:p14="http://schemas.microsoft.com/office/powerpoint/2010/main" val="19751377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14"/>
          <p:cNvSpPr txBox="1">
            <a:spLocks noGrp="1"/>
          </p:cNvSpPr>
          <p:nvPr>
            <p:ph type="sldNum" sz="quarter" idx="2"/>
          </p:nvPr>
        </p:nvSpPr>
        <p:spPr>
          <a:xfrm>
            <a:off x="11781878" y="6395501"/>
            <a:ext cx="203025"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
        <p:nvSpPr>
          <p:cNvPr id="94" name="TextBox 1"/>
          <p:cNvSpPr txBox="1"/>
          <p:nvPr/>
        </p:nvSpPr>
        <p:spPr>
          <a:xfrm>
            <a:off x="855028" y="956878"/>
            <a:ext cx="9974775" cy="1692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chemeClr val="accent2"/>
                </a:solidFill>
                <a:latin typeface="Arial"/>
                <a:ea typeface="Arial"/>
                <a:cs typeface="Arial"/>
                <a:sym typeface="Arial"/>
              </a:defRPr>
            </a:lvl1pPr>
          </a:lstStyle>
          <a:p>
            <a:r>
              <a:rPr lang="en-US" sz="3200" dirty="0"/>
              <a:t>Theme 1 – Consider </a:t>
            </a:r>
            <a:r>
              <a:rPr lang="en-US" sz="3200" dirty="0" err="1"/>
              <a:t>VfM</a:t>
            </a:r>
            <a:r>
              <a:rPr lang="en-US" sz="3200" dirty="0"/>
              <a:t> and Sustainability in Qualification and Evaluation Approach </a:t>
            </a:r>
          </a:p>
          <a:p>
            <a:endParaRPr lang="en-US" dirty="0"/>
          </a:p>
        </p:txBody>
      </p:sp>
      <p:sp>
        <p:nvSpPr>
          <p:cNvPr id="95" name="TextBox 2"/>
          <p:cNvSpPr txBox="1"/>
          <p:nvPr/>
        </p:nvSpPr>
        <p:spPr>
          <a:xfrm>
            <a:off x="583542" y="1891283"/>
            <a:ext cx="6931660" cy="52272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ts val="3100"/>
              </a:lnSpc>
              <a:buSzPct val="100000"/>
              <a:defRPr sz="2000">
                <a:latin typeface="Arial"/>
                <a:ea typeface="Arial"/>
                <a:cs typeface="Arial"/>
                <a:sym typeface="Arial"/>
              </a:defRPr>
            </a:pPr>
            <a:endParaRPr lang="en-US" dirty="0">
              <a:hlinkClick r:id="rId2"/>
            </a:endParaRPr>
          </a:p>
          <a:p>
            <a:pPr marL="285750" indent="-285750">
              <a:lnSpc>
                <a:spcPts val="3100"/>
              </a:lnSpc>
              <a:buSzPct val="100000"/>
              <a:buChar char="➢"/>
              <a:defRPr sz="2000">
                <a:latin typeface="Arial"/>
                <a:ea typeface="Arial"/>
                <a:cs typeface="Arial"/>
                <a:sym typeface="Arial"/>
              </a:defRPr>
            </a:pPr>
            <a:r>
              <a:rPr lang="en-US" b="1" dirty="0"/>
              <a:t>Value for Money (</a:t>
            </a:r>
            <a:r>
              <a:rPr lang="en-US" b="1" dirty="0" err="1"/>
              <a:t>VfM</a:t>
            </a:r>
            <a:r>
              <a:rPr lang="en-US" b="1" dirty="0"/>
              <a:t>)</a:t>
            </a:r>
            <a:r>
              <a:rPr lang="en-US" dirty="0"/>
              <a:t> balances cost, quality, and impact, focusing on achieving the best overall outcome rather than just the lowest price.</a:t>
            </a:r>
          </a:p>
          <a:p>
            <a:pPr marL="285750" indent="-285750">
              <a:lnSpc>
                <a:spcPts val="3100"/>
              </a:lnSpc>
              <a:buSzPct val="100000"/>
              <a:buChar char="➢"/>
              <a:defRPr sz="2000">
                <a:latin typeface="Arial"/>
                <a:ea typeface="Arial"/>
                <a:cs typeface="Arial"/>
                <a:sym typeface="Arial"/>
              </a:defRPr>
            </a:pPr>
            <a:r>
              <a:rPr lang="en-US" dirty="0">
                <a:hlinkClick r:id="rId2"/>
              </a:rPr>
              <a:t>Rated Criteria</a:t>
            </a:r>
            <a:r>
              <a:rPr lang="en-US" dirty="0"/>
              <a:t> (WB) / Merit Point Criteria (ADB)</a:t>
            </a:r>
          </a:p>
          <a:p>
            <a:pPr marL="285750" lvl="3" indent="-285750">
              <a:lnSpc>
                <a:spcPts val="3100"/>
              </a:lnSpc>
              <a:buSzPct val="100000"/>
              <a:buChar char="➢"/>
              <a:defRPr sz="2000">
                <a:latin typeface="Arial"/>
                <a:ea typeface="Arial"/>
                <a:cs typeface="Arial"/>
                <a:sym typeface="Arial"/>
              </a:defRPr>
            </a:pPr>
            <a:r>
              <a:rPr lang="en-US" sz="2000" u="sng" dirty="0">
                <a:effectLst/>
                <a:latin typeface="Arial" panose="020B0604020202020204" pitchFamily="34" charset="0"/>
                <a:ea typeface="Calibri" panose="020F0502020204030204" pitchFamily="34" charset="0"/>
                <a:cs typeface="Arial" panose="020B0604020202020204" pitchFamily="34" charset="0"/>
              </a:rPr>
              <a:t>WB example </a:t>
            </a:r>
          </a:p>
          <a:p>
            <a:pPr marL="342900" lvl="3" indent="-342900">
              <a:lnSpc>
                <a:spcPts val="3100"/>
              </a:lnSpc>
              <a:buSzPct val="100000"/>
              <a:buFont typeface="Arial" panose="020B0604020202020204" pitchFamily="34" charset="0"/>
              <a:buChar char="•"/>
              <a:defRPr sz="2000">
                <a:latin typeface="Arial"/>
                <a:ea typeface="Arial"/>
                <a:cs typeface="Arial"/>
                <a:sym typeface="Arial"/>
              </a:defRPr>
            </a:pPr>
            <a:r>
              <a:rPr lang="en-US" b="1" dirty="0">
                <a:effectLst/>
                <a:latin typeface="Arial" panose="020B0604020202020204" pitchFamily="34" charset="0"/>
                <a:ea typeface="Calibri" panose="020F0502020204030204" pitchFamily="34" charset="0"/>
                <a:cs typeface="Arial" panose="020B0604020202020204" pitchFamily="34" charset="0"/>
              </a:rPr>
              <a:t>All new International Procurements </a:t>
            </a:r>
            <a:r>
              <a:rPr lang="en-US" b="1" u="sng" dirty="0">
                <a:effectLst/>
                <a:latin typeface="Arial" panose="020B0604020202020204" pitchFamily="34" charset="0"/>
                <a:ea typeface="Calibri" panose="020F0502020204030204" pitchFamily="34" charset="0"/>
                <a:cs typeface="Arial" panose="020B0604020202020204" pitchFamily="34" charset="0"/>
              </a:rPr>
              <a:t>advertised or invited </a:t>
            </a:r>
            <a:r>
              <a:rPr lang="en-US" b="1" dirty="0">
                <a:effectLst/>
                <a:latin typeface="Arial" panose="020B0604020202020204" pitchFamily="34" charset="0"/>
                <a:ea typeface="Calibri" panose="020F0502020204030204" pitchFamily="34" charset="0"/>
                <a:cs typeface="Arial" panose="020B0604020202020204" pitchFamily="34" charset="0"/>
              </a:rPr>
              <a:t>on or after September 1, 2023</a:t>
            </a:r>
            <a:r>
              <a:rPr lang="en-US" dirty="0">
                <a:effectLst/>
                <a:latin typeface="Arial" panose="020B0604020202020204" pitchFamily="34" charset="0"/>
                <a:ea typeface="Calibri" panose="020F0502020204030204" pitchFamily="34" charset="0"/>
                <a:cs typeface="Arial" panose="020B0604020202020204" pitchFamily="34" charset="0"/>
              </a:rPr>
              <a:t>, using a Bank Standard Procurement Document must use Rated Criteria. </a:t>
            </a:r>
          </a:p>
          <a:p>
            <a:pPr marL="342900" lvl="8" indent="-342900">
              <a:lnSpc>
                <a:spcPts val="3100"/>
              </a:lnSpc>
              <a:buSzPct val="100000"/>
              <a:buFont typeface="Courier New" panose="02070309020205020404" pitchFamily="49" charset="0"/>
              <a:buChar char="o"/>
              <a:defRPr sz="2000">
                <a:latin typeface="Arial"/>
                <a:ea typeface="Arial"/>
                <a:cs typeface="Arial"/>
                <a:sym typeface="Arial"/>
              </a:defRPr>
            </a:pPr>
            <a:r>
              <a:rPr lang="en-US" dirty="0">
                <a:latin typeface="Open Sans" panose="020B0606030504020204" pitchFamily="34" charset="0"/>
                <a:cs typeface="Arial"/>
              </a:rPr>
              <a:t>Pacific 100% compliant. </a:t>
            </a:r>
          </a:p>
          <a:p>
            <a:pPr marL="342900" lvl="8" indent="-342900">
              <a:lnSpc>
                <a:spcPts val="3100"/>
              </a:lnSpc>
              <a:buSzPct val="100000"/>
              <a:buFont typeface="Courier New" panose="02070309020205020404" pitchFamily="49" charset="0"/>
              <a:buChar char="o"/>
              <a:defRPr sz="2000">
                <a:latin typeface="Arial"/>
                <a:ea typeface="Arial"/>
                <a:cs typeface="Arial"/>
                <a:sym typeface="Arial"/>
              </a:defRPr>
            </a:pPr>
            <a:r>
              <a:rPr lang="en-US" dirty="0">
                <a:latin typeface="Open Sans" panose="020B0606030504020204" pitchFamily="34" charset="0"/>
                <a:cs typeface="Arial"/>
              </a:rPr>
              <a:t>Weighted and Scored: 60-40 or 70-30</a:t>
            </a:r>
          </a:p>
          <a:p>
            <a:pPr marL="285750" indent="-285750">
              <a:lnSpc>
                <a:spcPts val="3100"/>
              </a:lnSpc>
              <a:buSzPct val="100000"/>
              <a:buChar char="➢"/>
              <a:defRPr sz="2000">
                <a:latin typeface="Arial"/>
                <a:ea typeface="Arial"/>
                <a:cs typeface="Arial"/>
                <a:sym typeface="Arial"/>
              </a:defRPr>
            </a:pPr>
            <a:endParaRPr lang="en-US" sz="2000" dirty="0">
              <a:latin typeface="Open Sans" panose="020B0606030504020204" pitchFamily="34" charset="0"/>
              <a:cs typeface="Arial"/>
            </a:endParaRPr>
          </a:p>
        </p:txBody>
      </p:sp>
      <p:pic>
        <p:nvPicPr>
          <p:cNvPr id="2" name="Picture 1">
            <a:extLst>
              <a:ext uri="{FF2B5EF4-FFF2-40B4-BE49-F238E27FC236}">
                <a16:creationId xmlns:a16="http://schemas.microsoft.com/office/drawing/2014/main" id="{612B0D42-ABE1-9093-F4A4-2F53459484C9}"/>
              </a:ext>
            </a:extLst>
          </p:cNvPr>
          <p:cNvPicPr>
            <a:picLocks noChangeAspect="1"/>
          </p:cNvPicPr>
          <p:nvPr/>
        </p:nvPicPr>
        <p:blipFill>
          <a:blip r:embed="rId3"/>
          <a:stretch>
            <a:fillRect/>
          </a:stretch>
        </p:blipFill>
        <p:spPr>
          <a:xfrm>
            <a:off x="9608411" y="2806329"/>
            <a:ext cx="1692546" cy="2208978"/>
          </a:xfrm>
          <a:prstGeom prst="rect">
            <a:avLst/>
          </a:prstGeom>
        </p:spPr>
      </p:pic>
      <p:pic>
        <p:nvPicPr>
          <p:cNvPr id="3" name="Picture 2">
            <a:hlinkClick r:id="rId4"/>
            <a:extLst>
              <a:ext uri="{FF2B5EF4-FFF2-40B4-BE49-F238E27FC236}">
                <a16:creationId xmlns:a16="http://schemas.microsoft.com/office/drawing/2014/main" id="{E3E63216-B174-3DA0-3E61-A8C4FAF7A6D1}"/>
              </a:ext>
            </a:extLst>
          </p:cNvPr>
          <p:cNvPicPr>
            <a:picLocks noChangeAspect="1"/>
          </p:cNvPicPr>
          <p:nvPr/>
        </p:nvPicPr>
        <p:blipFill>
          <a:blip r:embed="rId5"/>
          <a:stretch>
            <a:fillRect/>
          </a:stretch>
        </p:blipFill>
        <p:spPr>
          <a:xfrm>
            <a:off x="7609621" y="2622658"/>
            <a:ext cx="1809952" cy="1484713"/>
          </a:xfrm>
          <a:prstGeom prst="rect">
            <a:avLst/>
          </a:prstGeom>
          <a:noFill/>
        </p:spPr>
      </p:pic>
      <p:pic>
        <p:nvPicPr>
          <p:cNvPr id="4" name="Picture 3" descr="A screenshot of a blue and white screen&#10;&#10;Description automatically generated">
            <a:hlinkClick r:id="rId6"/>
            <a:extLst>
              <a:ext uri="{FF2B5EF4-FFF2-40B4-BE49-F238E27FC236}">
                <a16:creationId xmlns:a16="http://schemas.microsoft.com/office/drawing/2014/main" id="{0CA269F0-A562-E8D9-2CDE-7CDEF16FDE51}"/>
              </a:ext>
            </a:extLst>
          </p:cNvPr>
          <p:cNvPicPr>
            <a:picLocks noChangeAspect="1"/>
          </p:cNvPicPr>
          <p:nvPr/>
        </p:nvPicPr>
        <p:blipFill>
          <a:blip r:embed="rId7"/>
          <a:stretch>
            <a:fillRect/>
          </a:stretch>
        </p:blipFill>
        <p:spPr>
          <a:xfrm>
            <a:off x="7609621" y="4272951"/>
            <a:ext cx="1809952" cy="1484713"/>
          </a:xfrm>
          <a:prstGeom prst="rect">
            <a:avLst/>
          </a:prstGeom>
          <a:noFill/>
        </p:spPr>
      </p:pic>
    </p:spTree>
    <p:extLst>
      <p:ext uri="{BB962C8B-B14F-4D97-AF65-F5344CB8AC3E}">
        <p14:creationId xmlns:p14="http://schemas.microsoft.com/office/powerpoint/2010/main" val="261214845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14"/>
          <p:cNvSpPr txBox="1">
            <a:spLocks noGrp="1"/>
          </p:cNvSpPr>
          <p:nvPr>
            <p:ph type="sldNum" sz="quarter" idx="2"/>
          </p:nvPr>
        </p:nvSpPr>
        <p:spPr>
          <a:xfrm>
            <a:off x="11781878" y="6395501"/>
            <a:ext cx="203025" cy="307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95" name="TextBox 2"/>
          <p:cNvSpPr txBox="1"/>
          <p:nvPr/>
        </p:nvSpPr>
        <p:spPr>
          <a:xfrm>
            <a:off x="551145" y="1161095"/>
            <a:ext cx="11089710" cy="6130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85750" indent="-285750">
              <a:lnSpc>
                <a:spcPts val="3100"/>
              </a:lnSpc>
              <a:buSzPct val="100000"/>
              <a:buChar char="➢"/>
              <a:defRPr sz="2000">
                <a:latin typeface="Arial"/>
                <a:ea typeface="Arial"/>
                <a:cs typeface="Arial"/>
                <a:sym typeface="Arial"/>
              </a:defRPr>
            </a:pPr>
            <a:endParaRPr lang="en-US" dirty="0">
              <a:hlinkClick r:id="rId2"/>
            </a:endParaRPr>
          </a:p>
          <a:p>
            <a:pPr marL="285750" indent="-285750">
              <a:lnSpc>
                <a:spcPts val="3100"/>
              </a:lnSpc>
              <a:buSzPct val="100000"/>
              <a:buChar char="➢"/>
              <a:defRPr sz="2000">
                <a:latin typeface="Arial"/>
                <a:ea typeface="Arial"/>
                <a:cs typeface="Arial"/>
                <a:sym typeface="Arial"/>
              </a:defRPr>
            </a:pPr>
            <a:r>
              <a:rPr lang="en-US" dirty="0"/>
              <a:t>Regional Procurement </a:t>
            </a:r>
          </a:p>
          <a:p>
            <a:pPr marL="342900" indent="-342900">
              <a:lnSpc>
                <a:spcPts val="3100"/>
              </a:lnSpc>
              <a:buSzPct val="100000"/>
              <a:buFont typeface="Courier New" panose="02070309020205020404" pitchFamily="49" charset="0"/>
              <a:buChar char="o"/>
              <a:defRPr sz="2000">
                <a:latin typeface="Arial"/>
                <a:ea typeface="Arial"/>
                <a:cs typeface="Arial"/>
                <a:sym typeface="Arial"/>
              </a:defRPr>
            </a:pPr>
            <a:r>
              <a:rPr lang="en-US" dirty="0"/>
              <a:t>Pacific Aviation Investment Program </a:t>
            </a:r>
            <a:r>
              <a:rPr lang="en-US" sz="2000" dirty="0">
                <a:latin typeface="Arial"/>
                <a:cs typeface="Arial"/>
              </a:rPr>
              <a:t>To improve operational safety and oversight of key air transport infrastructure - WB</a:t>
            </a:r>
          </a:p>
          <a:p>
            <a:pPr marL="342900" indent="-342900">
              <a:lnSpc>
                <a:spcPts val="3100"/>
              </a:lnSpc>
              <a:buSzPct val="100000"/>
              <a:buFont typeface="Courier New" panose="02070309020205020404" pitchFamily="49" charset="0"/>
              <a:buChar char="o"/>
              <a:defRPr sz="2000">
                <a:latin typeface="Arial"/>
                <a:ea typeface="Arial"/>
                <a:cs typeface="Arial"/>
                <a:sym typeface="Arial"/>
              </a:defRPr>
            </a:pPr>
            <a:r>
              <a:rPr lang="en-PH" sz="2000" dirty="0">
                <a:latin typeface="Arial"/>
                <a:cs typeface="Arial"/>
              </a:rPr>
              <a:t>Design, Supply, Install, Test, Commission, Operate &amp; Maintain Floating Solar PV Generation, Grid Infrastructure and other items in Kiribati and Tuvalu – ADB </a:t>
            </a:r>
            <a:endParaRPr lang="en-US" sz="2000" dirty="0">
              <a:latin typeface="Arial"/>
              <a:cs typeface="Arial"/>
            </a:endParaRPr>
          </a:p>
          <a:p>
            <a:pPr>
              <a:lnSpc>
                <a:spcPts val="3100"/>
              </a:lnSpc>
              <a:buSzPct val="100000"/>
              <a:defRPr sz="2000">
                <a:latin typeface="Arial"/>
                <a:ea typeface="Arial"/>
                <a:cs typeface="Arial"/>
                <a:sym typeface="Arial"/>
              </a:defRPr>
            </a:pPr>
            <a:endParaRPr lang="en-US" sz="2000" dirty="0">
              <a:latin typeface="Arial"/>
              <a:cs typeface="Arial"/>
            </a:endParaRPr>
          </a:p>
          <a:p>
            <a:r>
              <a:rPr lang="en-US" b="1" dirty="0"/>
              <a:t>Opportunities: </a:t>
            </a:r>
          </a:p>
          <a:p>
            <a:pPr marL="285750" indent="-285750">
              <a:buFont typeface="Courier New" panose="02070309020205020404" pitchFamily="49" charset="0"/>
              <a:buChar char="o"/>
            </a:pPr>
            <a:r>
              <a:rPr lang="en-US" dirty="0"/>
              <a:t>Increase appeal to market by bundling</a:t>
            </a:r>
          </a:p>
          <a:p>
            <a:pPr marL="285750" indent="-285750">
              <a:buFont typeface="Courier New" panose="02070309020205020404" pitchFamily="49" charset="0"/>
              <a:buChar char="o"/>
            </a:pPr>
            <a:r>
              <a:rPr lang="en-US" dirty="0"/>
              <a:t>Address remote supply chain issues</a:t>
            </a:r>
          </a:p>
          <a:p>
            <a:pPr marL="285750" indent="-285750">
              <a:buFont typeface="Courier New" panose="02070309020205020404" pitchFamily="49" charset="0"/>
              <a:buChar char="o"/>
            </a:pPr>
            <a:r>
              <a:rPr lang="en-US" dirty="0"/>
              <a:t>Enhance procurement transaction efforts</a:t>
            </a:r>
          </a:p>
          <a:p>
            <a:endParaRPr lang="en-US" b="1" dirty="0"/>
          </a:p>
          <a:p>
            <a:r>
              <a:rPr lang="en-US" b="1" dirty="0"/>
              <a:t>Challenges: 	</a:t>
            </a:r>
          </a:p>
          <a:p>
            <a:pPr marL="285750" indent="-285750">
              <a:buFont typeface="Courier New" panose="02070309020205020404" pitchFamily="49" charset="0"/>
              <a:buChar char="o"/>
            </a:pPr>
            <a:r>
              <a:rPr lang="en-US" dirty="0"/>
              <a:t>Coordination Among Stakeholders</a:t>
            </a:r>
          </a:p>
          <a:p>
            <a:pPr marL="285750" indent="-285750">
              <a:buFont typeface="Courier New" panose="02070309020205020404" pitchFamily="49" charset="0"/>
              <a:buChar char="o"/>
            </a:pPr>
            <a:r>
              <a:rPr lang="en-US" dirty="0"/>
              <a:t>Differing priorities and objectives among stakeholders </a:t>
            </a:r>
          </a:p>
          <a:p>
            <a:r>
              <a:rPr lang="en-US" dirty="0"/>
              <a:t>     can hinder collaborative procurement initiatives.</a:t>
            </a:r>
          </a:p>
          <a:p>
            <a:pPr marL="342900" indent="-342900">
              <a:lnSpc>
                <a:spcPts val="3100"/>
              </a:lnSpc>
              <a:buSzPct val="100000"/>
              <a:buFont typeface="Courier New" panose="02070309020205020404" pitchFamily="49" charset="0"/>
              <a:buChar char="o"/>
              <a:defRPr sz="2000">
                <a:latin typeface="Arial"/>
                <a:ea typeface="Arial"/>
                <a:cs typeface="Arial"/>
                <a:sym typeface="Arial"/>
              </a:defRPr>
            </a:pPr>
            <a:endParaRPr lang="en-US" sz="2000" dirty="0">
              <a:latin typeface="Arial"/>
              <a:cs typeface="Arial"/>
            </a:endParaRPr>
          </a:p>
          <a:p>
            <a:pPr marL="285750" indent="-285750">
              <a:lnSpc>
                <a:spcPts val="3100"/>
              </a:lnSpc>
              <a:buSzPct val="100000"/>
              <a:buChar char="➢"/>
              <a:defRPr sz="2000">
                <a:latin typeface="Arial"/>
                <a:ea typeface="Arial"/>
                <a:cs typeface="Arial"/>
                <a:sym typeface="Arial"/>
              </a:defRPr>
            </a:pPr>
            <a:endParaRPr lang="en-US" sz="2000" dirty="0">
              <a:latin typeface="Open Sans" panose="020B0606030504020204" pitchFamily="34" charset="0"/>
              <a:cs typeface="Arial"/>
            </a:endParaRPr>
          </a:p>
        </p:txBody>
      </p:sp>
      <p:pic>
        <p:nvPicPr>
          <p:cNvPr id="1029" name="Picture 5">
            <a:extLst>
              <a:ext uri="{FF2B5EF4-FFF2-40B4-BE49-F238E27FC236}">
                <a16:creationId xmlns:a16="http://schemas.microsoft.com/office/drawing/2014/main" id="{C3B8EAF1-9F44-F3B5-8B89-0518CAC848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8115" y="3712260"/>
            <a:ext cx="3839840" cy="28310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68197F0-71DD-7D26-8567-3401BAA8EE5B}"/>
              </a:ext>
            </a:extLst>
          </p:cNvPr>
          <p:cNvSpPr txBox="1"/>
          <p:nvPr/>
        </p:nvSpPr>
        <p:spPr>
          <a:xfrm>
            <a:off x="551145" y="314710"/>
            <a:ext cx="9974775" cy="1692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chemeClr val="accent2"/>
                </a:solidFill>
                <a:latin typeface="Arial"/>
                <a:ea typeface="Arial"/>
                <a:cs typeface="Arial"/>
                <a:sym typeface="Arial"/>
              </a:defRPr>
            </a:lvl1pPr>
          </a:lstStyle>
          <a:p>
            <a:r>
              <a:rPr lang="en-US" sz="3200" dirty="0"/>
              <a:t>Theme 1 – Consider </a:t>
            </a:r>
            <a:r>
              <a:rPr lang="en-US" sz="3200" dirty="0" err="1"/>
              <a:t>VfM</a:t>
            </a:r>
            <a:r>
              <a:rPr lang="en-US" sz="3200" dirty="0"/>
              <a:t> and Sustainability in Qualification and Evaluation Approach </a:t>
            </a:r>
          </a:p>
          <a:p>
            <a:endParaRPr lang="en-US" dirty="0"/>
          </a:p>
        </p:txBody>
      </p:sp>
    </p:spTree>
    <p:extLst>
      <p:ext uri="{BB962C8B-B14F-4D97-AF65-F5344CB8AC3E}">
        <p14:creationId xmlns:p14="http://schemas.microsoft.com/office/powerpoint/2010/main" val="42650564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14"/>
          <p:cNvSpPr txBox="1">
            <a:spLocks noGrp="1"/>
          </p:cNvSpPr>
          <p:nvPr>
            <p:ph type="sldNum" sz="quarter" idx="2"/>
          </p:nvPr>
        </p:nvSpPr>
        <p:spPr>
          <a:xfrm>
            <a:off x="11781878" y="6395501"/>
            <a:ext cx="203025"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95" name="TextBox 2"/>
          <p:cNvSpPr txBox="1"/>
          <p:nvPr/>
        </p:nvSpPr>
        <p:spPr>
          <a:xfrm>
            <a:off x="551146" y="2060673"/>
            <a:ext cx="10278658" cy="2444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285750" indent="-285750">
              <a:lnSpc>
                <a:spcPts val="3100"/>
              </a:lnSpc>
              <a:buSzPct val="100000"/>
              <a:buChar char="➢"/>
              <a:defRPr sz="2000">
                <a:latin typeface="Arial"/>
                <a:ea typeface="Arial"/>
                <a:cs typeface="Arial"/>
                <a:sym typeface="Arial"/>
              </a:defRPr>
            </a:pPr>
            <a:r>
              <a:rPr lang="en-US" dirty="0"/>
              <a:t>Pre-Qualification allowed</a:t>
            </a:r>
          </a:p>
          <a:p>
            <a:pPr marL="342900" lvl="1" indent="-342900">
              <a:lnSpc>
                <a:spcPts val="3100"/>
              </a:lnSpc>
              <a:buSzPct val="100000"/>
              <a:buFont typeface="Courier New" panose="02070309020205020404" pitchFamily="49" charset="0"/>
              <a:buChar char="o"/>
              <a:defRPr sz="2000">
                <a:latin typeface="Arial"/>
                <a:ea typeface="Arial"/>
                <a:cs typeface="Arial"/>
                <a:sym typeface="Arial"/>
              </a:defRPr>
            </a:pPr>
            <a:r>
              <a:rPr lang="en-US" dirty="0"/>
              <a:t>Ensure capability </a:t>
            </a:r>
          </a:p>
          <a:p>
            <a:pPr marL="342900" lvl="1" indent="-342900">
              <a:lnSpc>
                <a:spcPts val="3100"/>
              </a:lnSpc>
              <a:buSzPct val="100000"/>
              <a:buFont typeface="Courier New" panose="02070309020205020404" pitchFamily="49" charset="0"/>
              <a:buChar char="o"/>
              <a:defRPr sz="2000">
                <a:latin typeface="Arial"/>
                <a:ea typeface="Arial"/>
                <a:cs typeface="Arial"/>
                <a:sym typeface="Arial"/>
              </a:defRPr>
            </a:pPr>
            <a:r>
              <a:rPr lang="en-US" dirty="0"/>
              <a:t>Streamline Bidding</a:t>
            </a:r>
          </a:p>
          <a:p>
            <a:pPr marL="342900" indent="-342900">
              <a:lnSpc>
                <a:spcPts val="3100"/>
              </a:lnSpc>
              <a:buSzPct val="100000"/>
              <a:buFont typeface="Courier New" panose="02070309020205020404" pitchFamily="49" charset="0"/>
              <a:buChar char="o"/>
              <a:defRPr sz="2000">
                <a:latin typeface="Arial"/>
                <a:ea typeface="Arial"/>
                <a:cs typeface="Arial"/>
                <a:sym typeface="Arial"/>
              </a:defRPr>
            </a:pPr>
            <a:r>
              <a:rPr lang="en-US" dirty="0"/>
              <a:t>Risk Reduction </a:t>
            </a:r>
          </a:p>
          <a:p>
            <a:pPr marL="342900" indent="-342900">
              <a:lnSpc>
                <a:spcPts val="3100"/>
              </a:lnSpc>
              <a:buSzPct val="100000"/>
              <a:buFont typeface="Courier New" panose="02070309020205020404" pitchFamily="49" charset="0"/>
              <a:buChar char="o"/>
              <a:defRPr sz="2000">
                <a:latin typeface="Arial"/>
                <a:ea typeface="Arial"/>
                <a:cs typeface="Arial"/>
                <a:sym typeface="Arial"/>
              </a:defRPr>
            </a:pPr>
            <a:r>
              <a:rPr lang="en-US" dirty="0"/>
              <a:t>Applicability: Project Type + Complexity </a:t>
            </a:r>
          </a:p>
          <a:p>
            <a:pPr marL="285750" indent="-285750">
              <a:lnSpc>
                <a:spcPts val="3100"/>
              </a:lnSpc>
              <a:buSzPct val="100000"/>
              <a:buChar char="➢"/>
              <a:defRPr sz="2000">
                <a:latin typeface="Arial"/>
                <a:ea typeface="Arial"/>
                <a:cs typeface="Arial"/>
                <a:sym typeface="Arial"/>
              </a:defRPr>
            </a:pPr>
            <a:endParaRPr lang="en-US" sz="2000" dirty="0">
              <a:latin typeface="Open Sans" panose="020B0606030504020204" pitchFamily="34" charset="0"/>
              <a:cs typeface="Arial"/>
            </a:endParaRPr>
          </a:p>
        </p:txBody>
      </p:sp>
      <p:pic>
        <p:nvPicPr>
          <p:cNvPr id="2050" name="Picture 2" descr="Upgrade your Education Qualification">
            <a:extLst>
              <a:ext uri="{FF2B5EF4-FFF2-40B4-BE49-F238E27FC236}">
                <a16:creationId xmlns:a16="http://schemas.microsoft.com/office/drawing/2014/main" id="{1068AE17-8C61-1DFA-72A5-BBFD75DDC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838" y="1933962"/>
            <a:ext cx="4276397" cy="30326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F398F33-24E9-6B82-3AB3-CD14BD6AB3B6}"/>
              </a:ext>
            </a:extLst>
          </p:cNvPr>
          <p:cNvSpPr txBox="1"/>
          <p:nvPr/>
        </p:nvSpPr>
        <p:spPr>
          <a:xfrm>
            <a:off x="703087" y="581080"/>
            <a:ext cx="9974775" cy="1692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chemeClr val="accent2"/>
                </a:solidFill>
                <a:latin typeface="Arial"/>
                <a:ea typeface="Arial"/>
                <a:cs typeface="Arial"/>
                <a:sym typeface="Arial"/>
              </a:defRPr>
            </a:lvl1pPr>
          </a:lstStyle>
          <a:p>
            <a:r>
              <a:rPr lang="en-US" sz="3200" dirty="0"/>
              <a:t>Theme 1 – Consider </a:t>
            </a:r>
            <a:r>
              <a:rPr lang="en-US" sz="3200" dirty="0" err="1"/>
              <a:t>VfM</a:t>
            </a:r>
            <a:r>
              <a:rPr lang="en-US" sz="3200" dirty="0"/>
              <a:t> and Sustainability in Qualification and Evaluation Approach </a:t>
            </a:r>
          </a:p>
          <a:p>
            <a:endParaRPr lang="en-US" dirty="0"/>
          </a:p>
        </p:txBody>
      </p:sp>
    </p:spTree>
    <p:extLst>
      <p:ext uri="{BB962C8B-B14F-4D97-AF65-F5344CB8AC3E}">
        <p14:creationId xmlns:p14="http://schemas.microsoft.com/office/powerpoint/2010/main" val="32482019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14"/>
          <p:cNvSpPr txBox="1">
            <a:spLocks noGrp="1"/>
          </p:cNvSpPr>
          <p:nvPr>
            <p:ph type="sldNum" sz="quarter" idx="2"/>
          </p:nvPr>
        </p:nvSpPr>
        <p:spPr>
          <a:xfrm>
            <a:off x="11781878" y="6395501"/>
            <a:ext cx="203025" cy="307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95" name="TextBox 2"/>
          <p:cNvSpPr txBox="1"/>
          <p:nvPr/>
        </p:nvSpPr>
        <p:spPr>
          <a:xfrm>
            <a:off x="254433" y="1774923"/>
            <a:ext cx="7217929" cy="4697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85750" indent="-285750" algn="just">
              <a:buFont typeface="Wingdings" panose="05000000000000000000" pitchFamily="2" charset="2"/>
              <a:buChar char="Ø"/>
            </a:pPr>
            <a:r>
              <a:rPr lang="en-US" sz="1600" b="1" dirty="0"/>
              <a:t>Incorporating O&amp;M in Contracts: </a:t>
            </a:r>
            <a:r>
              <a:rPr lang="en-US" sz="1600" dirty="0"/>
              <a:t>The O&amp;M model can be integrated into procurement contracts, particularly for complex infrastructure and facilities. In design-build-operate (DBO) or design-build-operate-maintain (DBOM) contracts, contractors are responsible for not only constructing but also operating and maintaining the infrastructure over a defined period.</a:t>
            </a:r>
          </a:p>
          <a:p>
            <a:pPr marL="285750" indent="-285750" algn="just">
              <a:lnSpc>
                <a:spcPts val="3100"/>
              </a:lnSpc>
              <a:buSzPct val="100000"/>
              <a:buChar char="➢"/>
              <a:defRPr sz="2000">
                <a:latin typeface="Arial"/>
                <a:ea typeface="Arial"/>
                <a:cs typeface="Arial"/>
                <a:sym typeface="Arial"/>
              </a:defRPr>
            </a:pPr>
            <a:r>
              <a:rPr lang="en-US" sz="1600" dirty="0"/>
              <a:t>The Operations and Maintenance (O&amp;M) model is commonly integrated into energy projects, such as solar panels and power plants, where ongoing maintenance is essential after contract award to ensure efficient operation. However, borrowing countries often avoid borrowing funds specifically for O&amp;M activities, focusing instead on capital expenditure for project implementation rather than the long-term costs associated with maintaining these assets.</a:t>
            </a:r>
          </a:p>
          <a:p>
            <a:pPr marL="285750" indent="-285750" algn="just">
              <a:lnSpc>
                <a:spcPts val="3100"/>
              </a:lnSpc>
              <a:buSzPct val="100000"/>
              <a:buChar char="➢"/>
              <a:defRPr sz="2000">
                <a:latin typeface="Arial"/>
                <a:ea typeface="Arial"/>
                <a:cs typeface="Arial"/>
                <a:sym typeface="Arial"/>
              </a:defRPr>
            </a:pPr>
            <a:r>
              <a:rPr lang="en-US" sz="1600" dirty="0"/>
              <a:t>Other Example: Fiji Non-Revenue Water Loss Reduction  (ADB) </a:t>
            </a:r>
          </a:p>
        </p:txBody>
      </p:sp>
      <p:pic>
        <p:nvPicPr>
          <p:cNvPr id="3074" name="Picture 2" descr="Free technical technology device illustration">
            <a:extLst>
              <a:ext uri="{FF2B5EF4-FFF2-40B4-BE49-F238E27FC236}">
                <a16:creationId xmlns:a16="http://schemas.microsoft.com/office/drawing/2014/main" id="{33B5A191-33A3-5558-E2EE-17B2283047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9689" y="1873362"/>
            <a:ext cx="3797444" cy="25304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AEDC23-304C-C597-0B23-3D0B6CC5F52B}"/>
              </a:ext>
            </a:extLst>
          </p:cNvPr>
          <p:cNvSpPr txBox="1"/>
          <p:nvPr/>
        </p:nvSpPr>
        <p:spPr>
          <a:xfrm>
            <a:off x="431625" y="385765"/>
            <a:ext cx="9974775" cy="1692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chemeClr val="accent2"/>
                </a:solidFill>
                <a:latin typeface="Arial"/>
                <a:ea typeface="Arial"/>
                <a:cs typeface="Arial"/>
                <a:sym typeface="Arial"/>
              </a:defRPr>
            </a:lvl1pPr>
          </a:lstStyle>
          <a:p>
            <a:r>
              <a:rPr lang="en-US" sz="3200" dirty="0"/>
              <a:t>Theme 1 – Consider </a:t>
            </a:r>
            <a:r>
              <a:rPr lang="en-US" sz="3200" dirty="0" err="1"/>
              <a:t>VfM</a:t>
            </a:r>
            <a:r>
              <a:rPr lang="en-US" sz="3200" dirty="0"/>
              <a:t> and Sustainability in Qualification and Evaluation Approach </a:t>
            </a:r>
          </a:p>
          <a:p>
            <a:endParaRPr lang="en-US" dirty="0"/>
          </a:p>
        </p:txBody>
      </p:sp>
    </p:spTree>
    <p:extLst>
      <p:ext uri="{BB962C8B-B14F-4D97-AF65-F5344CB8AC3E}">
        <p14:creationId xmlns:p14="http://schemas.microsoft.com/office/powerpoint/2010/main" val="378846381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14"/>
          <p:cNvSpPr txBox="1">
            <a:spLocks noGrp="1"/>
          </p:cNvSpPr>
          <p:nvPr>
            <p:ph type="sldNum" sz="quarter" idx="2"/>
          </p:nvPr>
        </p:nvSpPr>
        <p:spPr>
          <a:xfrm>
            <a:off x="11781878" y="6395501"/>
            <a:ext cx="203025" cy="3073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
        <p:nvSpPr>
          <p:cNvPr id="94" name="TextBox 1"/>
          <p:cNvSpPr txBox="1"/>
          <p:nvPr/>
        </p:nvSpPr>
        <p:spPr>
          <a:xfrm>
            <a:off x="855027" y="671128"/>
            <a:ext cx="9974775" cy="1692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a:solidFill>
                  <a:schemeClr val="accent2"/>
                </a:solidFill>
                <a:latin typeface="Arial"/>
                <a:ea typeface="Arial"/>
                <a:cs typeface="Arial"/>
                <a:sym typeface="Arial"/>
              </a:defRPr>
            </a:lvl1pPr>
          </a:lstStyle>
          <a:p>
            <a:r>
              <a:rPr lang="en-US" sz="3200" dirty="0"/>
              <a:t>Theme 2 – Enable Innovation through Early Market Engagement</a:t>
            </a:r>
          </a:p>
          <a:p>
            <a:endParaRPr lang="en-US" dirty="0"/>
          </a:p>
        </p:txBody>
      </p:sp>
      <p:sp>
        <p:nvSpPr>
          <p:cNvPr id="95" name="TextBox 2"/>
          <p:cNvSpPr txBox="1"/>
          <p:nvPr/>
        </p:nvSpPr>
        <p:spPr>
          <a:xfrm>
            <a:off x="855029" y="2060673"/>
            <a:ext cx="5745796" cy="3231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285750" indent="-285750">
              <a:lnSpc>
                <a:spcPts val="3100"/>
              </a:lnSpc>
              <a:buSzPct val="100000"/>
              <a:buChar char="➢"/>
              <a:defRPr sz="2000">
                <a:latin typeface="Arial"/>
                <a:ea typeface="Arial"/>
                <a:cs typeface="Arial"/>
                <a:sym typeface="Arial"/>
              </a:defRPr>
            </a:pPr>
            <a:r>
              <a:rPr lang="en-US" dirty="0"/>
              <a:t>Market Sounding during procurement planning stage – e.g. Workshop </a:t>
            </a:r>
            <a:endParaRPr dirty="0"/>
          </a:p>
          <a:p>
            <a:pPr marL="285750" indent="-285750">
              <a:lnSpc>
                <a:spcPts val="3100"/>
              </a:lnSpc>
              <a:buSzPct val="100000"/>
              <a:buFontTx/>
              <a:buChar char="➢"/>
              <a:defRPr sz="2000">
                <a:latin typeface="Arial"/>
                <a:ea typeface="Arial"/>
                <a:cs typeface="Arial"/>
                <a:sym typeface="Arial"/>
              </a:defRPr>
            </a:pPr>
            <a:r>
              <a:rPr lang="en-PH" dirty="0"/>
              <a:t>Increasingly using collaborative steps (e.g. two stage procurement)  to incorporate industry feedback on requirements, risk sharing and contract models, etc. for works procurements. </a:t>
            </a:r>
            <a:endParaRPr dirty="0"/>
          </a:p>
          <a:p>
            <a:pPr marL="285750" indent="-285750">
              <a:lnSpc>
                <a:spcPts val="3100"/>
              </a:lnSpc>
              <a:buSzPct val="100000"/>
              <a:buChar char="➢"/>
              <a:defRPr sz="2000">
                <a:latin typeface="Arial"/>
                <a:ea typeface="Arial"/>
                <a:cs typeface="Arial"/>
                <a:sym typeface="Arial"/>
              </a:defRPr>
            </a:pPr>
            <a:r>
              <a:rPr lang="en-US" dirty="0"/>
              <a:t>Increase awareness and application of </a:t>
            </a:r>
            <a:r>
              <a:rPr lang="en-US" b="1" dirty="0"/>
              <a:t>Alternative Proposal </a:t>
            </a:r>
            <a:endParaRPr b="1" dirty="0"/>
          </a:p>
        </p:txBody>
      </p:sp>
      <p:pic>
        <p:nvPicPr>
          <p:cNvPr id="2" name="Picture 1">
            <a:extLst>
              <a:ext uri="{FF2B5EF4-FFF2-40B4-BE49-F238E27FC236}">
                <a16:creationId xmlns:a16="http://schemas.microsoft.com/office/drawing/2014/main" id="{E6042D42-0560-526B-8F7C-A7D257CA0201}"/>
              </a:ext>
            </a:extLst>
          </p:cNvPr>
          <p:cNvPicPr>
            <a:picLocks noChangeAspect="1"/>
          </p:cNvPicPr>
          <p:nvPr/>
        </p:nvPicPr>
        <p:blipFill>
          <a:blip r:embed="rId2"/>
          <a:stretch>
            <a:fillRect/>
          </a:stretch>
        </p:blipFill>
        <p:spPr>
          <a:xfrm>
            <a:off x="6600825" y="1906121"/>
            <a:ext cx="4972748" cy="3399971"/>
          </a:xfrm>
          <a:prstGeom prst="rect">
            <a:avLst/>
          </a:prstGeom>
        </p:spPr>
      </p:pic>
    </p:spTree>
    <p:extLst>
      <p:ext uri="{BB962C8B-B14F-4D97-AF65-F5344CB8AC3E}">
        <p14:creationId xmlns:p14="http://schemas.microsoft.com/office/powerpoint/2010/main" val="126251255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14"/>
          <p:cNvSpPr txBox="1">
            <a:spLocks noGrp="1"/>
          </p:cNvSpPr>
          <p:nvPr>
            <p:ph type="sldNum" sz="quarter" idx="2"/>
          </p:nvPr>
        </p:nvSpPr>
        <p:spPr>
          <a:xfrm>
            <a:off x="11781878" y="6395501"/>
            <a:ext cx="203025" cy="3073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sp>
        <p:nvSpPr>
          <p:cNvPr id="94" name="TextBox 1"/>
          <p:cNvSpPr txBox="1"/>
          <p:nvPr/>
        </p:nvSpPr>
        <p:spPr>
          <a:xfrm>
            <a:off x="855026" y="713991"/>
            <a:ext cx="9974775" cy="1692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4000">
                <a:solidFill>
                  <a:schemeClr val="accent2"/>
                </a:solidFill>
                <a:latin typeface="Arial"/>
                <a:ea typeface="Arial"/>
                <a:cs typeface="Arial"/>
                <a:sym typeface="Arial"/>
              </a:defRPr>
            </a:lvl1pPr>
          </a:lstStyle>
          <a:p>
            <a:r>
              <a:rPr lang="en-US" sz="3200" dirty="0"/>
              <a:t>Theme 3 – Support Local Participation and SME Capacity Building</a:t>
            </a:r>
          </a:p>
          <a:p>
            <a:endParaRPr lang="en-US" dirty="0"/>
          </a:p>
        </p:txBody>
      </p:sp>
      <p:sp>
        <p:nvSpPr>
          <p:cNvPr id="95" name="TextBox 2"/>
          <p:cNvSpPr txBox="1"/>
          <p:nvPr/>
        </p:nvSpPr>
        <p:spPr>
          <a:xfrm>
            <a:off x="597851" y="1881009"/>
            <a:ext cx="6731637" cy="4424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85750" indent="-285750">
              <a:lnSpc>
                <a:spcPts val="3100"/>
              </a:lnSpc>
              <a:buSzPct val="100000"/>
              <a:buChar char="➢"/>
              <a:defRPr sz="2000">
                <a:latin typeface="Arial"/>
                <a:ea typeface="Arial"/>
                <a:cs typeface="Arial"/>
                <a:sym typeface="Arial"/>
              </a:defRPr>
            </a:pPr>
            <a:r>
              <a:rPr lang="en-US" dirty="0"/>
              <a:t>Common approach to Local Participation/ Local Content e.g. traineeship, materials, sub-contracting</a:t>
            </a:r>
          </a:p>
          <a:p>
            <a:pPr marL="285750" indent="-285750">
              <a:lnSpc>
                <a:spcPts val="3100"/>
              </a:lnSpc>
              <a:buSzPct val="100000"/>
              <a:buChar char="➢"/>
              <a:defRPr sz="2000">
                <a:latin typeface="Arial"/>
                <a:ea typeface="Arial"/>
                <a:cs typeface="Arial"/>
                <a:sym typeface="Arial"/>
              </a:defRPr>
            </a:pPr>
            <a:r>
              <a:rPr lang="en-US" dirty="0"/>
              <a:t>Increase Visibility of Pipelines and Procurement Opportunities</a:t>
            </a:r>
          </a:p>
          <a:p>
            <a:pPr marL="342900" lvl="1" indent="-342900">
              <a:lnSpc>
                <a:spcPts val="3100"/>
              </a:lnSpc>
              <a:buSzPct val="100000"/>
              <a:buFont typeface="Arial" panose="020B0604020202020204" pitchFamily="34" charset="0"/>
              <a:buChar char="•"/>
              <a:defRPr sz="2000">
                <a:latin typeface="Arial"/>
                <a:ea typeface="Arial"/>
                <a:cs typeface="Arial"/>
                <a:sym typeface="Arial"/>
              </a:defRPr>
            </a:pPr>
            <a:r>
              <a:rPr lang="en-US" sz="1600" dirty="0"/>
              <a:t>BOS, Roadshow, </a:t>
            </a:r>
            <a:r>
              <a:rPr lang="en-US" sz="1600" dirty="0" err="1"/>
              <a:t>Centralised</a:t>
            </a:r>
            <a:r>
              <a:rPr lang="en-US" sz="1600" dirty="0"/>
              <a:t> Info Platform</a:t>
            </a:r>
          </a:p>
          <a:p>
            <a:pPr marL="285750" indent="-285750">
              <a:lnSpc>
                <a:spcPts val="3100"/>
              </a:lnSpc>
              <a:buSzPct val="100000"/>
              <a:buChar char="➢"/>
              <a:defRPr sz="2000">
                <a:latin typeface="Arial"/>
                <a:ea typeface="Arial"/>
                <a:cs typeface="Arial"/>
                <a:sym typeface="Arial"/>
              </a:defRPr>
            </a:pPr>
            <a:r>
              <a:rPr lang="en-US" dirty="0"/>
              <a:t>Local Contractor Database</a:t>
            </a:r>
            <a:endParaRPr dirty="0"/>
          </a:p>
          <a:p>
            <a:pPr marL="285750" indent="-285750">
              <a:lnSpc>
                <a:spcPts val="3100"/>
              </a:lnSpc>
              <a:buSzPct val="100000"/>
              <a:buChar char="➢"/>
              <a:defRPr sz="2000">
                <a:latin typeface="Arial"/>
                <a:ea typeface="Arial"/>
                <a:cs typeface="Arial"/>
                <a:sym typeface="Arial"/>
              </a:defRPr>
            </a:pPr>
            <a:r>
              <a:rPr lang="en-US" dirty="0"/>
              <a:t>Knowledge Resources and Training Pathway to help SME participate</a:t>
            </a:r>
          </a:p>
          <a:p>
            <a:pPr marL="342900" indent="-342900">
              <a:lnSpc>
                <a:spcPts val="3100"/>
              </a:lnSpc>
              <a:buSzPct val="100000"/>
              <a:buFont typeface="Arial" panose="020B0604020202020204" pitchFamily="34" charset="0"/>
              <a:buChar char="•"/>
              <a:defRPr sz="2000">
                <a:latin typeface="Arial"/>
                <a:ea typeface="Arial"/>
                <a:cs typeface="Arial"/>
                <a:sym typeface="Arial"/>
              </a:defRPr>
            </a:pPr>
            <a:r>
              <a:rPr lang="en-US" sz="1600" dirty="0"/>
              <a:t>Business Admin, Insurance, Bidding, Contract </a:t>
            </a:r>
          </a:p>
          <a:p>
            <a:pPr marL="342900" indent="-342900">
              <a:lnSpc>
                <a:spcPts val="3100"/>
              </a:lnSpc>
              <a:buSzPct val="100000"/>
              <a:buFont typeface="Arial" panose="020B0604020202020204" pitchFamily="34" charset="0"/>
              <a:buChar char="•"/>
              <a:defRPr sz="2000">
                <a:latin typeface="Arial"/>
                <a:ea typeface="Arial"/>
                <a:cs typeface="Arial"/>
                <a:sym typeface="Arial"/>
              </a:defRPr>
            </a:pPr>
            <a:r>
              <a:rPr lang="en-US" sz="1600" dirty="0"/>
              <a:t>PRIF webinar series</a:t>
            </a:r>
            <a:endParaRPr sz="1600" dirty="0"/>
          </a:p>
          <a:p>
            <a:pPr marL="285750" indent="-285750">
              <a:lnSpc>
                <a:spcPts val="3100"/>
              </a:lnSpc>
              <a:buSzPct val="100000"/>
              <a:buChar char="➢"/>
              <a:defRPr sz="2000">
                <a:latin typeface="Arial"/>
                <a:ea typeface="Arial"/>
                <a:cs typeface="Arial"/>
                <a:sym typeface="Arial"/>
              </a:defRPr>
            </a:pPr>
            <a:r>
              <a:rPr lang="en-US" dirty="0"/>
              <a:t>Strengthen enabling environment</a:t>
            </a:r>
          </a:p>
        </p:txBody>
      </p:sp>
      <p:pic>
        <p:nvPicPr>
          <p:cNvPr id="2" name="Picture 1">
            <a:extLst>
              <a:ext uri="{FF2B5EF4-FFF2-40B4-BE49-F238E27FC236}">
                <a16:creationId xmlns:a16="http://schemas.microsoft.com/office/drawing/2014/main" id="{8F550706-8E8F-D87E-12ED-FBB5A12D8D33}"/>
              </a:ext>
            </a:extLst>
          </p:cNvPr>
          <p:cNvPicPr>
            <a:picLocks noChangeAspect="1"/>
          </p:cNvPicPr>
          <p:nvPr/>
        </p:nvPicPr>
        <p:blipFill>
          <a:blip r:embed="rId2"/>
          <a:stretch>
            <a:fillRect/>
          </a:stretch>
        </p:blipFill>
        <p:spPr>
          <a:xfrm>
            <a:off x="7019232" y="2283209"/>
            <a:ext cx="4574917" cy="4017432"/>
          </a:xfrm>
          <a:prstGeom prst="rect">
            <a:avLst/>
          </a:prstGeom>
        </p:spPr>
      </p:pic>
    </p:spTree>
    <p:extLst>
      <p:ext uri="{BB962C8B-B14F-4D97-AF65-F5344CB8AC3E}">
        <p14:creationId xmlns:p14="http://schemas.microsoft.com/office/powerpoint/2010/main" val="97023960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70C0"/>
      </a:accent1>
      <a:accent2>
        <a:srgbClr val="005390"/>
      </a:accent2>
      <a:accent3>
        <a:srgbClr val="003760"/>
      </a:accent3>
      <a:accent4>
        <a:srgbClr val="0065B2"/>
      </a:accent4>
      <a:accent5>
        <a:srgbClr val="0088EE"/>
      </a:accent5>
      <a:accent6>
        <a:srgbClr val="3FADFF"/>
      </a:accent6>
      <a:hlink>
        <a:srgbClr val="0000FF"/>
      </a:hlink>
      <a:folHlink>
        <a:srgbClr val="FF00FF"/>
      </a:folHlink>
    </a:clrScheme>
    <a:fontScheme name="Office Theme">
      <a:majorFont>
        <a:latin typeface="Helvetica"/>
        <a:ea typeface="Helvetica"/>
        <a:cs typeface="Helvetica"/>
      </a:majorFont>
      <a:minorFont>
        <a:latin typeface="Open Sans"/>
        <a:ea typeface="Open Sans"/>
        <a:cs typeface="Open Sans"/>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70C0"/>
      </a:accent1>
      <a:accent2>
        <a:srgbClr val="005390"/>
      </a:accent2>
      <a:accent3>
        <a:srgbClr val="003760"/>
      </a:accent3>
      <a:accent4>
        <a:srgbClr val="0065B2"/>
      </a:accent4>
      <a:accent5>
        <a:srgbClr val="0088EE"/>
      </a:accent5>
      <a:accent6>
        <a:srgbClr val="3FADFF"/>
      </a:accent6>
      <a:hlink>
        <a:srgbClr val="0000FF"/>
      </a:hlink>
      <a:folHlink>
        <a:srgbClr val="FF00FF"/>
      </a:folHlink>
    </a:clrScheme>
    <a:fontScheme name="Office Theme">
      <a:majorFont>
        <a:latin typeface="Helvetica"/>
        <a:ea typeface="Helvetica"/>
        <a:cs typeface="Helvetica"/>
      </a:majorFont>
      <a:minorFont>
        <a:latin typeface="Open Sans"/>
        <a:ea typeface="Open Sans"/>
        <a:cs typeface="Open Sans"/>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C743570CA55D4C80BB8B2EC71B7606" ma:contentTypeVersion="22" ma:contentTypeDescription="Create a new document." ma:contentTypeScope="" ma:versionID="f72bcd8cda11beeb614a517dff1a6fb0">
  <xsd:schema xmlns:xsd="http://www.w3.org/2001/XMLSchema" xmlns:xs="http://www.w3.org/2001/XMLSchema" xmlns:p="http://schemas.microsoft.com/office/2006/metadata/properties" xmlns:ns2="7b499448-c3a4-486a-ab46-c20b1b95d902" xmlns:ns3="033981f3-c5e7-4c0e-99e6-cc44a02d67fb" targetNamespace="http://schemas.microsoft.com/office/2006/metadata/properties" ma:root="true" ma:fieldsID="33f0c4a3d8b4a54e62a596c42c5ae686" ns2:_="" ns3:_="">
    <xsd:import namespace="7b499448-c3a4-486a-ab46-c20b1b95d902"/>
    <xsd:import namespace="033981f3-c5e7-4c0e-99e6-cc44a02d67fb"/>
    <xsd:element name="properties">
      <xsd:complexType>
        <xsd:sequence>
          <xsd:element name="documentManagement">
            <xsd:complexType>
              <xsd:all>
                <xsd:element ref="ns2:SharedWithUsers" minOccurs="0"/>
                <xsd:element ref="ns2:SharedWithDetails" minOccurs="0"/>
                <xsd:element ref="ns3:Edited" minOccurs="0"/>
                <xsd:element ref="ns2:LastSharedByTime" minOccurs="0"/>
                <xsd:element ref="ns2:LastSharedByUser"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99448-c3a4-486a-ab46-c20b1b95d90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Time" ma:index="11" nillable="true" ma:displayName="Last Shared By Time"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TaxCatchAll" ma:index="27" nillable="true" ma:displayName="Taxonomy Catch All Column" ma:hidden="true" ma:list="{d312fcd9-3bd6-449d-a254-c81ff2410aa5}" ma:internalName="TaxCatchAll" ma:showField="CatchAllData" ma:web="7b499448-c3a4-486a-ab46-c20b1b95d90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33981f3-c5e7-4c0e-99e6-cc44a02d67fb" elementFormDefault="qualified">
    <xsd:import namespace="http://schemas.microsoft.com/office/2006/documentManagement/types"/>
    <xsd:import namespace="http://schemas.microsoft.com/office/infopath/2007/PartnerControls"/>
    <xsd:element name="Edited" ma:index="10" nillable="true" ma:displayName="Edited" ma:format="DateOnly" ma:internalName="Edited">
      <xsd:simpleType>
        <xsd:restriction base="dms:DateTime"/>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_Flow_SignoffStatus" ma:index="21" nillable="true" ma:displayName="Sign-off status" ma:internalName="_x0024_Resources_x003a_core_x002c_Signoff_Status_x003b_">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3ceb7d0-9070-4895-a2e6-0640ca70f89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b499448-c3a4-486a-ab46-c20b1b95d902" xsi:nil="true"/>
    <Edited xmlns="033981f3-c5e7-4c0e-99e6-cc44a02d67fb" xsi:nil="true"/>
    <_Flow_SignoffStatus xmlns="033981f3-c5e7-4c0e-99e6-cc44a02d67fb" xsi:nil="true"/>
    <lcf76f155ced4ddcb4097134ff3c332f xmlns="033981f3-c5e7-4c0e-99e6-cc44a02d67f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6EF0B4-95A6-4C42-A07A-6EFCB16A10E3}">
  <ds:schemaRefs>
    <ds:schemaRef ds:uri="http://schemas.microsoft.com/sharepoint/v3/contenttype/forms"/>
  </ds:schemaRefs>
</ds:datastoreItem>
</file>

<file path=customXml/itemProps2.xml><?xml version="1.0" encoding="utf-8"?>
<ds:datastoreItem xmlns:ds="http://schemas.openxmlformats.org/officeDocument/2006/customXml" ds:itemID="{1037FD34-D553-44E7-B57C-08C995A7F3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499448-c3a4-486a-ab46-c20b1b95d902"/>
    <ds:schemaRef ds:uri="033981f3-c5e7-4c0e-99e6-cc44a02d67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E4EE13-928E-46ED-ACBD-9DBD10F1FAFB}">
  <ds:schemaRefs>
    <ds:schemaRef ds:uri="http://schemas.microsoft.com/office/2006/metadata/properties"/>
    <ds:schemaRef ds:uri="http://schemas.microsoft.com/office/infopath/2007/PartnerControls"/>
    <ds:schemaRef ds:uri="7b499448-c3a4-486a-ab46-c20b1b95d902"/>
    <ds:schemaRef ds:uri="033981f3-c5e7-4c0e-99e6-cc44a02d67fb"/>
  </ds:schemaRefs>
</ds:datastoreItem>
</file>

<file path=docProps/app.xml><?xml version="1.0" encoding="utf-8"?>
<Properties xmlns="http://schemas.openxmlformats.org/officeDocument/2006/extended-properties" xmlns:vt="http://schemas.openxmlformats.org/officeDocument/2006/docPropsVTypes">
  <TotalTime>3581</TotalTime>
  <Words>650</Words>
  <Application>Microsoft Office PowerPoint</Application>
  <PresentationFormat>Widescreen</PresentationFormat>
  <Paragraphs>78</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Courier New</vt:lpstr>
      <vt:lpstr>Open Sans</vt:lpstr>
      <vt:lpstr>Poppins</vt:lpstr>
      <vt:lpstr>Poppins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Fusimalohi</dc:creator>
  <cp:lastModifiedBy>Caroline Fusimalohi</cp:lastModifiedBy>
  <cp:revision>14</cp:revision>
  <dcterms:modified xsi:type="dcterms:W3CDTF">2024-10-22T02:56:32Z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2024-05-01T05:29:07Z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86dbc9f5-d377-40d4-b79e-d397d0aeab8f</vt:lpwstr>
  </property>
  <property fmtid="{D5CDD505-2E9C-101B-9397-08002B2CF9AE}" pid="8" name="MSIP_Label_817d4574-7375-4d17-b29c-6e4c6df0fcb0_ContentBits">
    <vt:lpwstr>2</vt:lpwstr>
  </property>
  <property fmtid="{D5CDD505-2E9C-101B-9397-08002B2CF9AE}" pid="9" name="ClassificationContentMarkingFooterLocations">
    <vt:lpwstr>Office Theme:13</vt:lpwstr>
  </property>
  <property fmtid="{D5CDD505-2E9C-101B-9397-08002B2CF9AE}" pid="10" name="ClassificationContentMarkingFooterText">
    <vt:lpwstr>INTERNAL. This information is accessible to ADB Management and staff. It may be shared outside ADB with appropriate permission.</vt:lpwstr>
  </property>
  <property fmtid="{D5CDD505-2E9C-101B-9397-08002B2CF9AE}" pid="11" name="ContentTypeId">
    <vt:lpwstr>0x0101006FC743570CA55D4C80BB8B2EC71B7606</vt:lpwstr>
  </property>
</Properties>
</file>