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63" r:id="rId6"/>
    <p:sldId id="264" r:id="rId7"/>
    <p:sldId id="269" r:id="rId8"/>
    <p:sldId id="270" r:id="rId9"/>
    <p:sldId id="271" r:id="rId10"/>
    <p:sldId id="260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0BB0B1-7C0A-4815-8737-CC11D2E4D4F2}" v="22" dt="2024-10-08T07:36:19.65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8"/>
          </a:solidFill>
        </a:fill>
      </a:tcStyle>
    </a:wholeTbl>
    <a:band2H>
      <a:tcTxStyle/>
      <a:tcStyle>
        <a:tcBdr/>
        <a:fill>
          <a:solidFill>
            <a:srgbClr val="E6EB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2FF"/>
          </a:solidFill>
        </a:fill>
      </a:tcStyle>
    </a:wholeTbl>
    <a:band2H>
      <a:tcTxStyle/>
      <a:tcStyle>
        <a:tcBdr/>
        <a:fill>
          <a:solidFill>
            <a:srgbClr val="E8F1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/>
    <p:restoredTop sz="94686"/>
  </p:normalViewPr>
  <p:slideViewPr>
    <p:cSldViewPr snapToGrid="0">
      <p:cViewPr varScale="1">
        <p:scale>
          <a:sx n="59" d="100"/>
          <a:sy n="59" d="100"/>
        </p:scale>
        <p:origin x="8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Open Sans"/>
      </a:defRPr>
    </a:lvl1pPr>
    <a:lvl2pPr indent="228600" latinLnBrk="0">
      <a:defRPr sz="1200">
        <a:latin typeface="+mn-lt"/>
        <a:ea typeface="+mn-ea"/>
        <a:cs typeface="+mn-cs"/>
        <a:sym typeface="Open Sans"/>
      </a:defRPr>
    </a:lvl2pPr>
    <a:lvl3pPr indent="457200" latinLnBrk="0">
      <a:defRPr sz="1200">
        <a:latin typeface="+mn-lt"/>
        <a:ea typeface="+mn-ea"/>
        <a:cs typeface="+mn-cs"/>
        <a:sym typeface="Open Sans"/>
      </a:defRPr>
    </a:lvl3pPr>
    <a:lvl4pPr indent="685800" latinLnBrk="0">
      <a:defRPr sz="1200">
        <a:latin typeface="+mn-lt"/>
        <a:ea typeface="+mn-ea"/>
        <a:cs typeface="+mn-cs"/>
        <a:sym typeface="Open Sans"/>
      </a:defRPr>
    </a:lvl4pPr>
    <a:lvl5pPr indent="914400" latinLnBrk="0">
      <a:defRPr sz="1200">
        <a:latin typeface="+mn-lt"/>
        <a:ea typeface="+mn-ea"/>
        <a:cs typeface="+mn-cs"/>
        <a:sym typeface="Open Sans"/>
      </a:defRPr>
    </a:lvl5pPr>
    <a:lvl6pPr indent="1143000" latinLnBrk="0">
      <a:defRPr sz="1200">
        <a:latin typeface="+mn-lt"/>
        <a:ea typeface="+mn-ea"/>
        <a:cs typeface="+mn-cs"/>
        <a:sym typeface="Open Sans"/>
      </a:defRPr>
    </a:lvl6pPr>
    <a:lvl7pPr indent="1371600" latinLnBrk="0">
      <a:defRPr sz="1200">
        <a:latin typeface="+mn-lt"/>
        <a:ea typeface="+mn-ea"/>
        <a:cs typeface="+mn-cs"/>
        <a:sym typeface="Open Sans"/>
      </a:defRPr>
    </a:lvl7pPr>
    <a:lvl8pPr indent="1600200" latinLnBrk="0">
      <a:defRPr sz="1200">
        <a:latin typeface="+mn-lt"/>
        <a:ea typeface="+mn-ea"/>
        <a:cs typeface="+mn-cs"/>
        <a:sym typeface="Open Sans"/>
      </a:defRPr>
    </a:lvl8pPr>
    <a:lvl9pPr indent="1828800" latinLnBrk="0">
      <a:defRPr sz="1200">
        <a:latin typeface="+mn-lt"/>
        <a:ea typeface="+mn-ea"/>
        <a:cs typeface="+mn-cs"/>
        <a:sym typeface="Open San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4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Picture Placeholder 5"/>
          <p:cNvSpPr>
            <a:spLocks noGrp="1"/>
          </p:cNvSpPr>
          <p:nvPr>
            <p:ph type="pic" idx="21"/>
          </p:nvPr>
        </p:nvSpPr>
        <p:spPr>
          <a:xfrm>
            <a:off x="-2048589" y="0"/>
            <a:ext cx="650883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" name="Picture Placeholder 5"/>
          <p:cNvSpPr>
            <a:spLocks noGrp="1"/>
          </p:cNvSpPr>
          <p:nvPr>
            <p:ph type="pic" idx="21"/>
          </p:nvPr>
        </p:nvSpPr>
        <p:spPr>
          <a:xfrm>
            <a:off x="-2048589" y="0"/>
            <a:ext cx="650883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Placeholder 5"/>
          <p:cNvSpPr>
            <a:spLocks noGrp="1"/>
          </p:cNvSpPr>
          <p:nvPr>
            <p:ph type="pic" idx="21"/>
          </p:nvPr>
        </p:nvSpPr>
        <p:spPr>
          <a:xfrm>
            <a:off x="-2048589" y="0"/>
            <a:ext cx="650883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Picture Placeholder 5"/>
          <p:cNvSpPr>
            <a:spLocks noGrp="1"/>
          </p:cNvSpPr>
          <p:nvPr>
            <p:ph type="pic" idx="21"/>
          </p:nvPr>
        </p:nvSpPr>
        <p:spPr>
          <a:xfrm>
            <a:off x="-2739470" y="0"/>
            <a:ext cx="6508831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1574780" y="0"/>
            <a:ext cx="617221" cy="64008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7"/>
          <p:cNvSpPr/>
          <p:nvPr/>
        </p:nvSpPr>
        <p:spPr>
          <a:xfrm>
            <a:off x="11574780" y="6240779"/>
            <a:ext cx="617221" cy="61722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32436" y="6395501"/>
            <a:ext cx="301909" cy="307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9" name="Group 15"/>
          <p:cNvGrpSpPr/>
          <p:nvPr/>
        </p:nvGrpSpPr>
        <p:grpSpPr>
          <a:xfrm>
            <a:off x="11837669" y="4693556"/>
            <a:ext cx="91441" cy="1024891"/>
            <a:chOff x="0" y="0"/>
            <a:chExt cx="91440" cy="1024889"/>
          </a:xfrm>
        </p:grpSpPr>
        <p:sp>
          <p:nvSpPr>
            <p:cNvPr id="5" name="Oval 16"/>
            <p:cNvSpPr/>
            <p:nvPr/>
          </p:nvSpPr>
          <p:spPr>
            <a:xfrm>
              <a:off x="-1" y="0"/>
              <a:ext cx="91441" cy="9144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Oval 17"/>
            <p:cNvSpPr/>
            <p:nvPr/>
          </p:nvSpPr>
          <p:spPr>
            <a:xfrm>
              <a:off x="-1" y="311150"/>
              <a:ext cx="91441" cy="91441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Oval 18"/>
            <p:cNvSpPr/>
            <p:nvPr/>
          </p:nvSpPr>
          <p:spPr>
            <a:xfrm>
              <a:off x="-1" y="622299"/>
              <a:ext cx="91441" cy="9144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Oval 19"/>
            <p:cNvSpPr/>
            <p:nvPr/>
          </p:nvSpPr>
          <p:spPr>
            <a:xfrm>
              <a:off x="-1" y="933449"/>
              <a:ext cx="91441" cy="9144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F07FDD-8AD8-4F54-6183-B2248DC3879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379788" y="6672580"/>
            <a:ext cx="5454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projects.worldbank.org/en/projects-operations/products-and-services/brief/rated-criteria#procuremen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hedocs.worldbank.org/en/doc/7cdb210cd6241c6ae8187effe2fce465-0290012023/original/Module-2-Implementing-Rated-Criteria-Login-Instructions.pdf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thedocs.worldbank.org/en/doc/7cf0fd4b2adbca8015c77ac8d8ce7a93-0290012023/original/Introduction-to-Rated-Criteria-Edcast-Login-Instruction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rojects.worldbank.org/en/projects-operations/products-and-services/brief/rated-criteria#procuremen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arallelogram 5"/>
          <p:cNvSpPr/>
          <p:nvPr/>
        </p:nvSpPr>
        <p:spPr>
          <a:xfrm>
            <a:off x="5260229" y="1773820"/>
            <a:ext cx="2056899" cy="5187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018" y="0"/>
                </a:lnTo>
                <a:lnTo>
                  <a:pt x="21600" y="0"/>
                </a:lnTo>
                <a:lnTo>
                  <a:pt x="8582" y="2160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TextBox 9"/>
          <p:cNvSpPr txBox="1"/>
          <p:nvPr/>
        </p:nvSpPr>
        <p:spPr>
          <a:xfrm>
            <a:off x="397703" y="1367543"/>
            <a:ext cx="4862526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Development Partner Initiatives to increase participation in Pacific Infrastructure Projects</a:t>
            </a:r>
            <a:endParaRPr sz="2800" dirty="0"/>
          </a:p>
        </p:txBody>
      </p:sp>
      <p:sp>
        <p:nvSpPr>
          <p:cNvPr id="86" name="TextBox 10"/>
          <p:cNvSpPr txBox="1"/>
          <p:nvPr/>
        </p:nvSpPr>
        <p:spPr>
          <a:xfrm>
            <a:off x="422892" y="3879721"/>
            <a:ext cx="3387176" cy="36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2400"/>
              </a:lnSpc>
              <a:defRPr sz="1600" b="1" spc="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PRIF WEEK 2024</a:t>
            </a:r>
            <a:endParaRPr dirty="0"/>
          </a:p>
        </p:txBody>
      </p:sp>
      <p:sp>
        <p:nvSpPr>
          <p:cNvPr id="87" name="Right Triangle 11"/>
          <p:cNvSpPr/>
          <p:nvPr/>
        </p:nvSpPr>
        <p:spPr>
          <a:xfrm flipH="1">
            <a:off x="11007522" y="1629459"/>
            <a:ext cx="1206212" cy="5240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6" y="21570"/>
                </a:moveTo>
                <a:cubicBezTo>
                  <a:pt x="161" y="18009"/>
                  <a:pt x="126" y="3560"/>
                  <a:pt x="0" y="0"/>
                </a:cubicBezTo>
                <a:lnTo>
                  <a:pt x="21600" y="21600"/>
                </a:lnTo>
                <a:lnTo>
                  <a:pt x="286" y="21570"/>
                </a:lnTo>
                <a:close/>
              </a:path>
            </a:pathLst>
          </a:custGeom>
          <a:gradFill>
            <a:gsLst>
              <a:gs pos="0">
                <a:srgbClr val="003E6C"/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Right Triangle 11"/>
          <p:cNvSpPr/>
          <p:nvPr/>
        </p:nvSpPr>
        <p:spPr>
          <a:xfrm rot="10800000" flipH="1">
            <a:off x="-1" y="0"/>
            <a:ext cx="512520" cy="2226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6" y="21570"/>
                </a:moveTo>
                <a:cubicBezTo>
                  <a:pt x="161" y="18009"/>
                  <a:pt x="126" y="3560"/>
                  <a:pt x="0" y="0"/>
                </a:cubicBezTo>
                <a:lnTo>
                  <a:pt x="21600" y="21600"/>
                </a:lnTo>
                <a:lnTo>
                  <a:pt x="286" y="21570"/>
                </a:lnTo>
                <a:close/>
              </a:path>
            </a:pathLst>
          </a:custGeom>
          <a:gradFill>
            <a:gsLst>
              <a:gs pos="0">
                <a:srgbClr val="003E6C"/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Rectangle 13"/>
          <p:cNvSpPr/>
          <p:nvPr/>
        </p:nvSpPr>
        <p:spPr>
          <a:xfrm>
            <a:off x="489565" y="4407086"/>
            <a:ext cx="2117172" cy="338555"/>
          </a:xfrm>
          <a:prstGeom prst="rect">
            <a:avLst/>
          </a:prstGeom>
          <a:gradFill>
            <a:gsLst>
              <a:gs pos="0">
                <a:srgbClr val="003E6C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dirty="0"/>
              <a:t>9 Oct 2024</a:t>
            </a:r>
            <a:endParaRPr dirty="0"/>
          </a:p>
        </p:txBody>
      </p:sp>
      <p:pic>
        <p:nvPicPr>
          <p:cNvPr id="2" name="Picture 2" descr="Picture 2">
            <a:extLst>
              <a:ext uri="{FF2B5EF4-FFF2-40B4-BE49-F238E27FC236}">
                <a16:creationId xmlns:a16="http://schemas.microsoft.com/office/drawing/2014/main" id="{2A047399-9446-C47E-A9A8-D12F43186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0" b="30228"/>
          <a:stretch/>
        </p:blipFill>
        <p:spPr>
          <a:xfrm>
            <a:off x="4700954" y="24794"/>
            <a:ext cx="7512780" cy="683320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252B4022-EA8B-57FF-D29D-54E88BDF3B48}"/>
              </a:ext>
            </a:extLst>
          </p:cNvPr>
          <p:cNvSpPr txBox="1"/>
          <p:nvPr/>
        </p:nvSpPr>
        <p:spPr>
          <a:xfrm>
            <a:off x="422892" y="5217049"/>
            <a:ext cx="3920508" cy="1293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2400"/>
              </a:lnSpc>
              <a:defRPr sz="1600" b="1" spc="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Amin Sakai – World Bank</a:t>
            </a:r>
          </a:p>
          <a:p>
            <a:pPr>
              <a:lnSpc>
                <a:spcPts val="2400"/>
              </a:lnSpc>
              <a:defRPr sz="1600" b="1" spc="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Jenny Yan Yee Chu – ADB</a:t>
            </a:r>
          </a:p>
          <a:p>
            <a:pPr>
              <a:lnSpc>
                <a:spcPts val="2400"/>
              </a:lnSpc>
              <a:defRPr sz="1600" b="1" spc="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Tim Houghton – Austrade</a:t>
            </a:r>
          </a:p>
          <a:p>
            <a:pPr>
              <a:lnSpc>
                <a:spcPts val="2400"/>
              </a:lnSpc>
              <a:defRPr sz="1600" b="1" spc="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Benoit Cambier- EIB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14"/>
          <p:cNvSpPr txBox="1">
            <a:spLocks noGrp="1"/>
          </p:cNvSpPr>
          <p:nvPr>
            <p:ph type="sldNum" sz="quarter" idx="2"/>
          </p:nvPr>
        </p:nvSpPr>
        <p:spPr>
          <a:xfrm>
            <a:off x="11781878" y="6395501"/>
            <a:ext cx="203025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94" name="TextBox 1"/>
          <p:cNvSpPr txBox="1"/>
          <p:nvPr/>
        </p:nvSpPr>
        <p:spPr>
          <a:xfrm>
            <a:off x="855028" y="956878"/>
            <a:ext cx="967486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/>
              <a:t>Following the Industry Feedback received at Pacific BOS 2024</a:t>
            </a:r>
            <a:endParaRPr sz="3200" dirty="0"/>
          </a:p>
        </p:txBody>
      </p:sp>
      <p:sp>
        <p:nvSpPr>
          <p:cNvPr id="95" name="TextBox 2"/>
          <p:cNvSpPr txBox="1"/>
          <p:nvPr/>
        </p:nvSpPr>
        <p:spPr>
          <a:xfrm>
            <a:off x="855028" y="2060673"/>
            <a:ext cx="997477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ts val="3100"/>
              </a:lnSpc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Review suggestions against policy framework to increase flexibility and fit for regional context </a:t>
            </a:r>
            <a:endParaRPr dirty="0"/>
          </a:p>
          <a:p>
            <a:pPr marL="285750" indent="-285750">
              <a:lnSpc>
                <a:spcPts val="3100"/>
              </a:lnSpc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Tailored actions for different players</a:t>
            </a:r>
          </a:p>
          <a:p>
            <a:pPr marL="285750" indent="-285750">
              <a:lnSpc>
                <a:spcPts val="3100"/>
              </a:lnSpc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Market feedback welcomed on the actions being considered </a:t>
            </a:r>
            <a:endParaRPr dirty="0"/>
          </a:p>
        </p:txBody>
      </p:sp>
      <p:sp>
        <p:nvSpPr>
          <p:cNvPr id="96" name="TextBox 3"/>
          <p:cNvSpPr txBox="1"/>
          <p:nvPr/>
        </p:nvSpPr>
        <p:spPr>
          <a:xfrm>
            <a:off x="896319" y="6346826"/>
            <a:ext cx="8712092" cy="359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400"/>
              </a:lnSpc>
              <a:defRPr sz="900" b="1" spc="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Pacific Infrastructure Business Opportunities Seminar</a:t>
            </a:r>
            <a:r>
              <a:rPr>
                <a:solidFill>
                  <a:srgbClr val="8497B0"/>
                </a:solidFill>
              </a:rPr>
              <a:t> | </a:t>
            </a:r>
            <a:r>
              <a:t>22-23 MAY 2024</a:t>
            </a:r>
            <a:r>
              <a:rPr>
                <a:solidFill>
                  <a:srgbClr val="8497B0"/>
                </a:solidFill>
              </a:rPr>
              <a:t> | </a:t>
            </a:r>
            <a:r>
              <a:t>NADI, FIJI</a:t>
            </a:r>
          </a:p>
        </p:txBody>
      </p:sp>
    </p:spTree>
    <p:extLst>
      <p:ext uri="{BB962C8B-B14F-4D97-AF65-F5344CB8AC3E}">
        <p14:creationId xmlns:p14="http://schemas.microsoft.com/office/powerpoint/2010/main" val="19594508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14"/>
          <p:cNvSpPr txBox="1">
            <a:spLocks noGrp="1"/>
          </p:cNvSpPr>
          <p:nvPr>
            <p:ph type="sldNum" sz="quarter" idx="2"/>
          </p:nvPr>
        </p:nvSpPr>
        <p:spPr>
          <a:xfrm>
            <a:off x="11781878" y="6395501"/>
            <a:ext cx="203025" cy="3073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94" name="TextBox 1"/>
          <p:cNvSpPr txBox="1"/>
          <p:nvPr/>
        </p:nvSpPr>
        <p:spPr>
          <a:xfrm>
            <a:off x="855028" y="956878"/>
            <a:ext cx="9974775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/>
              <a:t>Theme 1 – Consider </a:t>
            </a:r>
            <a:r>
              <a:rPr lang="en-US" sz="3200" dirty="0" err="1"/>
              <a:t>VfM</a:t>
            </a:r>
            <a:r>
              <a:rPr lang="en-US" sz="3200" dirty="0"/>
              <a:t> and Sustainability in Qualification and Evaluation Approach </a:t>
            </a:r>
          </a:p>
          <a:p>
            <a:endParaRPr lang="en-US" dirty="0"/>
          </a:p>
        </p:txBody>
      </p:sp>
      <p:sp>
        <p:nvSpPr>
          <p:cNvPr id="95" name="TextBox 2"/>
          <p:cNvSpPr txBox="1"/>
          <p:nvPr/>
        </p:nvSpPr>
        <p:spPr>
          <a:xfrm>
            <a:off x="855028" y="2060673"/>
            <a:ext cx="9974775" cy="3637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ts val="3100"/>
              </a:lnSpc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hlinkClick r:id="rId2"/>
            </a:endParaRPr>
          </a:p>
          <a:p>
            <a:pPr marL="285750" indent="-285750">
              <a:lnSpc>
                <a:spcPts val="3100"/>
              </a:lnSpc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/>
              <a:t>Value for Money (</a:t>
            </a:r>
            <a:r>
              <a:rPr lang="en-US" b="1" dirty="0" err="1"/>
              <a:t>VfM</a:t>
            </a:r>
            <a:r>
              <a:rPr lang="en-US" b="1" dirty="0"/>
              <a:t>)</a:t>
            </a:r>
            <a:r>
              <a:rPr lang="en-US" dirty="0"/>
              <a:t> balances cost, quality, and impact, focusing on achieving the best overall outcome rather than just the lowest price.</a:t>
            </a:r>
          </a:p>
          <a:p>
            <a:pPr marL="285750" indent="-285750">
              <a:lnSpc>
                <a:spcPts val="3100"/>
              </a:lnSpc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hlinkClick r:id="rId2"/>
              </a:rPr>
              <a:t>Rated Criteria</a:t>
            </a:r>
            <a:r>
              <a:rPr lang="en-US" dirty="0"/>
              <a:t>/ Merit Point Criteria –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new International Procurements </a:t>
            </a:r>
            <a:r>
              <a:rPr lang="en-U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advertised or invited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or after September 1, 2023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using a Bank Standard Procurement Document must use Rated Criteria. </a:t>
            </a:r>
          </a:p>
          <a:p>
            <a:pPr marL="342900" lvl="8" indent="-342900">
              <a:lnSpc>
                <a:spcPts val="3100"/>
              </a:lnSpc>
              <a:buSzPct val="100000"/>
              <a:buFont typeface="Courier New" panose="02070309020205020404" pitchFamily="49" charset="0"/>
              <a:buChar char="o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latin typeface="Open Sans" panose="020B0606030504020204" pitchFamily="34" charset="0"/>
                <a:cs typeface="Arial"/>
              </a:rPr>
              <a:t>Pacific 100% compliant. </a:t>
            </a:r>
          </a:p>
          <a:p>
            <a:pPr marL="342900" lvl="8" indent="-342900">
              <a:lnSpc>
                <a:spcPts val="3100"/>
              </a:lnSpc>
              <a:buSzPct val="100000"/>
              <a:buFont typeface="Courier New" panose="02070309020205020404" pitchFamily="49" charset="0"/>
              <a:buChar char="o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latin typeface="Open Sans" panose="020B0606030504020204" pitchFamily="34" charset="0"/>
                <a:cs typeface="Arial"/>
              </a:rPr>
              <a:t>Weighted and Scored: 60-40 or 70-30</a:t>
            </a:r>
          </a:p>
          <a:p>
            <a:pPr marL="285750" indent="-285750">
              <a:lnSpc>
                <a:spcPts val="3100"/>
              </a:lnSpc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atin typeface="Open Sans" panose="020B0606030504020204" pitchFamily="34" charset="0"/>
              <a:cs typeface="Arial"/>
            </a:endParaRPr>
          </a:p>
        </p:txBody>
      </p:sp>
      <p:sp>
        <p:nvSpPr>
          <p:cNvPr id="96" name="TextBox 3"/>
          <p:cNvSpPr txBox="1"/>
          <p:nvPr/>
        </p:nvSpPr>
        <p:spPr>
          <a:xfrm>
            <a:off x="896319" y="6346826"/>
            <a:ext cx="8712092" cy="359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400"/>
              </a:lnSpc>
              <a:defRPr sz="900" b="1" spc="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Pacific Infrastructure Business Opportunities Seminar</a:t>
            </a:r>
            <a:r>
              <a:rPr dirty="0">
                <a:solidFill>
                  <a:srgbClr val="8497B0"/>
                </a:solidFill>
              </a:rPr>
              <a:t> | </a:t>
            </a:r>
            <a:r>
              <a:rPr dirty="0"/>
              <a:t>22-23 MAY 2024</a:t>
            </a:r>
            <a:r>
              <a:rPr dirty="0">
                <a:solidFill>
                  <a:srgbClr val="8497B0"/>
                </a:solidFill>
              </a:rPr>
              <a:t> | </a:t>
            </a:r>
            <a:r>
              <a:rPr dirty="0"/>
              <a:t>NADI, FIJI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2B0D42-ABE1-9093-F4A4-2F5345948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573" y="241512"/>
            <a:ext cx="1692546" cy="2208978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E3E63216-B174-3DA0-3E61-A8C4FAF7A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707" y="4537579"/>
            <a:ext cx="1809952" cy="1484713"/>
          </a:xfrm>
          <a:prstGeom prst="rect">
            <a:avLst/>
          </a:prstGeom>
          <a:noFill/>
        </p:spPr>
      </p:pic>
      <p:pic>
        <p:nvPicPr>
          <p:cNvPr id="4" name="Picture 3" descr="A screenshot of a blue and white scree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0CA269F0-A562-E8D9-2CDE-7CDEF16FD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5894" y="4537578"/>
            <a:ext cx="1809952" cy="1484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1377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14"/>
          <p:cNvSpPr txBox="1">
            <a:spLocks noGrp="1"/>
          </p:cNvSpPr>
          <p:nvPr>
            <p:ph type="sldNum" sz="quarter" idx="2"/>
          </p:nvPr>
        </p:nvSpPr>
        <p:spPr>
          <a:xfrm>
            <a:off x="11781878" y="6395501"/>
            <a:ext cx="203025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94" name="TextBox 1"/>
          <p:cNvSpPr txBox="1"/>
          <p:nvPr/>
        </p:nvSpPr>
        <p:spPr>
          <a:xfrm>
            <a:off x="855028" y="956878"/>
            <a:ext cx="997477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/>
              <a:t>Regional Procurement </a:t>
            </a:r>
          </a:p>
          <a:p>
            <a:endParaRPr lang="en-US" dirty="0"/>
          </a:p>
        </p:txBody>
      </p:sp>
      <p:sp>
        <p:nvSpPr>
          <p:cNvPr id="95" name="TextBox 2"/>
          <p:cNvSpPr txBox="1"/>
          <p:nvPr/>
        </p:nvSpPr>
        <p:spPr>
          <a:xfrm>
            <a:off x="551145" y="1340427"/>
            <a:ext cx="10278658" cy="502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lnSpc>
                <a:spcPts val="3100"/>
              </a:lnSpc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hlinkClick r:id="rId2"/>
            </a:endParaRPr>
          </a:p>
          <a:p>
            <a:pPr marL="285750" indent="-285750">
              <a:lnSpc>
                <a:spcPts val="3100"/>
              </a:lnSpc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Regional Procurement </a:t>
            </a:r>
          </a:p>
          <a:p>
            <a:pPr marL="342900" indent="-342900">
              <a:lnSpc>
                <a:spcPts val="3100"/>
              </a:lnSpc>
              <a:buSzPct val="100000"/>
              <a:buFont typeface="Courier New" panose="02070309020205020404" pitchFamily="49" charset="0"/>
              <a:buChar char="o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Pacific Aviation Investment Program</a:t>
            </a:r>
          </a:p>
          <a:p>
            <a:pPr marL="342900" indent="-342900">
              <a:lnSpc>
                <a:spcPts val="3100"/>
              </a:lnSpc>
              <a:buSzPct val="100000"/>
              <a:buFont typeface="Courier New" panose="02070309020205020404" pitchFamily="49" charset="0"/>
              <a:buChar char="o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Project Development Objective: </a:t>
            </a:r>
            <a:r>
              <a:rPr lang="en-US" sz="2000" dirty="0">
                <a:latin typeface="Arial"/>
                <a:cs typeface="Arial"/>
              </a:rPr>
              <a:t>To improve operational safety and oversight of key air transport infrastructure.</a:t>
            </a:r>
          </a:p>
          <a:p>
            <a:pPr marL="342900" indent="-342900">
              <a:lnSpc>
                <a:spcPts val="3100"/>
              </a:lnSpc>
              <a:buSzPct val="100000"/>
              <a:buFont typeface="Courier New" panose="02070309020205020404" pitchFamily="49" charset="0"/>
              <a:buChar char="o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latin typeface="Arial"/>
                <a:cs typeface="Arial"/>
              </a:rPr>
              <a:t>US$ 125 Million Equivalent </a:t>
            </a:r>
          </a:p>
          <a:p>
            <a:pPr marL="342900" indent="-342900">
              <a:lnSpc>
                <a:spcPts val="3100"/>
              </a:lnSpc>
              <a:buSzPct val="100000"/>
              <a:buFont typeface="Courier New" panose="02070309020205020404" pitchFamily="49" charset="0"/>
              <a:buChar char="o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atin typeface="Arial"/>
              <a:cs typeface="Arial"/>
            </a:endParaRPr>
          </a:p>
          <a:p>
            <a:r>
              <a:rPr lang="en-US" b="1" dirty="0"/>
              <a:t>Challenges: </a:t>
            </a:r>
          </a:p>
          <a:p>
            <a:r>
              <a:rPr lang="en-US" b="1" dirty="0"/>
              <a:t>	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Coordination Among Stakeholders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Differing priorities and objectives among stakeholders </a:t>
            </a:r>
          </a:p>
          <a:p>
            <a:r>
              <a:rPr lang="en-US" dirty="0"/>
              <a:t>     can hinder collaborative procurement initiatives.</a:t>
            </a:r>
          </a:p>
          <a:p>
            <a:pPr marL="342900" indent="-342900">
              <a:lnSpc>
                <a:spcPts val="3100"/>
              </a:lnSpc>
              <a:buSzPct val="100000"/>
              <a:buFont typeface="Courier New" panose="02070309020205020404" pitchFamily="49" charset="0"/>
              <a:buChar char="o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lnSpc>
                <a:spcPts val="3100"/>
              </a:lnSpc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atin typeface="Open Sans" panose="020B0606030504020204" pitchFamily="34" charset="0"/>
              <a:cs typeface="Arial"/>
            </a:endParaRPr>
          </a:p>
        </p:txBody>
      </p:sp>
      <p:sp>
        <p:nvSpPr>
          <p:cNvPr id="96" name="TextBox 3"/>
          <p:cNvSpPr txBox="1"/>
          <p:nvPr/>
        </p:nvSpPr>
        <p:spPr>
          <a:xfrm>
            <a:off x="896319" y="6346826"/>
            <a:ext cx="8712092" cy="359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400"/>
              </a:lnSpc>
              <a:defRPr sz="900" b="1" spc="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Pacific Infrastructure Business Opportunities Seminar</a:t>
            </a:r>
            <a:r>
              <a:rPr dirty="0">
                <a:solidFill>
                  <a:srgbClr val="8497B0"/>
                </a:solidFill>
              </a:rPr>
              <a:t> | </a:t>
            </a:r>
            <a:r>
              <a:rPr dirty="0"/>
              <a:t>22-23 MAY 2024</a:t>
            </a:r>
            <a:r>
              <a:rPr dirty="0">
                <a:solidFill>
                  <a:srgbClr val="8497B0"/>
                </a:solidFill>
              </a:rPr>
              <a:t> | </a:t>
            </a:r>
            <a:r>
              <a:rPr dirty="0"/>
              <a:t>NADI, FIJI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3B8EAF1-9F44-F3B5-8B89-0518CAC8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20" y="2996853"/>
            <a:ext cx="3839840" cy="2831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0564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14"/>
          <p:cNvSpPr txBox="1">
            <a:spLocks noGrp="1"/>
          </p:cNvSpPr>
          <p:nvPr>
            <p:ph type="sldNum" sz="quarter" idx="2"/>
          </p:nvPr>
        </p:nvSpPr>
        <p:spPr>
          <a:xfrm>
            <a:off x="11781878" y="6395501"/>
            <a:ext cx="203025" cy="3073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94" name="TextBox 1"/>
          <p:cNvSpPr txBox="1"/>
          <p:nvPr/>
        </p:nvSpPr>
        <p:spPr>
          <a:xfrm>
            <a:off x="855028" y="956878"/>
            <a:ext cx="997477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/>
              <a:t>Pre-Qualification </a:t>
            </a:r>
          </a:p>
          <a:p>
            <a:endParaRPr lang="en-US" dirty="0"/>
          </a:p>
        </p:txBody>
      </p:sp>
      <p:sp>
        <p:nvSpPr>
          <p:cNvPr id="95" name="TextBox 2"/>
          <p:cNvSpPr txBox="1"/>
          <p:nvPr/>
        </p:nvSpPr>
        <p:spPr>
          <a:xfrm>
            <a:off x="551146" y="2060673"/>
            <a:ext cx="10278658" cy="2444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lnSpc>
                <a:spcPts val="3100"/>
              </a:lnSpc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Pre-Qualification allowed</a:t>
            </a:r>
          </a:p>
          <a:p>
            <a:pPr marL="342900" lvl="1" indent="-342900">
              <a:lnSpc>
                <a:spcPts val="3100"/>
              </a:lnSpc>
              <a:buSzPct val="100000"/>
              <a:buFont typeface="Courier New" panose="02070309020205020404" pitchFamily="49" charset="0"/>
              <a:buChar char="o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Ensure capability </a:t>
            </a:r>
          </a:p>
          <a:p>
            <a:pPr marL="342900" lvl="1" indent="-342900">
              <a:lnSpc>
                <a:spcPts val="3100"/>
              </a:lnSpc>
              <a:buSzPct val="100000"/>
              <a:buFont typeface="Courier New" panose="02070309020205020404" pitchFamily="49" charset="0"/>
              <a:buChar char="o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Streamline Bidding</a:t>
            </a:r>
          </a:p>
          <a:p>
            <a:pPr marL="342900" indent="-342900">
              <a:lnSpc>
                <a:spcPts val="3100"/>
              </a:lnSpc>
              <a:buSzPct val="100000"/>
              <a:buFont typeface="Courier New" panose="02070309020205020404" pitchFamily="49" charset="0"/>
              <a:buChar char="o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Risk Reduction </a:t>
            </a:r>
          </a:p>
          <a:p>
            <a:pPr marL="342900" indent="-342900">
              <a:lnSpc>
                <a:spcPts val="3100"/>
              </a:lnSpc>
              <a:buSzPct val="100000"/>
              <a:buFont typeface="Courier New" panose="02070309020205020404" pitchFamily="49" charset="0"/>
              <a:buChar char="o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Applicability: Project Type + Complexity </a:t>
            </a:r>
          </a:p>
          <a:p>
            <a:pPr marL="285750" indent="-285750">
              <a:lnSpc>
                <a:spcPts val="3100"/>
              </a:lnSpc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atin typeface="Open Sans" panose="020B0606030504020204" pitchFamily="34" charset="0"/>
              <a:cs typeface="Arial"/>
            </a:endParaRPr>
          </a:p>
        </p:txBody>
      </p:sp>
      <p:sp>
        <p:nvSpPr>
          <p:cNvPr id="96" name="TextBox 3"/>
          <p:cNvSpPr txBox="1"/>
          <p:nvPr/>
        </p:nvSpPr>
        <p:spPr>
          <a:xfrm>
            <a:off x="896319" y="6346826"/>
            <a:ext cx="8712092" cy="359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400"/>
              </a:lnSpc>
              <a:defRPr sz="900" b="1" spc="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Pacific Infrastructure Business Opportunities Seminar</a:t>
            </a:r>
            <a:r>
              <a:rPr dirty="0">
                <a:solidFill>
                  <a:srgbClr val="8497B0"/>
                </a:solidFill>
              </a:rPr>
              <a:t> | </a:t>
            </a:r>
            <a:r>
              <a:rPr dirty="0"/>
              <a:t>22-23 MAY 2024</a:t>
            </a:r>
            <a:r>
              <a:rPr dirty="0">
                <a:solidFill>
                  <a:srgbClr val="8497B0"/>
                </a:solidFill>
              </a:rPr>
              <a:t> | </a:t>
            </a:r>
            <a:r>
              <a:rPr dirty="0"/>
              <a:t>NADI, FIJI</a:t>
            </a:r>
          </a:p>
        </p:txBody>
      </p:sp>
      <p:pic>
        <p:nvPicPr>
          <p:cNvPr id="2050" name="Picture 2" descr="Upgrade your Education Qualification">
            <a:extLst>
              <a:ext uri="{FF2B5EF4-FFF2-40B4-BE49-F238E27FC236}">
                <a16:creationId xmlns:a16="http://schemas.microsoft.com/office/drawing/2014/main" id="{1068AE17-8C61-1DFA-72A5-BBFD75DDC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34" y="2348316"/>
            <a:ext cx="3692101" cy="26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019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14"/>
          <p:cNvSpPr txBox="1">
            <a:spLocks noGrp="1"/>
          </p:cNvSpPr>
          <p:nvPr>
            <p:ph type="sldNum" sz="quarter" idx="2"/>
          </p:nvPr>
        </p:nvSpPr>
        <p:spPr>
          <a:xfrm>
            <a:off x="11781878" y="6395501"/>
            <a:ext cx="203025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94" name="TextBox 1"/>
          <p:cNvSpPr txBox="1"/>
          <p:nvPr/>
        </p:nvSpPr>
        <p:spPr>
          <a:xfrm>
            <a:off x="855028" y="956878"/>
            <a:ext cx="997477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/>
              <a:t>Promote use of O&amp;M Model </a:t>
            </a:r>
          </a:p>
          <a:p>
            <a:endParaRPr lang="en-US" dirty="0"/>
          </a:p>
        </p:txBody>
      </p:sp>
      <p:sp>
        <p:nvSpPr>
          <p:cNvPr id="95" name="TextBox 2"/>
          <p:cNvSpPr txBox="1"/>
          <p:nvPr/>
        </p:nvSpPr>
        <p:spPr>
          <a:xfrm>
            <a:off x="551146" y="2060673"/>
            <a:ext cx="9569884" cy="382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Incorporating O&amp;M in Contracts: </a:t>
            </a:r>
            <a:r>
              <a:rPr lang="en-US" dirty="0"/>
              <a:t>The O&amp;M model can be integrated into procurement contracts, particularly for complex infrastructure and facilities. In design-build-operate (DBO) or design-build-operate-maintain (DBOM) contracts, contractors are responsible for not only constructing but also operating and maintaining the infrastructure over a defined period.</a:t>
            </a:r>
          </a:p>
          <a:p>
            <a:pPr marL="285750" indent="-285750" algn="just">
              <a:lnSpc>
                <a:spcPts val="3100"/>
              </a:lnSpc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The </a:t>
            </a:r>
            <a:r>
              <a:rPr lang="en-US" b="1" dirty="0"/>
              <a:t>Operations and Maintenance (O&amp;M) model</a:t>
            </a:r>
            <a:r>
              <a:rPr lang="en-US" dirty="0"/>
              <a:t> is commonly integrated into </a:t>
            </a:r>
            <a:r>
              <a:rPr lang="en-US" b="1" dirty="0"/>
              <a:t>energy projects</a:t>
            </a:r>
            <a:r>
              <a:rPr lang="en-US" dirty="0"/>
              <a:t>, such as solar panels and power plants, where ongoing maintenance is essential after contract award to ensure efficient operation. However, </a:t>
            </a:r>
            <a:r>
              <a:rPr lang="en-US" b="1" dirty="0"/>
              <a:t>borrowing countries</a:t>
            </a:r>
            <a:r>
              <a:rPr lang="en-US" dirty="0"/>
              <a:t> often avoid borrowing funds specifically for O&amp;M activities, focusing instead on capital expenditure for project implementation rather than the long-term costs associated with maintaining these assets.</a:t>
            </a:r>
            <a:endParaRPr lang="en-US" dirty="0">
              <a:latin typeface="Open Sans" panose="020B0606030504020204" pitchFamily="34" charset="0"/>
              <a:cs typeface="Arial"/>
            </a:endParaRPr>
          </a:p>
        </p:txBody>
      </p:sp>
      <p:sp>
        <p:nvSpPr>
          <p:cNvPr id="96" name="TextBox 3"/>
          <p:cNvSpPr txBox="1"/>
          <p:nvPr/>
        </p:nvSpPr>
        <p:spPr>
          <a:xfrm>
            <a:off x="896319" y="6346826"/>
            <a:ext cx="8712092" cy="359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400"/>
              </a:lnSpc>
              <a:defRPr sz="900" b="1" spc="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Pacific Infrastructure Business Opportunities Seminar</a:t>
            </a:r>
            <a:r>
              <a:rPr dirty="0">
                <a:solidFill>
                  <a:srgbClr val="8497B0"/>
                </a:solidFill>
              </a:rPr>
              <a:t> | </a:t>
            </a:r>
            <a:r>
              <a:rPr dirty="0"/>
              <a:t>22-23 MAY 2024</a:t>
            </a:r>
            <a:r>
              <a:rPr dirty="0">
                <a:solidFill>
                  <a:srgbClr val="8497B0"/>
                </a:solidFill>
              </a:rPr>
              <a:t> | </a:t>
            </a:r>
            <a:r>
              <a:rPr dirty="0"/>
              <a:t>NADI, FIJI</a:t>
            </a:r>
          </a:p>
        </p:txBody>
      </p:sp>
      <p:pic>
        <p:nvPicPr>
          <p:cNvPr id="3074" name="Picture 2" descr="Free technical technology device illustration">
            <a:extLst>
              <a:ext uri="{FF2B5EF4-FFF2-40B4-BE49-F238E27FC236}">
                <a16:creationId xmlns:a16="http://schemas.microsoft.com/office/drawing/2014/main" id="{33B5A191-33A3-5558-E2EE-17B22830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96" y="151672"/>
            <a:ext cx="2805830" cy="1869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638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4"/>
          <p:cNvSpPr txBox="1">
            <a:spLocks noGrp="1"/>
          </p:cNvSpPr>
          <p:nvPr>
            <p:ph type="sldNum" sz="quarter" idx="2"/>
          </p:nvPr>
        </p:nvSpPr>
        <p:spPr>
          <a:xfrm>
            <a:off x="11781878" y="6395501"/>
            <a:ext cx="203025" cy="3073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107" name="Marcador de posición de imagen 4" descr="Marcador de posición de imagen 4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10925" y="31423"/>
            <a:ext cx="12192001" cy="6858001"/>
          </a:xfrm>
          <a:prstGeom prst="rect">
            <a:avLst/>
          </a:prstGeom>
        </p:spPr>
      </p:pic>
      <p:sp>
        <p:nvSpPr>
          <p:cNvPr id="10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alpha val="81000"/>
                </a:schemeClr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Rectangle 9"/>
          <p:cNvSpPr/>
          <p:nvPr/>
        </p:nvSpPr>
        <p:spPr>
          <a:xfrm>
            <a:off x="10925" y="-9802"/>
            <a:ext cx="12192001" cy="8298182"/>
          </a:xfrm>
          <a:prstGeom prst="rect">
            <a:avLst/>
          </a:prstGeom>
          <a:gradFill>
            <a:gsLst>
              <a:gs pos="0">
                <a:schemeClr val="accent1">
                  <a:alpha val="81000"/>
                </a:schemeClr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Parallelogram 1"/>
          <p:cNvSpPr/>
          <p:nvPr/>
        </p:nvSpPr>
        <p:spPr>
          <a:xfrm>
            <a:off x="5227671" y="-93393"/>
            <a:ext cx="6986180" cy="6873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486" y="48"/>
                </a:lnTo>
                <a:lnTo>
                  <a:pt x="21600" y="0"/>
                </a:lnTo>
                <a:lnTo>
                  <a:pt x="21553" y="16811"/>
                </a:lnTo>
                <a:lnTo>
                  <a:pt x="19691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TextBox 11"/>
          <p:cNvSpPr txBox="1"/>
          <p:nvPr/>
        </p:nvSpPr>
        <p:spPr>
          <a:xfrm>
            <a:off x="886642" y="2839896"/>
            <a:ext cx="6180537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400" spc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 YOU </a:t>
            </a:r>
          </a:p>
        </p:txBody>
      </p:sp>
      <p:sp>
        <p:nvSpPr>
          <p:cNvPr id="112" name="Straight Connector 3"/>
          <p:cNvSpPr/>
          <p:nvPr/>
        </p:nvSpPr>
        <p:spPr>
          <a:xfrm>
            <a:off x="1041876" y="4236720"/>
            <a:ext cx="1194817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" name="TextBox 8"/>
          <p:cNvSpPr txBox="1"/>
          <p:nvPr/>
        </p:nvSpPr>
        <p:spPr>
          <a:xfrm>
            <a:off x="975736" y="4710214"/>
            <a:ext cx="4862526" cy="36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400"/>
              </a:lnSpc>
              <a:defRPr sz="1600" b="1" spc="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20A80A63-3F38-1ACB-7BCE-200CA813F460}"/>
              </a:ext>
            </a:extLst>
          </p:cNvPr>
          <p:cNvSpPr txBox="1"/>
          <p:nvPr/>
        </p:nvSpPr>
        <p:spPr>
          <a:xfrm>
            <a:off x="6108989" y="4801236"/>
            <a:ext cx="6180537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400" spc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000" dirty="0"/>
              <a:t>See you in Pacific Infrastructure BOS 2025</a:t>
            </a:r>
            <a:endParaRPr sz="4000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0C0"/>
      </a:accent1>
      <a:accent2>
        <a:srgbClr val="005390"/>
      </a:accent2>
      <a:accent3>
        <a:srgbClr val="003760"/>
      </a:accent3>
      <a:accent4>
        <a:srgbClr val="0065B2"/>
      </a:accent4>
      <a:accent5>
        <a:srgbClr val="0088EE"/>
      </a:accent5>
      <a:accent6>
        <a:srgbClr val="3FADF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Open Sans"/>
        <a:ea typeface="Open Sans"/>
        <a:cs typeface="Open San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0C0"/>
      </a:accent1>
      <a:accent2>
        <a:srgbClr val="005390"/>
      </a:accent2>
      <a:accent3>
        <a:srgbClr val="003760"/>
      </a:accent3>
      <a:accent4>
        <a:srgbClr val="0065B2"/>
      </a:accent4>
      <a:accent5>
        <a:srgbClr val="0088EE"/>
      </a:accent5>
      <a:accent6>
        <a:srgbClr val="3FADF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Open Sans"/>
        <a:ea typeface="Open Sans"/>
        <a:cs typeface="Open San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743570CA55D4C80BB8B2EC71B7606" ma:contentTypeVersion="22" ma:contentTypeDescription="Create a new document." ma:contentTypeScope="" ma:versionID="f72bcd8cda11beeb614a517dff1a6fb0">
  <xsd:schema xmlns:xsd="http://www.w3.org/2001/XMLSchema" xmlns:xs="http://www.w3.org/2001/XMLSchema" xmlns:p="http://schemas.microsoft.com/office/2006/metadata/properties" xmlns:ns2="7b499448-c3a4-486a-ab46-c20b1b95d902" xmlns:ns3="033981f3-c5e7-4c0e-99e6-cc44a02d67fb" targetNamespace="http://schemas.microsoft.com/office/2006/metadata/properties" ma:root="true" ma:fieldsID="33f0c4a3d8b4a54e62a596c42c5ae686" ns2:_="" ns3:_="">
    <xsd:import namespace="7b499448-c3a4-486a-ab46-c20b1b95d902"/>
    <xsd:import namespace="033981f3-c5e7-4c0e-99e6-cc44a02d67f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Edited" minOccurs="0"/>
                <xsd:element ref="ns2:LastSharedByTime" minOccurs="0"/>
                <xsd:element ref="ns2:LastSharedByUse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99448-c3a4-486a-ab46-c20b1b95d9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internalName="LastSharedByTime" ma:readOnly="true">
      <xsd:simpleType>
        <xsd:restriction base="dms:DateTime"/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d312fcd9-3bd6-449d-a254-c81ff2410aa5}" ma:internalName="TaxCatchAll" ma:showField="CatchAllData" ma:web="7b499448-c3a4-486a-ab46-c20b1b95d9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981f3-c5e7-4c0e-99e6-cc44a02d67fb" elementFormDefault="qualified">
    <xsd:import namespace="http://schemas.microsoft.com/office/2006/documentManagement/types"/>
    <xsd:import namespace="http://schemas.microsoft.com/office/infopath/2007/PartnerControls"/>
    <xsd:element name="Edited" ma:index="10" nillable="true" ma:displayName="Edited" ma:format="DateOnly" ma:internalName="Edited">
      <xsd:simpleType>
        <xsd:restriction base="dms:DateTime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3ceb7d0-9070-4895-a2e6-0640ca70f8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499448-c3a4-486a-ab46-c20b1b95d902" xsi:nil="true"/>
    <Edited xmlns="033981f3-c5e7-4c0e-99e6-cc44a02d67fb" xsi:nil="true"/>
    <_Flow_SignoffStatus xmlns="033981f3-c5e7-4c0e-99e6-cc44a02d67fb" xsi:nil="true"/>
    <lcf76f155ced4ddcb4097134ff3c332f xmlns="033981f3-c5e7-4c0e-99e6-cc44a02d67f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C9B6FF-24B4-4A93-9B35-DA8986C568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BF17AA-ACAE-47B3-8C5A-36AD59BD5C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99448-c3a4-486a-ab46-c20b1b95d902"/>
    <ds:schemaRef ds:uri="033981f3-c5e7-4c0e-99e6-cc44a02d67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89213C-1841-41CB-BE93-73754224F2E1}">
  <ds:schemaRefs>
    <ds:schemaRef ds:uri="http://schemas.microsoft.com/office/2006/metadata/properties"/>
    <ds:schemaRef ds:uri="http://schemas.microsoft.com/office/infopath/2007/PartnerControls"/>
    <ds:schemaRef ds:uri="7b499448-c3a4-486a-ab46-c20b1b95d902"/>
    <ds:schemaRef ds:uri="033981f3-c5e7-4c0e-99e6-cc44a02d67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433</Words>
  <Application>Microsoft Office PowerPoint</Application>
  <PresentationFormat>Widescreen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Open Sans</vt:lpstr>
      <vt:lpstr>Poppins</vt:lpstr>
      <vt:lpstr>Poppins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Amin Saskai</dc:creator>
  <cp:lastModifiedBy>Caroline Fusimalohi</cp:lastModifiedBy>
  <cp:revision>14</cp:revision>
  <dcterms:modified xsi:type="dcterms:W3CDTF">2024-10-22T02:57:00Z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2024-05-01T05:29:07Z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86dbc9f5-d377-40d4-b79e-d397d0aeab8f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Theme:13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0x0101006FC743570CA55D4C80BB8B2EC71B7606</vt:lpwstr>
  </property>
</Properties>
</file>