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3" r:id="rId5"/>
  </p:sldMasterIdLst>
  <p:notesMasterIdLst>
    <p:notesMasterId r:id="rId24"/>
  </p:notesMasterIdLst>
  <p:handoutMasterIdLst>
    <p:handoutMasterId r:id="rId25"/>
  </p:handoutMasterIdLst>
  <p:sldIdLst>
    <p:sldId id="295" r:id="rId6"/>
    <p:sldId id="305" r:id="rId7"/>
    <p:sldId id="307" r:id="rId8"/>
    <p:sldId id="309" r:id="rId9"/>
    <p:sldId id="319" r:id="rId10"/>
    <p:sldId id="308" r:id="rId11"/>
    <p:sldId id="320" r:id="rId12"/>
    <p:sldId id="312" r:id="rId13"/>
    <p:sldId id="321" r:id="rId14"/>
    <p:sldId id="323" r:id="rId15"/>
    <p:sldId id="325" r:id="rId16"/>
    <p:sldId id="313" r:id="rId17"/>
    <p:sldId id="328" r:id="rId18"/>
    <p:sldId id="327" r:id="rId19"/>
    <p:sldId id="322" r:id="rId20"/>
    <p:sldId id="314" r:id="rId21"/>
    <p:sldId id="315" r:id="rId22"/>
    <p:sldId id="326"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9FBFD"/>
    <a:srgbClr val="ECF1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CD8EB0-A41C-42A3-A441-1A3FFC43CE66}" v="205" dt="2024-10-07T22:11:40.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97" autoAdjust="0"/>
    <p:restoredTop sz="79772" autoAdjust="0"/>
  </p:normalViewPr>
  <p:slideViewPr>
    <p:cSldViewPr>
      <p:cViewPr varScale="1">
        <p:scale>
          <a:sx n="50" d="100"/>
          <a:sy n="50" d="100"/>
        </p:scale>
        <p:origin x="1448"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C169AE-10DC-46D1-9361-95F5EEFAE48C}" type="doc">
      <dgm:prSet loTypeId="urn:microsoft.com/office/officeart/2005/8/layout/chevron1" loCatId="process" qsTypeId="urn:microsoft.com/office/officeart/2005/8/quickstyle/simple1" qsCatId="simple" csTypeId="urn:microsoft.com/office/officeart/2005/8/colors/accent1_2" csCatId="accent1" phldr="1"/>
      <dgm:spPr/>
    </dgm:pt>
    <dgm:pt modelId="{BCC67B44-EC2D-4BED-9A68-1E23F092D362}">
      <dgm:prSet phldrT="[Text]" custT="1"/>
      <dgm:spPr/>
      <dgm:t>
        <a:bodyPr/>
        <a:lstStyle/>
        <a:p>
          <a:r>
            <a:rPr lang="en-US" sz="1400" dirty="0"/>
            <a:t>Service need</a:t>
          </a:r>
        </a:p>
      </dgm:t>
    </dgm:pt>
    <dgm:pt modelId="{3326C93D-A622-4DB9-B4BD-A4494C1E0FBE}" type="parTrans" cxnId="{55BED52A-C2F5-4BD2-9740-A596B0C84E48}">
      <dgm:prSet/>
      <dgm:spPr/>
      <dgm:t>
        <a:bodyPr/>
        <a:lstStyle/>
        <a:p>
          <a:endParaRPr lang="en-US" sz="1400"/>
        </a:p>
      </dgm:t>
    </dgm:pt>
    <dgm:pt modelId="{14E4EF34-514D-405E-A8D0-FC51643B120D}" type="sibTrans" cxnId="{55BED52A-C2F5-4BD2-9740-A596B0C84E48}">
      <dgm:prSet/>
      <dgm:spPr/>
      <dgm:t>
        <a:bodyPr/>
        <a:lstStyle/>
        <a:p>
          <a:endParaRPr lang="en-US" sz="1400"/>
        </a:p>
      </dgm:t>
    </dgm:pt>
    <dgm:pt modelId="{31CF6DE1-F546-47D0-B600-35BE1BBCFB82}">
      <dgm:prSet phldrT="[Text]" custT="1"/>
      <dgm:spPr/>
      <dgm:t>
        <a:bodyPr/>
        <a:lstStyle/>
        <a:p>
          <a:r>
            <a:rPr lang="en-US" sz="1400" dirty="0"/>
            <a:t>Feasibility, assessment, design</a:t>
          </a:r>
        </a:p>
      </dgm:t>
    </dgm:pt>
    <dgm:pt modelId="{5334FC66-97E7-4EDD-9E67-BEC9B51958F6}" type="parTrans" cxnId="{39F7AA36-DCDA-4BD8-9B58-3D671CB57E00}">
      <dgm:prSet/>
      <dgm:spPr/>
      <dgm:t>
        <a:bodyPr/>
        <a:lstStyle/>
        <a:p>
          <a:endParaRPr lang="en-US" sz="1400"/>
        </a:p>
      </dgm:t>
    </dgm:pt>
    <dgm:pt modelId="{2EA5CF20-1792-4D18-804D-14DA57451739}" type="sibTrans" cxnId="{39F7AA36-DCDA-4BD8-9B58-3D671CB57E00}">
      <dgm:prSet/>
      <dgm:spPr/>
      <dgm:t>
        <a:bodyPr/>
        <a:lstStyle/>
        <a:p>
          <a:endParaRPr lang="en-US" sz="1400"/>
        </a:p>
      </dgm:t>
    </dgm:pt>
    <dgm:pt modelId="{C85A4027-25C5-4654-9FAD-34DD5FCEA930}">
      <dgm:prSet phldrT="[Text]" custT="1"/>
      <dgm:spPr/>
      <dgm:t>
        <a:bodyPr/>
        <a:lstStyle/>
        <a:p>
          <a:r>
            <a:rPr lang="en-US" sz="1400" dirty="0"/>
            <a:t>Procurement</a:t>
          </a:r>
        </a:p>
      </dgm:t>
    </dgm:pt>
    <dgm:pt modelId="{A626D081-0CF0-46F3-A51A-EB6EF735D49C}" type="parTrans" cxnId="{292E6182-D649-471F-AA74-933FCE240C55}">
      <dgm:prSet/>
      <dgm:spPr/>
      <dgm:t>
        <a:bodyPr/>
        <a:lstStyle/>
        <a:p>
          <a:endParaRPr lang="en-US" sz="1400"/>
        </a:p>
      </dgm:t>
    </dgm:pt>
    <dgm:pt modelId="{1F850B12-9A75-414F-9C9D-6549C90D2B6E}" type="sibTrans" cxnId="{292E6182-D649-471F-AA74-933FCE240C55}">
      <dgm:prSet/>
      <dgm:spPr/>
      <dgm:t>
        <a:bodyPr/>
        <a:lstStyle/>
        <a:p>
          <a:endParaRPr lang="en-US" sz="1400"/>
        </a:p>
      </dgm:t>
    </dgm:pt>
    <dgm:pt modelId="{C21C5092-25AC-4342-B758-189BAC969178}">
      <dgm:prSet phldrT="[Text]" custT="1"/>
      <dgm:spPr/>
      <dgm:t>
        <a:bodyPr/>
        <a:lstStyle/>
        <a:p>
          <a:r>
            <a:rPr lang="en-US" sz="1400" dirty="0"/>
            <a:t>Establishment</a:t>
          </a:r>
        </a:p>
      </dgm:t>
    </dgm:pt>
    <dgm:pt modelId="{A335781C-EA67-450A-B15B-14EDFE320389}" type="parTrans" cxnId="{7D5B44C1-C4AD-427F-A307-C9073A76196E}">
      <dgm:prSet/>
      <dgm:spPr/>
      <dgm:t>
        <a:bodyPr/>
        <a:lstStyle/>
        <a:p>
          <a:endParaRPr lang="en-US" sz="1400"/>
        </a:p>
      </dgm:t>
    </dgm:pt>
    <dgm:pt modelId="{AD2D137D-5F71-4B5A-83C1-F2E87827BD47}" type="sibTrans" cxnId="{7D5B44C1-C4AD-427F-A307-C9073A76196E}">
      <dgm:prSet/>
      <dgm:spPr/>
      <dgm:t>
        <a:bodyPr/>
        <a:lstStyle/>
        <a:p>
          <a:endParaRPr lang="en-US" sz="1400"/>
        </a:p>
      </dgm:t>
    </dgm:pt>
    <dgm:pt modelId="{89F81073-42D7-48D0-9765-2B16EF6BC510}">
      <dgm:prSet phldrT="[Text]" custT="1"/>
      <dgm:spPr/>
      <dgm:t>
        <a:bodyPr/>
        <a:lstStyle/>
        <a:p>
          <a:r>
            <a:rPr lang="en-US" sz="1400" dirty="0"/>
            <a:t>O&amp;M</a:t>
          </a:r>
        </a:p>
      </dgm:t>
    </dgm:pt>
    <dgm:pt modelId="{E59AC93E-28DC-4239-BF0A-51DFF48268C7}" type="parTrans" cxnId="{1F72C5E3-E164-477F-8052-60D88D7F7367}">
      <dgm:prSet/>
      <dgm:spPr/>
      <dgm:t>
        <a:bodyPr/>
        <a:lstStyle/>
        <a:p>
          <a:endParaRPr lang="en-US" sz="1400"/>
        </a:p>
      </dgm:t>
    </dgm:pt>
    <dgm:pt modelId="{1E751E2C-C64D-492F-810A-94FFAB8317F8}" type="sibTrans" cxnId="{1F72C5E3-E164-477F-8052-60D88D7F7367}">
      <dgm:prSet/>
      <dgm:spPr/>
      <dgm:t>
        <a:bodyPr/>
        <a:lstStyle/>
        <a:p>
          <a:endParaRPr lang="en-US" sz="1400"/>
        </a:p>
      </dgm:t>
    </dgm:pt>
    <dgm:pt modelId="{33642620-BB0F-44CC-A508-6730C71C3167}" type="pres">
      <dgm:prSet presAssocID="{3FC169AE-10DC-46D1-9361-95F5EEFAE48C}" presName="Name0" presStyleCnt="0">
        <dgm:presLayoutVars>
          <dgm:dir/>
          <dgm:animLvl val="lvl"/>
          <dgm:resizeHandles val="exact"/>
        </dgm:presLayoutVars>
      </dgm:prSet>
      <dgm:spPr/>
    </dgm:pt>
    <dgm:pt modelId="{AC4204B3-7B87-426B-B2BE-8BAD42453629}" type="pres">
      <dgm:prSet presAssocID="{BCC67B44-EC2D-4BED-9A68-1E23F092D362}" presName="parTxOnly" presStyleLbl="node1" presStyleIdx="0" presStyleCnt="5">
        <dgm:presLayoutVars>
          <dgm:chMax val="0"/>
          <dgm:chPref val="0"/>
          <dgm:bulletEnabled val="1"/>
        </dgm:presLayoutVars>
      </dgm:prSet>
      <dgm:spPr/>
    </dgm:pt>
    <dgm:pt modelId="{1741B472-20E5-4FA4-8FB2-C84A6FD51720}" type="pres">
      <dgm:prSet presAssocID="{14E4EF34-514D-405E-A8D0-FC51643B120D}" presName="parTxOnlySpace" presStyleCnt="0"/>
      <dgm:spPr/>
    </dgm:pt>
    <dgm:pt modelId="{E94DD7D2-DE39-485C-8E05-9220627A1FA6}" type="pres">
      <dgm:prSet presAssocID="{31CF6DE1-F546-47D0-B600-35BE1BBCFB82}" presName="parTxOnly" presStyleLbl="node1" presStyleIdx="1" presStyleCnt="5">
        <dgm:presLayoutVars>
          <dgm:chMax val="0"/>
          <dgm:chPref val="0"/>
          <dgm:bulletEnabled val="1"/>
        </dgm:presLayoutVars>
      </dgm:prSet>
      <dgm:spPr/>
    </dgm:pt>
    <dgm:pt modelId="{C22617F8-1EA0-4BEA-93B5-3299B8306C94}" type="pres">
      <dgm:prSet presAssocID="{2EA5CF20-1792-4D18-804D-14DA57451739}" presName="parTxOnlySpace" presStyleCnt="0"/>
      <dgm:spPr/>
    </dgm:pt>
    <dgm:pt modelId="{7E1056E0-4335-4B93-AA05-2009E7AD8150}" type="pres">
      <dgm:prSet presAssocID="{C85A4027-25C5-4654-9FAD-34DD5FCEA930}" presName="parTxOnly" presStyleLbl="node1" presStyleIdx="2" presStyleCnt="5">
        <dgm:presLayoutVars>
          <dgm:chMax val="0"/>
          <dgm:chPref val="0"/>
          <dgm:bulletEnabled val="1"/>
        </dgm:presLayoutVars>
      </dgm:prSet>
      <dgm:spPr/>
    </dgm:pt>
    <dgm:pt modelId="{DB426D45-1BC5-4FA6-9028-52DD939612F8}" type="pres">
      <dgm:prSet presAssocID="{1F850B12-9A75-414F-9C9D-6549C90D2B6E}" presName="parTxOnlySpace" presStyleCnt="0"/>
      <dgm:spPr/>
    </dgm:pt>
    <dgm:pt modelId="{44F7DF23-5444-4837-BA6C-F6DD6CAA5780}" type="pres">
      <dgm:prSet presAssocID="{C21C5092-25AC-4342-B758-189BAC969178}" presName="parTxOnly" presStyleLbl="node1" presStyleIdx="3" presStyleCnt="5" custScaleX="121702">
        <dgm:presLayoutVars>
          <dgm:chMax val="0"/>
          <dgm:chPref val="0"/>
          <dgm:bulletEnabled val="1"/>
        </dgm:presLayoutVars>
      </dgm:prSet>
      <dgm:spPr/>
    </dgm:pt>
    <dgm:pt modelId="{4A72BCED-C20D-44FB-8F38-A4419F5D0336}" type="pres">
      <dgm:prSet presAssocID="{AD2D137D-5F71-4B5A-83C1-F2E87827BD47}" presName="parTxOnlySpace" presStyleCnt="0"/>
      <dgm:spPr/>
    </dgm:pt>
    <dgm:pt modelId="{A01EE2FB-7F8B-48A0-BBF3-872120B0C74E}" type="pres">
      <dgm:prSet presAssocID="{89F81073-42D7-48D0-9765-2B16EF6BC510}" presName="parTxOnly" presStyleLbl="node1" presStyleIdx="4" presStyleCnt="5" custScaleX="78402">
        <dgm:presLayoutVars>
          <dgm:chMax val="0"/>
          <dgm:chPref val="0"/>
          <dgm:bulletEnabled val="1"/>
        </dgm:presLayoutVars>
      </dgm:prSet>
      <dgm:spPr/>
    </dgm:pt>
  </dgm:ptLst>
  <dgm:cxnLst>
    <dgm:cxn modelId="{09200C0E-E60F-4ECB-BBC9-880371C87A65}" type="presOf" srcId="{3FC169AE-10DC-46D1-9361-95F5EEFAE48C}" destId="{33642620-BB0F-44CC-A508-6730C71C3167}" srcOrd="0" destOrd="0" presId="urn:microsoft.com/office/officeart/2005/8/layout/chevron1"/>
    <dgm:cxn modelId="{FA614524-7D55-4B12-A401-B4FAC7F9E990}" type="presOf" srcId="{31CF6DE1-F546-47D0-B600-35BE1BBCFB82}" destId="{E94DD7D2-DE39-485C-8E05-9220627A1FA6}" srcOrd="0" destOrd="0" presId="urn:microsoft.com/office/officeart/2005/8/layout/chevron1"/>
    <dgm:cxn modelId="{55BED52A-C2F5-4BD2-9740-A596B0C84E48}" srcId="{3FC169AE-10DC-46D1-9361-95F5EEFAE48C}" destId="{BCC67B44-EC2D-4BED-9A68-1E23F092D362}" srcOrd="0" destOrd="0" parTransId="{3326C93D-A622-4DB9-B4BD-A4494C1E0FBE}" sibTransId="{14E4EF34-514D-405E-A8D0-FC51643B120D}"/>
    <dgm:cxn modelId="{39F7AA36-DCDA-4BD8-9B58-3D671CB57E00}" srcId="{3FC169AE-10DC-46D1-9361-95F5EEFAE48C}" destId="{31CF6DE1-F546-47D0-B600-35BE1BBCFB82}" srcOrd="1" destOrd="0" parTransId="{5334FC66-97E7-4EDD-9E67-BEC9B51958F6}" sibTransId="{2EA5CF20-1792-4D18-804D-14DA57451739}"/>
    <dgm:cxn modelId="{B5611961-362E-4046-8C85-EF088E4D9C11}" type="presOf" srcId="{BCC67B44-EC2D-4BED-9A68-1E23F092D362}" destId="{AC4204B3-7B87-426B-B2BE-8BAD42453629}" srcOrd="0" destOrd="0" presId="urn:microsoft.com/office/officeart/2005/8/layout/chevron1"/>
    <dgm:cxn modelId="{9001EA70-5AA3-4A2E-9429-592400F7B0E7}" type="presOf" srcId="{C85A4027-25C5-4654-9FAD-34DD5FCEA930}" destId="{7E1056E0-4335-4B93-AA05-2009E7AD8150}" srcOrd="0" destOrd="0" presId="urn:microsoft.com/office/officeart/2005/8/layout/chevron1"/>
    <dgm:cxn modelId="{292E6182-D649-471F-AA74-933FCE240C55}" srcId="{3FC169AE-10DC-46D1-9361-95F5EEFAE48C}" destId="{C85A4027-25C5-4654-9FAD-34DD5FCEA930}" srcOrd="2" destOrd="0" parTransId="{A626D081-0CF0-46F3-A51A-EB6EF735D49C}" sibTransId="{1F850B12-9A75-414F-9C9D-6549C90D2B6E}"/>
    <dgm:cxn modelId="{F16AD3A7-342C-468F-BEC8-95CDD44C0D0C}" type="presOf" srcId="{C21C5092-25AC-4342-B758-189BAC969178}" destId="{44F7DF23-5444-4837-BA6C-F6DD6CAA5780}" srcOrd="0" destOrd="0" presId="urn:microsoft.com/office/officeart/2005/8/layout/chevron1"/>
    <dgm:cxn modelId="{7D5B44C1-C4AD-427F-A307-C9073A76196E}" srcId="{3FC169AE-10DC-46D1-9361-95F5EEFAE48C}" destId="{C21C5092-25AC-4342-B758-189BAC969178}" srcOrd="3" destOrd="0" parTransId="{A335781C-EA67-450A-B15B-14EDFE320389}" sibTransId="{AD2D137D-5F71-4B5A-83C1-F2E87827BD47}"/>
    <dgm:cxn modelId="{AC99C6C1-9A29-4AB2-85ED-79B0DE7EE6D4}" type="presOf" srcId="{89F81073-42D7-48D0-9765-2B16EF6BC510}" destId="{A01EE2FB-7F8B-48A0-BBF3-872120B0C74E}" srcOrd="0" destOrd="0" presId="urn:microsoft.com/office/officeart/2005/8/layout/chevron1"/>
    <dgm:cxn modelId="{1F72C5E3-E164-477F-8052-60D88D7F7367}" srcId="{3FC169AE-10DC-46D1-9361-95F5EEFAE48C}" destId="{89F81073-42D7-48D0-9765-2B16EF6BC510}" srcOrd="4" destOrd="0" parTransId="{E59AC93E-28DC-4239-BF0A-51DFF48268C7}" sibTransId="{1E751E2C-C64D-492F-810A-94FFAB8317F8}"/>
    <dgm:cxn modelId="{E8754C0E-60C9-4385-AC7B-5E27A997EA94}" type="presParOf" srcId="{33642620-BB0F-44CC-A508-6730C71C3167}" destId="{AC4204B3-7B87-426B-B2BE-8BAD42453629}" srcOrd="0" destOrd="0" presId="urn:microsoft.com/office/officeart/2005/8/layout/chevron1"/>
    <dgm:cxn modelId="{3BB638F3-FC7D-48CC-843C-688904EAC60B}" type="presParOf" srcId="{33642620-BB0F-44CC-A508-6730C71C3167}" destId="{1741B472-20E5-4FA4-8FB2-C84A6FD51720}" srcOrd="1" destOrd="0" presId="urn:microsoft.com/office/officeart/2005/8/layout/chevron1"/>
    <dgm:cxn modelId="{0C9D63C4-F5A2-4026-A00E-C2B7E3B535AC}" type="presParOf" srcId="{33642620-BB0F-44CC-A508-6730C71C3167}" destId="{E94DD7D2-DE39-485C-8E05-9220627A1FA6}" srcOrd="2" destOrd="0" presId="urn:microsoft.com/office/officeart/2005/8/layout/chevron1"/>
    <dgm:cxn modelId="{E88318B5-8ADA-4704-AF3A-F26183E96675}" type="presParOf" srcId="{33642620-BB0F-44CC-A508-6730C71C3167}" destId="{C22617F8-1EA0-4BEA-93B5-3299B8306C94}" srcOrd="3" destOrd="0" presId="urn:microsoft.com/office/officeart/2005/8/layout/chevron1"/>
    <dgm:cxn modelId="{0BA4BE0C-CE29-4A52-9F0C-953D23CB272A}" type="presParOf" srcId="{33642620-BB0F-44CC-A508-6730C71C3167}" destId="{7E1056E0-4335-4B93-AA05-2009E7AD8150}" srcOrd="4" destOrd="0" presId="urn:microsoft.com/office/officeart/2005/8/layout/chevron1"/>
    <dgm:cxn modelId="{5E8DE5A9-EF07-4507-94DF-A3590E7EA3F5}" type="presParOf" srcId="{33642620-BB0F-44CC-A508-6730C71C3167}" destId="{DB426D45-1BC5-4FA6-9028-52DD939612F8}" srcOrd="5" destOrd="0" presId="urn:microsoft.com/office/officeart/2005/8/layout/chevron1"/>
    <dgm:cxn modelId="{444CAF33-D379-4BD1-8F74-D80AD95FEC9E}" type="presParOf" srcId="{33642620-BB0F-44CC-A508-6730C71C3167}" destId="{44F7DF23-5444-4837-BA6C-F6DD6CAA5780}" srcOrd="6" destOrd="0" presId="urn:microsoft.com/office/officeart/2005/8/layout/chevron1"/>
    <dgm:cxn modelId="{DC5C0CAE-1DBC-40F3-A2A7-BA2DB9C57F3B}" type="presParOf" srcId="{33642620-BB0F-44CC-A508-6730C71C3167}" destId="{4A72BCED-C20D-44FB-8F38-A4419F5D0336}" srcOrd="7" destOrd="0" presId="urn:microsoft.com/office/officeart/2005/8/layout/chevron1"/>
    <dgm:cxn modelId="{F78FA06F-8CF5-4B9D-BFC1-F8FBCAD3475D}" type="presParOf" srcId="{33642620-BB0F-44CC-A508-6730C71C3167}" destId="{A01EE2FB-7F8B-48A0-BBF3-872120B0C74E}"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204B3-7B87-426B-B2BE-8BAD42453629}">
      <dsp:nvSpPr>
        <dsp:cNvPr id="0" name=""/>
        <dsp:cNvSpPr/>
      </dsp:nvSpPr>
      <dsp:spPr>
        <a:xfrm>
          <a:off x="1159" y="187374"/>
          <a:ext cx="1920626" cy="7682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Service need</a:t>
          </a:r>
        </a:p>
      </dsp:txBody>
      <dsp:txXfrm>
        <a:off x="385284" y="187374"/>
        <a:ext cx="1152376" cy="768250"/>
      </dsp:txXfrm>
    </dsp:sp>
    <dsp:sp modelId="{E94DD7D2-DE39-485C-8E05-9220627A1FA6}">
      <dsp:nvSpPr>
        <dsp:cNvPr id="0" name=""/>
        <dsp:cNvSpPr/>
      </dsp:nvSpPr>
      <dsp:spPr>
        <a:xfrm>
          <a:off x="1729723" y="187374"/>
          <a:ext cx="1920626" cy="7682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Feasibility, assessment, design</a:t>
          </a:r>
        </a:p>
      </dsp:txBody>
      <dsp:txXfrm>
        <a:off x="2113848" y="187374"/>
        <a:ext cx="1152376" cy="768250"/>
      </dsp:txXfrm>
    </dsp:sp>
    <dsp:sp modelId="{7E1056E0-4335-4B93-AA05-2009E7AD8150}">
      <dsp:nvSpPr>
        <dsp:cNvPr id="0" name=""/>
        <dsp:cNvSpPr/>
      </dsp:nvSpPr>
      <dsp:spPr>
        <a:xfrm>
          <a:off x="3458287" y="187374"/>
          <a:ext cx="1920626" cy="7682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Procurement</a:t>
          </a:r>
        </a:p>
      </dsp:txBody>
      <dsp:txXfrm>
        <a:off x="3842412" y="187374"/>
        <a:ext cx="1152376" cy="768250"/>
      </dsp:txXfrm>
    </dsp:sp>
    <dsp:sp modelId="{44F7DF23-5444-4837-BA6C-F6DD6CAA5780}">
      <dsp:nvSpPr>
        <dsp:cNvPr id="0" name=""/>
        <dsp:cNvSpPr/>
      </dsp:nvSpPr>
      <dsp:spPr>
        <a:xfrm>
          <a:off x="5186852" y="187374"/>
          <a:ext cx="2337441" cy="7682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Establishment</a:t>
          </a:r>
        </a:p>
      </dsp:txBody>
      <dsp:txXfrm>
        <a:off x="5570977" y="187374"/>
        <a:ext cx="1569191" cy="768250"/>
      </dsp:txXfrm>
    </dsp:sp>
    <dsp:sp modelId="{A01EE2FB-7F8B-48A0-BBF3-872120B0C74E}">
      <dsp:nvSpPr>
        <dsp:cNvPr id="0" name=""/>
        <dsp:cNvSpPr/>
      </dsp:nvSpPr>
      <dsp:spPr>
        <a:xfrm>
          <a:off x="7332230" y="187374"/>
          <a:ext cx="1505809" cy="7682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O&amp;M</a:t>
          </a:r>
        </a:p>
      </dsp:txBody>
      <dsp:txXfrm>
        <a:off x="7716355" y="187374"/>
        <a:ext cx="737559" cy="7682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1"/>
            <a:ext cx="2946400" cy="496332"/>
          </a:xfrm>
          <a:prstGeom prst="rect">
            <a:avLst/>
          </a:prstGeom>
        </p:spPr>
        <p:txBody>
          <a:bodyPr vert="horz" lIns="91440" tIns="45720" rIns="91440" bIns="45720" rtlCol="0"/>
          <a:lstStyle>
            <a:lvl1pPr algn="r">
              <a:defRPr sz="1200"/>
            </a:lvl1pPr>
          </a:lstStyle>
          <a:p>
            <a:fld id="{5E5489DC-B3E8-477E-BD84-0F96369F0E33}" type="datetimeFigureOut">
              <a:rPr lang="en-US" smtClean="0"/>
              <a:t>22/10/2024</a:t>
            </a:fld>
            <a:endParaRPr lang="en-US"/>
          </a:p>
        </p:txBody>
      </p:sp>
      <p:sp>
        <p:nvSpPr>
          <p:cNvPr id="4" name="Footer Placeholder 3"/>
          <p:cNvSpPr>
            <a:spLocks noGrp="1"/>
          </p:cNvSpPr>
          <p:nvPr>
            <p:ph type="ftr" sz="quarter" idx="2"/>
          </p:nvPr>
        </p:nvSpPr>
        <p:spPr>
          <a:xfrm>
            <a:off x="0" y="9428711"/>
            <a:ext cx="2946400"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711"/>
            <a:ext cx="2946400" cy="496332"/>
          </a:xfrm>
          <a:prstGeom prst="rect">
            <a:avLst/>
          </a:prstGeom>
        </p:spPr>
        <p:txBody>
          <a:bodyPr vert="horz" lIns="91440" tIns="45720" rIns="91440" bIns="45720" rtlCol="0" anchor="b"/>
          <a:lstStyle>
            <a:lvl1pPr algn="r">
              <a:defRPr sz="1200"/>
            </a:lvl1pPr>
          </a:lstStyle>
          <a:p>
            <a:fld id="{60E36665-51A7-4EEC-B06A-7FC57EEB45AD}" type="slidenum">
              <a:rPr lang="en-US" smtClean="0"/>
              <a:t>‹#›</a:t>
            </a:fld>
            <a:endParaRPr lang="en-US"/>
          </a:p>
        </p:txBody>
      </p:sp>
    </p:spTree>
    <p:extLst>
      <p:ext uri="{BB962C8B-B14F-4D97-AF65-F5344CB8AC3E}">
        <p14:creationId xmlns:p14="http://schemas.microsoft.com/office/powerpoint/2010/main" val="1102202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D100E2C2-D0C9-445A-BCD0-67C173BA884E}" type="datetimeFigureOut">
              <a:rPr lang="en-US" smtClean="0"/>
              <a:pPr/>
              <a:t>22/10/2024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CB04E991-7AB4-4150-B7C3-C2AB8B4A7740}" type="slidenum">
              <a:rPr lang="en-US" smtClean="0"/>
              <a:pPr/>
              <a:t>‹#›</a:t>
            </a:fld>
            <a:endParaRPr lang="en-US"/>
          </a:p>
        </p:txBody>
      </p:sp>
    </p:spTree>
    <p:extLst>
      <p:ext uri="{BB962C8B-B14F-4D97-AF65-F5344CB8AC3E}">
        <p14:creationId xmlns:p14="http://schemas.microsoft.com/office/powerpoint/2010/main" val="268862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recent years there has been a greater recognition that addressing infrastructure requirements in the Pacific requires a more nuanced approach recognizing the scale, scope and diversity of circumstances and challenges. </a:t>
            </a:r>
          </a:p>
          <a:p>
            <a:pPr marL="171450" indent="-171450">
              <a:buFont typeface="Arial" panose="020B0604020202020204" pitchFamily="34" charset="0"/>
              <a:buChar char="•"/>
            </a:pPr>
            <a:r>
              <a:rPr lang="en-US" dirty="0"/>
              <a:t>Challenges like CDR and the need for better environmental and social safeguards are becoming more prominent</a:t>
            </a:r>
          </a:p>
          <a:p>
            <a:pPr marL="171450" indent="-171450">
              <a:buFont typeface="Arial" panose="020B0604020202020204" pitchFamily="34" charset="0"/>
              <a:buChar char="•"/>
            </a:pPr>
            <a:r>
              <a:rPr lang="en-US" dirty="0"/>
              <a:t>Pacific Islands Forum endorsed the Pacific Quality Infrastructure Principles (PQIPS) in November 2023. </a:t>
            </a:r>
          </a:p>
          <a:p>
            <a:pPr marL="171450" indent="-171450">
              <a:buFont typeface="Arial" panose="020B0604020202020204" pitchFamily="34" charset="0"/>
              <a:buChar char="•"/>
            </a:pPr>
            <a:r>
              <a:rPr lang="en-US" dirty="0"/>
              <a:t>PQIPs provide guiding principles for future development and management in infrastructure in the Pacific.</a:t>
            </a:r>
          </a:p>
        </p:txBody>
      </p:sp>
      <p:sp>
        <p:nvSpPr>
          <p:cNvPr id="4" name="Slide Number Placeholder 3"/>
          <p:cNvSpPr>
            <a:spLocks noGrp="1"/>
          </p:cNvSpPr>
          <p:nvPr>
            <p:ph type="sldNum" sz="quarter" idx="5"/>
          </p:nvPr>
        </p:nvSpPr>
        <p:spPr/>
        <p:txBody>
          <a:bodyPr/>
          <a:lstStyle/>
          <a:p>
            <a:fld id="{CB04E991-7AB4-4150-B7C3-C2AB8B4A7740}" type="slidenum">
              <a:rPr lang="en-US" smtClean="0"/>
              <a:pPr/>
              <a:t>4</a:t>
            </a:fld>
            <a:endParaRPr lang="en-US"/>
          </a:p>
        </p:txBody>
      </p:sp>
    </p:spTree>
    <p:extLst>
      <p:ext uri="{BB962C8B-B14F-4D97-AF65-F5344CB8AC3E}">
        <p14:creationId xmlns:p14="http://schemas.microsoft.com/office/powerpoint/2010/main" val="181455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4E991-7AB4-4150-B7C3-C2AB8B4A7740}" type="slidenum">
              <a:rPr lang="en-US" smtClean="0"/>
              <a:pPr/>
              <a:t>5</a:t>
            </a:fld>
            <a:endParaRPr lang="en-US"/>
          </a:p>
        </p:txBody>
      </p:sp>
    </p:spTree>
    <p:extLst>
      <p:ext uri="{BB962C8B-B14F-4D97-AF65-F5344CB8AC3E}">
        <p14:creationId xmlns:p14="http://schemas.microsoft.com/office/powerpoint/2010/main" val="135299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Macro factors, governance, NIIPs, NAPs, sectoral plan and strategies, policies and regulations etc. all establish the underpinning of infrastructure development to respond to service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Ongoing</a:t>
            </a:r>
            <a:r>
              <a:rPr lang="en-US" dirty="0"/>
              <a:t> information on the infrastructure market is required by governments, development partners, financiers and private sector to better plan and invest. This is particularly important to the private sector as it underpins an understudying of market opportunities and the benefits and risks of market participation and growing their business.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where pipelines come in! Better market information for all.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B04E991-7AB4-4150-B7C3-C2AB8B4A7740}" type="slidenum">
              <a:rPr lang="en-US" smtClean="0"/>
              <a:pPr/>
              <a:t>6</a:t>
            </a:fld>
            <a:endParaRPr lang="en-US"/>
          </a:p>
        </p:txBody>
      </p:sp>
    </p:spTree>
    <p:extLst>
      <p:ext uri="{BB962C8B-B14F-4D97-AF65-F5344CB8AC3E}">
        <p14:creationId xmlns:p14="http://schemas.microsoft.com/office/powerpoint/2010/main" val="234091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Font typeface="+mj-lt"/>
              <a:buAutoNum type="arabicPeriod"/>
            </a:pPr>
            <a:r>
              <a:rPr lang="en-US" dirty="0"/>
              <a:t>First step was to pull together data along the project cycle for key packages and projects from multiple sources and undertook some cleansing activities (e.g. removing duplicates), noting that there are inconsistences across datasets and care should be taken when . </a:t>
            </a:r>
          </a:p>
          <a:p>
            <a:pPr marL="228600" indent="-228600">
              <a:buFont typeface="+mj-lt"/>
              <a:buAutoNum type="arabicPeriod"/>
            </a:pPr>
            <a:r>
              <a:rPr lang="en-US" dirty="0"/>
              <a:t>Procurement data of development partners (the work led by Austrade for the BOS). This is all approved and is either in the market or about to go to the market. Even this provides more information that is typically in the public arena.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We added in some known and approved procurement activities from GOCs and PICs (where data was provided).</a:t>
            </a:r>
          </a:p>
          <a:p>
            <a:pPr marL="228600" indent="-228600">
              <a:buFont typeface="+mj-lt"/>
              <a:buAutoNum type="arabicPeriod"/>
            </a:pPr>
            <a:r>
              <a:rPr lang="en-US" dirty="0"/>
              <a:t>Jointly,1 &amp; 2 provide a short-term picture of the work coming to market in the next 12-18 months (with exceptions). This things will almost certainly happen. Given that our approach only puck up on a subset of projects in the procurement system, this is an underestimate.</a:t>
            </a:r>
          </a:p>
          <a:p>
            <a:pPr marL="228600" indent="-228600">
              <a:buFont typeface="+mj-lt"/>
              <a:buAutoNum type="arabicPeriod"/>
            </a:pPr>
            <a:r>
              <a:rPr lang="en-US" dirty="0"/>
              <a:t>Then we added in the PRIF pipeline. These are projects that are still in the concept and early development stage and are often not yet funded or approved.</a:t>
            </a:r>
          </a:p>
          <a:p>
            <a:pPr marL="228600" indent="-228600">
              <a:buFont typeface="+mj-lt"/>
              <a:buAutoNum type="arabicPeriod"/>
            </a:pPr>
            <a:r>
              <a:rPr lang="en-US" dirty="0"/>
              <a:t>Then we added in the priority projects from the NIIPs (typically 20-40 projects per NIIP). These projects are effectively endorsed by PIC governments but may be at different stages of development (from concept notes through to nearing approval and financing agreements). Only a subset of these are picked up in the PRIF pipeline and procurement due to funding availability and eligibility. In addition, many projects in the NIIPs will be self-funded by PICs.</a:t>
            </a:r>
          </a:p>
          <a:p>
            <a:pPr marL="228600" indent="-228600">
              <a:buFont typeface="+mj-lt"/>
              <a:buAutoNum type="arabicPeriod"/>
            </a:pPr>
            <a:r>
              <a:rPr lang="en-US" dirty="0"/>
              <a:t>Jointly 5 &amp; 6 provide a longer-term view of projects that may eventually come to the market (a look over the horizon). Not all will as there is greater uncertainty. This is effectively an overestimate of total emerging projects. This overestimate is tempered by the fact the data does not include proposed projects from all investors or sectors.</a:t>
            </a:r>
          </a:p>
        </p:txBody>
      </p:sp>
      <p:sp>
        <p:nvSpPr>
          <p:cNvPr id="4" name="Slide Number Placeholder 3"/>
          <p:cNvSpPr>
            <a:spLocks noGrp="1"/>
          </p:cNvSpPr>
          <p:nvPr>
            <p:ph type="sldNum" sz="quarter" idx="5"/>
          </p:nvPr>
        </p:nvSpPr>
        <p:spPr/>
        <p:txBody>
          <a:bodyPr/>
          <a:lstStyle/>
          <a:p>
            <a:fld id="{CB04E991-7AB4-4150-B7C3-C2AB8B4A7740}" type="slidenum">
              <a:rPr lang="en-US" smtClean="0"/>
              <a:pPr/>
              <a:t>8</a:t>
            </a:fld>
            <a:endParaRPr lang="en-US"/>
          </a:p>
        </p:txBody>
      </p:sp>
    </p:spTree>
    <p:extLst>
      <p:ext uri="{BB962C8B-B14F-4D97-AF65-F5344CB8AC3E}">
        <p14:creationId xmlns:p14="http://schemas.microsoft.com/office/powerpoint/2010/main" val="191046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Using the database we can drill down into individual PICs</a:t>
            </a:r>
          </a:p>
        </p:txBody>
      </p:sp>
      <p:sp>
        <p:nvSpPr>
          <p:cNvPr id="4" name="Slide Number Placeholder 3"/>
          <p:cNvSpPr>
            <a:spLocks noGrp="1"/>
          </p:cNvSpPr>
          <p:nvPr>
            <p:ph type="sldNum" sz="quarter" idx="5"/>
          </p:nvPr>
        </p:nvSpPr>
        <p:spPr/>
        <p:txBody>
          <a:bodyPr/>
          <a:lstStyle/>
          <a:p>
            <a:fld id="{CB04E991-7AB4-4150-B7C3-C2AB8B4A7740}" type="slidenum">
              <a:rPr lang="en-US" smtClean="0"/>
              <a:pPr/>
              <a:t>10</a:t>
            </a:fld>
            <a:endParaRPr lang="en-US"/>
          </a:p>
        </p:txBody>
      </p:sp>
    </p:spTree>
    <p:extLst>
      <p:ext uri="{BB962C8B-B14F-4D97-AF65-F5344CB8AC3E}">
        <p14:creationId xmlns:p14="http://schemas.microsoft.com/office/powerpoint/2010/main" val="329059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Using the database we can drill down into specific sectors and even the types of inputs required (consulting, equipment, construction) where data exists (only for shorter-term packages and projects).</a:t>
            </a:r>
          </a:p>
          <a:p>
            <a:pPr marL="171450" indent="-171450">
              <a:buFont typeface="Arial" panose="020B0604020202020204" pitchFamily="34" charset="0"/>
              <a:buChar char="•"/>
            </a:pPr>
            <a:r>
              <a:rPr lang="en-US" dirty="0"/>
              <a:t>Note:</a:t>
            </a:r>
          </a:p>
          <a:p>
            <a:pPr marL="628650" lvl="1" indent="-171450">
              <a:buFont typeface="Arial" panose="020B0604020202020204" pitchFamily="34" charset="0"/>
              <a:buChar char="•"/>
            </a:pPr>
            <a:r>
              <a:rPr lang="en-US" dirty="0"/>
              <a:t>Database picks up on work underway and in the procurement market at the moment (e.g. the values for 2023 and 2024)</a:t>
            </a:r>
          </a:p>
          <a:p>
            <a:pPr marL="628650" lvl="1" indent="-171450">
              <a:buFont typeface="Arial" panose="020B0604020202020204" pitchFamily="34" charset="0"/>
              <a:buChar char="•"/>
            </a:pPr>
            <a:r>
              <a:rPr lang="en-US" dirty="0"/>
              <a:t>Packages and projects can be listed under multiple sector categories (due to different arrangements in different development partners)</a:t>
            </a:r>
          </a:p>
          <a:p>
            <a:pPr marL="628650" lvl="1" indent="-171450">
              <a:buFont typeface="Arial" panose="020B0604020202020204" pitchFamily="34" charset="0"/>
              <a:buChar char="•"/>
            </a:pPr>
            <a:r>
              <a:rPr lang="en-US" dirty="0"/>
              <a:t>As projects move into the procurement phase, there is often a break-up of the type of spend (consulting, equipment, construction etc.)</a:t>
            </a:r>
          </a:p>
          <a:p>
            <a:pPr marL="171450" lvl="0" indent="-171450">
              <a:buFont typeface="Arial" panose="020B0604020202020204" pitchFamily="34" charset="0"/>
              <a:buChar char="•"/>
            </a:pPr>
            <a:r>
              <a:rPr lang="en-US" dirty="0"/>
              <a:t>Value by lead Agency. TBD = projects that are in early stages of development, but don’t yet have finding secured. An investment opportunity for good projects.</a:t>
            </a:r>
          </a:p>
          <a:p>
            <a:pPr marL="171450" lvl="0" indent="-171450">
              <a:buFont typeface="Arial" panose="020B0604020202020204" pitchFamily="34" charset="0"/>
              <a:buChar char="•"/>
            </a:pPr>
            <a:r>
              <a:rPr lang="en-US" dirty="0"/>
              <a:t>The bottom line is that there is information available that can be used to see beyond the immediate procurement opportunities and over </a:t>
            </a:r>
            <a:r>
              <a:rPr lang="en-US" dirty="0" err="1"/>
              <a:t>th</a:t>
            </a:r>
            <a:r>
              <a:rPr lang="en-US" dirty="0"/>
              <a:t> the horizon to the medium and longer term (noting the quality of information is not as good).</a:t>
            </a:r>
          </a:p>
        </p:txBody>
      </p:sp>
      <p:sp>
        <p:nvSpPr>
          <p:cNvPr id="4" name="Slide Number Placeholder 3"/>
          <p:cNvSpPr>
            <a:spLocks noGrp="1"/>
          </p:cNvSpPr>
          <p:nvPr>
            <p:ph type="sldNum" sz="quarter" idx="5"/>
          </p:nvPr>
        </p:nvSpPr>
        <p:spPr/>
        <p:txBody>
          <a:bodyPr/>
          <a:lstStyle/>
          <a:p>
            <a:fld id="{CB04E991-7AB4-4150-B7C3-C2AB8B4A7740}" type="slidenum">
              <a:rPr lang="en-US" smtClean="0"/>
              <a:pPr/>
              <a:t>11</a:t>
            </a:fld>
            <a:endParaRPr lang="en-US"/>
          </a:p>
        </p:txBody>
      </p:sp>
    </p:spTree>
    <p:extLst>
      <p:ext uri="{BB962C8B-B14F-4D97-AF65-F5344CB8AC3E}">
        <p14:creationId xmlns:p14="http://schemas.microsoft.com/office/powerpoint/2010/main" val="103996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short-term procurement is all for 2024 &amp; 2025. To get annual estimates, the total short-term was simply divided by 2.</a:t>
            </a:r>
          </a:p>
          <a:p>
            <a:pPr marL="171450" indent="-171450">
              <a:buFont typeface="Arial" panose="020B0604020202020204" pitchFamily="34" charset="0"/>
              <a:buChar char="•"/>
            </a:pPr>
            <a:r>
              <a:rPr lang="en-US" dirty="0"/>
              <a:t>Long-term in the pipeline is 2026 to 2033 (in some circumstances). Timing is not really known for these projects. Therefore, annual estimates are simply the total value of long-term identified projects divided by 8. Generally, these are higher than short-term estimates, but many projects won’t proceed. </a:t>
            </a:r>
          </a:p>
          <a:p>
            <a:pPr marL="171450" indent="-171450">
              <a:buFont typeface="Arial" panose="020B0604020202020204" pitchFamily="34" charset="0"/>
              <a:buChar char="•"/>
            </a:pPr>
            <a:r>
              <a:rPr lang="en-US" dirty="0"/>
              <a:t>Figures them compared to annual average from Lowy aid databased for PRIF sectors.</a:t>
            </a:r>
          </a:p>
        </p:txBody>
      </p:sp>
      <p:sp>
        <p:nvSpPr>
          <p:cNvPr id="4" name="Slide Number Placeholder 3"/>
          <p:cNvSpPr>
            <a:spLocks noGrp="1"/>
          </p:cNvSpPr>
          <p:nvPr>
            <p:ph type="sldNum" sz="quarter" idx="5"/>
          </p:nvPr>
        </p:nvSpPr>
        <p:spPr/>
        <p:txBody>
          <a:bodyPr/>
          <a:lstStyle/>
          <a:p>
            <a:fld id="{CB04E991-7AB4-4150-B7C3-C2AB8B4A7740}" type="slidenum">
              <a:rPr lang="en-US" smtClean="0"/>
              <a:pPr/>
              <a:t>13</a:t>
            </a:fld>
            <a:endParaRPr lang="en-US"/>
          </a:p>
        </p:txBody>
      </p:sp>
    </p:spTree>
    <p:extLst>
      <p:ext uri="{BB962C8B-B14F-4D97-AF65-F5344CB8AC3E}">
        <p14:creationId xmlns:p14="http://schemas.microsoft.com/office/powerpoint/2010/main" val="2120802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short-term procurement is all for 2024 &amp; 2025. To get annual estimates, the total short-term was simply divided by 2.</a:t>
            </a:r>
          </a:p>
          <a:p>
            <a:pPr marL="171450" indent="-171450">
              <a:buFont typeface="Arial" panose="020B0604020202020204" pitchFamily="34" charset="0"/>
              <a:buChar char="•"/>
            </a:pPr>
            <a:r>
              <a:rPr lang="en-US" dirty="0"/>
              <a:t>Long-term in the pipeline is 2026 to 2033 (in some circumstances). Timing is not really known for these projects. Therefore, annual estimates are simply the total value of long-term identified projects divided by 8. Generally, these are higher than short-term estimates, but many projects won’t proceed. </a:t>
            </a:r>
          </a:p>
        </p:txBody>
      </p:sp>
      <p:sp>
        <p:nvSpPr>
          <p:cNvPr id="4" name="Slide Number Placeholder 3"/>
          <p:cNvSpPr>
            <a:spLocks noGrp="1"/>
          </p:cNvSpPr>
          <p:nvPr>
            <p:ph type="sldNum" sz="quarter" idx="5"/>
          </p:nvPr>
        </p:nvSpPr>
        <p:spPr/>
        <p:txBody>
          <a:bodyPr/>
          <a:lstStyle/>
          <a:p>
            <a:fld id="{CB04E991-7AB4-4150-B7C3-C2AB8B4A7740}" type="slidenum">
              <a:rPr lang="en-US" smtClean="0"/>
              <a:pPr/>
              <a:t>14</a:t>
            </a:fld>
            <a:endParaRPr lang="en-US"/>
          </a:p>
        </p:txBody>
      </p:sp>
    </p:spTree>
    <p:extLst>
      <p:ext uri="{BB962C8B-B14F-4D97-AF65-F5344CB8AC3E}">
        <p14:creationId xmlns:p14="http://schemas.microsoft.com/office/powerpoint/2010/main" val="178239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57CE14-D0CF-4669-9E0F-057AB983B380}" type="datetimeFigureOut">
              <a:rPr lang="en-US" smtClean="0">
                <a:solidFill>
                  <a:prstClr val="white">
                    <a:tint val="75000"/>
                  </a:prstClr>
                </a:solidFill>
              </a:rPr>
              <a:pPr/>
              <a:t>22/10/2024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540D4E-BF5A-4F93-BA79-86578C23C6A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2500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7CE14-D0CF-4669-9E0F-057AB983B380}" type="datetimeFigureOut">
              <a:rPr lang="en-US" smtClean="0">
                <a:solidFill>
                  <a:prstClr val="white">
                    <a:tint val="75000"/>
                  </a:prstClr>
                </a:solidFill>
              </a:rPr>
              <a:pPr/>
              <a:t>22/10/2024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540D4E-BF5A-4F93-BA79-86578C23C6A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2323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7CE14-D0CF-4669-9E0F-057AB983B380}" type="datetimeFigureOut">
              <a:rPr lang="en-US" smtClean="0">
                <a:solidFill>
                  <a:prstClr val="white">
                    <a:tint val="75000"/>
                  </a:prstClr>
                </a:solidFill>
              </a:rPr>
              <a:pPr/>
              <a:t>22/10/2024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540D4E-BF5A-4F93-BA79-86578C23C6A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50100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a:prstGeom prst="rect">
            <a:avLst/>
          </a:prstGeom>
        </p:spPr>
        <p:txBody>
          <a:bodyPr/>
          <a:lstStyle>
            <a:lvl1pPr>
              <a:defRPr sz="4000" b="0">
                <a:latin typeface="Calibri" pitchFamily="34" charset="0"/>
                <a:cs typeface="Calibri" pitchFamily="34" charset="0"/>
              </a:defRPr>
            </a:lvl1pPr>
          </a:lstStyle>
          <a:p>
            <a:r>
              <a:rPr lang="en-US" dirty="0"/>
              <a:t>Click to edit Master title style</a:t>
            </a:r>
          </a:p>
        </p:txBody>
      </p:sp>
      <p:sp>
        <p:nvSpPr>
          <p:cNvPr id="4099"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r>
              <a:rPr lang="en-US" dirty="0"/>
              <a:t>Click to edit Master subtitle style</a:t>
            </a:r>
          </a:p>
        </p:txBody>
      </p:sp>
      <p:sp>
        <p:nvSpPr>
          <p:cNvPr id="4100" name="Rectangle 4"/>
          <p:cNvSpPr>
            <a:spLocks noGrp="1" noChangeArrowheads="1"/>
          </p:cNvSpPr>
          <p:nvPr>
            <p:ph type="dt" sz="half" idx="2"/>
          </p:nvPr>
        </p:nvSpPr>
        <p:spPr>
          <a:xfrm>
            <a:off x="457200" y="6245225"/>
            <a:ext cx="2133600" cy="476250"/>
          </a:xfrm>
          <a:prstGeom prst="rect">
            <a:avLst/>
          </a:prstGeom>
        </p:spPr>
        <p:txBody>
          <a:bodyPr/>
          <a:lstStyle>
            <a:lvl1pPr>
              <a:defRPr/>
            </a:lvl1pPr>
          </a:lstStyle>
          <a:p>
            <a:pP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35195372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prstGeom prst="rect">
            <a:avLst/>
          </a:prstGeom>
        </p:spPr>
        <p:txBody>
          <a:bodyPr/>
          <a:lstStyle>
            <a:lvl1pPr>
              <a:defRPr sz="4000" b="1">
                <a:latin typeface="Calibri" pitchFamily="34" charset="0"/>
                <a:cs typeface="Calibri"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755576" y="1340768"/>
            <a:ext cx="7931224" cy="4525963"/>
          </a:xfrm>
          <a:prstGeom prst="rect">
            <a:avLst/>
          </a:prstGeom>
        </p:spPr>
        <p:txBody>
          <a:bodyPr/>
          <a:lstStyle>
            <a:lvl1pPr>
              <a:defRPr sz="3200">
                <a:latin typeface="Calibri" pitchFamily="34" charset="0"/>
                <a:cs typeface="Calibri" pitchFamily="34" charset="0"/>
              </a:defRPr>
            </a:lvl1pPr>
            <a:lvl2pPr>
              <a:defRPr sz="3200">
                <a:latin typeface="Calibri" pitchFamily="34" charset="0"/>
                <a:cs typeface="Calibri" pitchFamily="34" charset="0"/>
              </a:defRPr>
            </a:lvl2pPr>
            <a:lvl3pPr>
              <a:defRPr sz="2800">
                <a:latin typeface="Calibri" pitchFamily="34" charset="0"/>
                <a:cs typeface="Calibri" pitchFamily="34" charset="0"/>
              </a:defRPr>
            </a:lvl3pPr>
            <a:lvl4pPr>
              <a:defRPr sz="2400">
                <a:latin typeface="Calibri" pitchFamily="34" charset="0"/>
                <a:cs typeface="Calibri" pitchFamily="34" charset="0"/>
              </a:defRPr>
            </a:lvl4pPr>
            <a:lvl5pPr>
              <a:defRPr sz="2400">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267235623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cap="all">
                <a:latin typeface="Calibri" pitchFamily="34" charset="0"/>
                <a:cs typeface="Calibri" pitchFamily="34" charset="0"/>
              </a:defRPr>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359947075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prstGeom prst="rect">
            <a:avLst/>
          </a:prstGeom>
        </p:spPr>
        <p:txBody>
          <a:bodyPr/>
          <a:lstStyle>
            <a:lvl1pPr>
              <a:defRPr b="1"/>
            </a:lvl1pPr>
          </a:lstStyle>
          <a:p>
            <a:r>
              <a:rPr lang="en-US" dirty="0"/>
              <a:t>Click to edit Master title style</a:t>
            </a:r>
            <a:endParaRPr lang="en-AU" dirty="0"/>
          </a:p>
        </p:txBody>
      </p:sp>
      <p:sp>
        <p:nvSpPr>
          <p:cNvPr id="3" name="Content Placeholder 2"/>
          <p:cNvSpPr>
            <a:spLocks noGrp="1"/>
          </p:cNvSpPr>
          <p:nvPr>
            <p:ph sz="half" idx="1" hasCustomPrompt="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hasCustomPrompt="1"/>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220557580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prstGeom prst="rect">
            <a:avLst/>
          </a:prstGeom>
        </p:spPr>
        <p:txBody>
          <a:bodyPr/>
          <a:lstStyle>
            <a:lvl1pPr>
              <a:defRPr b="1"/>
            </a:lvl1pPr>
          </a:lstStyle>
          <a:p>
            <a:r>
              <a:rPr lang="en-US" dirty="0"/>
              <a:t>Click to edit Master title style</a:t>
            </a:r>
            <a:endParaRPr lang="en-AU"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57200" y="2174875"/>
            <a:ext cx="4040188"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45025" y="2174875"/>
            <a:ext cx="4041775"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69624190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prstGeom prst="rect">
            <a:avLst/>
          </a:prstGeom>
        </p:spPr>
        <p:txBody>
          <a:bodyPr/>
          <a:lstStyle>
            <a:lvl1pPr>
              <a:defRPr b="1"/>
            </a:lvl1pPr>
          </a:lstStyle>
          <a:p>
            <a:r>
              <a:rPr lang="en-US" dirty="0"/>
              <a:t>Click to edit Master title style</a:t>
            </a:r>
            <a:endParaRPr lang="en-AU" dirty="0"/>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222439540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78059266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hasCustomPrompt="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404617351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7CE14-D0CF-4669-9E0F-057AB983B380}" type="datetimeFigureOut">
              <a:rPr lang="en-US" smtClean="0">
                <a:solidFill>
                  <a:prstClr val="white">
                    <a:tint val="75000"/>
                  </a:prstClr>
                </a:solidFill>
              </a:rPr>
              <a:pPr/>
              <a:t>22/10/2024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540D4E-BF5A-4F93-BA79-86578C23C6A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82067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340670553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prstGeom prst="rect">
            <a:avLst/>
          </a:prstGeom>
        </p:spPr>
        <p:txBody>
          <a:bodyPr/>
          <a:lstStyle>
            <a:lvl1pPr>
              <a:defRPr b="1"/>
            </a:lvl1pPr>
          </a:lstStyle>
          <a:p>
            <a:r>
              <a:rPr lang="en-US" dirty="0"/>
              <a:t>Click to edit Master title style</a:t>
            </a:r>
            <a:endParaRPr lang="en-AU" dirty="0"/>
          </a:p>
        </p:txBody>
      </p:sp>
      <p:sp>
        <p:nvSpPr>
          <p:cNvPr id="3" name="Vertical Text Placeholder 2"/>
          <p:cNvSpPr>
            <a:spLocks noGrp="1"/>
          </p:cNvSpPr>
          <p:nvPr>
            <p:ph type="body" orient="vert" idx="1"/>
          </p:nvPr>
        </p:nvSpPr>
        <p:spPr>
          <a:xfrm>
            <a:off x="755576" y="1340768"/>
            <a:ext cx="7931224"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9818452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1"/>
            </a:lvl1pPr>
          </a:lstStyle>
          <a:p>
            <a:r>
              <a:rPr lang="en-US" dirty="0"/>
              <a:t>Click to edit Master title style</a:t>
            </a:r>
            <a:endParaRPr lang="en-AU"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258293729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a:lvl1pPr>
          </a:lstStyle>
          <a:p>
            <a:r>
              <a:rPr lang="en-US" dirty="0"/>
              <a:t>Click to edit Master title style</a:t>
            </a:r>
            <a:endParaRPr lang="en-AU" dirty="0"/>
          </a:p>
        </p:txBody>
      </p:sp>
      <p:sp>
        <p:nvSpPr>
          <p:cNvPr id="3" name="Text Placeholder 2"/>
          <p:cNvSpPr>
            <a:spLocks noGrp="1"/>
          </p:cNvSpPr>
          <p:nvPr>
            <p:ph type="body" sz="half" idx="1"/>
          </p:nvPr>
        </p:nvSpPr>
        <p:spPr>
          <a:xfrm>
            <a:off x="457200" y="1600200"/>
            <a:ext cx="4038600" cy="4525963"/>
          </a:xfrm>
          <a:prstGeom prst="rect">
            <a:avLst/>
          </a:prstGeom>
        </p:spPr>
        <p:txBody>
          <a:bodyPr/>
          <a:lstStyle>
            <a:lvl1pPr>
              <a:buSzPct val="80000"/>
              <a:defRPr/>
            </a:lvl1pPr>
            <a:lvl2pPr>
              <a:buSzPct val="800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0"/>
            <a:ext cx="1796008" cy="4525963"/>
          </a:xfrm>
          <a:prstGeom prst="rect">
            <a:avLst/>
          </a:prstGeom>
        </p:spPr>
        <p:txBody>
          <a:bodyPr/>
          <a:lstStyle>
            <a:lvl1pPr>
              <a:buSzPct val="80000"/>
              <a:defRPr/>
            </a:lvl1pPr>
            <a:lvl2pPr>
              <a:buSzPct val="800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1297039023"/>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a:lvl1pPr>
          </a:lstStyle>
          <a:p>
            <a:r>
              <a:rPr lang="en-US" dirty="0"/>
              <a:t>Click to edit Master title style</a:t>
            </a:r>
            <a:endParaRPr lang="en-AU" dirty="0"/>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AU"/>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endParaRPr lang="en-US" dirty="0">
              <a:solidFill>
                <a:prstClr val="black"/>
              </a:solidFill>
            </a:endParaRPr>
          </a:p>
        </p:txBody>
      </p:sp>
    </p:spTree>
    <p:extLst>
      <p:ext uri="{BB962C8B-B14F-4D97-AF65-F5344CB8AC3E}">
        <p14:creationId xmlns:p14="http://schemas.microsoft.com/office/powerpoint/2010/main" val="313141972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7CE14-D0CF-4669-9E0F-057AB983B380}" type="datetimeFigureOut">
              <a:rPr lang="en-US" smtClean="0">
                <a:solidFill>
                  <a:prstClr val="white">
                    <a:tint val="75000"/>
                  </a:prstClr>
                </a:solidFill>
              </a:rPr>
              <a:pPr/>
              <a:t>22/10/2024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D540D4E-BF5A-4F93-BA79-86578C23C6A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9026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57CE14-D0CF-4669-9E0F-057AB983B380}" type="datetimeFigureOut">
              <a:rPr lang="en-US" smtClean="0">
                <a:solidFill>
                  <a:prstClr val="white">
                    <a:tint val="75000"/>
                  </a:prstClr>
                </a:solidFill>
              </a:rPr>
              <a:pPr/>
              <a:t>22/10/2024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D540D4E-BF5A-4F93-BA79-86578C23C6A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251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57CE14-D0CF-4669-9E0F-057AB983B380}" type="datetimeFigureOut">
              <a:rPr lang="en-US" smtClean="0">
                <a:solidFill>
                  <a:prstClr val="white">
                    <a:tint val="75000"/>
                  </a:prstClr>
                </a:solidFill>
              </a:rPr>
              <a:pPr/>
              <a:t>22/10/2024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D540D4E-BF5A-4F93-BA79-86578C23C6A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9858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57CE14-D0CF-4669-9E0F-057AB983B380}" type="datetimeFigureOut">
              <a:rPr lang="en-US" smtClean="0">
                <a:solidFill>
                  <a:prstClr val="white">
                    <a:tint val="75000"/>
                  </a:prstClr>
                </a:solidFill>
              </a:rPr>
              <a:pPr/>
              <a:t>22/10/2024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D540D4E-BF5A-4F93-BA79-86578C23C6A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3075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7CE14-D0CF-4669-9E0F-057AB983B380}" type="datetimeFigureOut">
              <a:rPr lang="en-US" smtClean="0">
                <a:solidFill>
                  <a:prstClr val="white">
                    <a:tint val="75000"/>
                  </a:prstClr>
                </a:solidFill>
              </a:rPr>
              <a:pPr/>
              <a:t>22/10/2024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D540D4E-BF5A-4F93-BA79-86578C23C6A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9656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57CE14-D0CF-4669-9E0F-057AB983B380}" type="datetimeFigureOut">
              <a:rPr lang="en-US" smtClean="0">
                <a:solidFill>
                  <a:prstClr val="white">
                    <a:tint val="75000"/>
                  </a:prstClr>
                </a:solidFill>
              </a:rPr>
              <a:pPr/>
              <a:t>22/10/2024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D540D4E-BF5A-4F93-BA79-86578C23C6A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57736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57CE14-D0CF-4669-9E0F-057AB983B380}" type="datetimeFigureOut">
              <a:rPr lang="en-US" smtClean="0">
                <a:solidFill>
                  <a:prstClr val="white">
                    <a:tint val="75000"/>
                  </a:prstClr>
                </a:solidFill>
              </a:rPr>
              <a:pPr/>
              <a:t>22/10/2024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D540D4E-BF5A-4F93-BA79-86578C23C6A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01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B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7CE14-D0CF-4669-9E0F-057AB983B380}" type="datetimeFigureOut">
              <a:rPr lang="en-US" smtClean="0">
                <a:solidFill>
                  <a:prstClr val="white">
                    <a:tint val="75000"/>
                  </a:prstClr>
                </a:solidFill>
              </a:rPr>
              <a:pPr/>
              <a:t>22/10/2024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40D4E-BF5A-4F93-BA79-86578C23C6AF}" type="slidenum">
              <a:rPr lang="en-US" smtClean="0">
                <a:solidFill>
                  <a:prstClr val="white">
                    <a:tint val="75000"/>
                  </a:prstClr>
                </a:solidFill>
              </a:rPr>
              <a:pPr/>
              <a:t>‹#›</a:t>
            </a:fld>
            <a:endParaRPr lang="en-US">
              <a:solidFill>
                <a:prstClr val="white">
                  <a:tint val="75000"/>
                </a:prstClr>
              </a:solidFill>
            </a:endParaRPr>
          </a:p>
        </p:txBody>
      </p:sp>
      <p:sp>
        <p:nvSpPr>
          <p:cNvPr id="8" name="TextBox 7">
            <a:extLst>
              <a:ext uri="{FF2B5EF4-FFF2-40B4-BE49-F238E27FC236}">
                <a16:creationId xmlns:a16="http://schemas.microsoft.com/office/drawing/2014/main" id="{8A82A1BC-6427-05DB-F877-B8BB1D737D3D}"/>
              </a:ext>
            </a:extLst>
          </p:cNvPr>
          <p:cNvSpPr txBox="1"/>
          <p:nvPr userDrawn="1">
            <p:extLst>
              <p:ext uri="{1162E1C5-73C7-4A58-AE30-91384D911F3F}">
                <p184:classification xmlns:p184="http://schemas.microsoft.com/office/powerpoint/2018/4/main" val="ftr"/>
              </p:ext>
            </p:extLst>
          </p:nvPr>
        </p:nvSpPr>
        <p:spPr>
          <a:xfrm>
            <a:off x="1852613" y="6672580"/>
            <a:ext cx="5461000"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3586119766"/>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28384" y="5733256"/>
            <a:ext cx="863600" cy="8937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F9B2C87-81B1-18FB-6EAE-3241E88E369F}"/>
              </a:ext>
            </a:extLst>
          </p:cNvPr>
          <p:cNvSpPr txBox="1"/>
          <p:nvPr userDrawn="1">
            <p:extLst>
              <p:ext uri="{1162E1C5-73C7-4A58-AE30-91384D911F3F}">
                <p184:classification xmlns:p184="http://schemas.microsoft.com/office/powerpoint/2018/4/main" val="ftr"/>
              </p:ext>
            </p:extLst>
          </p:nvPr>
        </p:nvSpPr>
        <p:spPr>
          <a:xfrm>
            <a:off x="1852613" y="6672580"/>
            <a:ext cx="5461000"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15440674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spd="slow">
    <p:fade/>
  </p:transition>
  <p:txStyles>
    <p:titleStyle>
      <a:lvl1pPr algn="l" rtl="0" fontAlgn="base">
        <a:spcBef>
          <a:spcPct val="0"/>
        </a:spcBef>
        <a:spcAft>
          <a:spcPct val="0"/>
        </a:spcAft>
        <a:defRPr sz="3600" b="0">
          <a:solidFill>
            <a:srgbClr val="003876"/>
          </a:solidFill>
          <a:latin typeface="Calibri" pitchFamily="34" charset="0"/>
          <a:ea typeface="+mj-ea"/>
          <a:cs typeface="Calibri" pitchFamily="34" charset="0"/>
        </a:defRPr>
      </a:lvl1pPr>
      <a:lvl2pPr algn="l" rtl="0" fontAlgn="base">
        <a:spcBef>
          <a:spcPct val="0"/>
        </a:spcBef>
        <a:spcAft>
          <a:spcPct val="0"/>
        </a:spcAft>
        <a:defRPr sz="3200" b="1">
          <a:solidFill>
            <a:srgbClr val="0066CC"/>
          </a:solidFill>
          <a:latin typeface="Arial" charset="0"/>
          <a:cs typeface="Arial" charset="0"/>
        </a:defRPr>
      </a:lvl2pPr>
      <a:lvl3pPr algn="l" rtl="0" fontAlgn="base">
        <a:spcBef>
          <a:spcPct val="0"/>
        </a:spcBef>
        <a:spcAft>
          <a:spcPct val="0"/>
        </a:spcAft>
        <a:defRPr sz="3200" b="1">
          <a:solidFill>
            <a:srgbClr val="0066CC"/>
          </a:solidFill>
          <a:latin typeface="Arial" charset="0"/>
          <a:cs typeface="Arial" charset="0"/>
        </a:defRPr>
      </a:lvl3pPr>
      <a:lvl4pPr algn="l" rtl="0" fontAlgn="base">
        <a:spcBef>
          <a:spcPct val="0"/>
        </a:spcBef>
        <a:spcAft>
          <a:spcPct val="0"/>
        </a:spcAft>
        <a:defRPr sz="3200" b="1">
          <a:solidFill>
            <a:srgbClr val="0066CC"/>
          </a:solidFill>
          <a:latin typeface="Arial" charset="0"/>
          <a:cs typeface="Arial" charset="0"/>
        </a:defRPr>
      </a:lvl4pPr>
      <a:lvl5pPr algn="l" rtl="0" fontAlgn="base">
        <a:spcBef>
          <a:spcPct val="0"/>
        </a:spcBef>
        <a:spcAft>
          <a:spcPct val="0"/>
        </a:spcAft>
        <a:defRPr sz="3200" b="1">
          <a:solidFill>
            <a:srgbClr val="0066CC"/>
          </a:solidFill>
          <a:latin typeface="Arial" charset="0"/>
          <a:cs typeface="Arial" charset="0"/>
        </a:defRPr>
      </a:lvl5pPr>
      <a:lvl6pPr marL="457200" algn="l" rtl="0" fontAlgn="base">
        <a:spcBef>
          <a:spcPct val="0"/>
        </a:spcBef>
        <a:spcAft>
          <a:spcPct val="0"/>
        </a:spcAft>
        <a:defRPr sz="3200" b="1">
          <a:solidFill>
            <a:srgbClr val="0066CC"/>
          </a:solidFill>
          <a:latin typeface="Arial" charset="0"/>
          <a:cs typeface="Arial" charset="0"/>
        </a:defRPr>
      </a:lvl6pPr>
      <a:lvl7pPr marL="914400" algn="l" rtl="0" fontAlgn="base">
        <a:spcBef>
          <a:spcPct val="0"/>
        </a:spcBef>
        <a:spcAft>
          <a:spcPct val="0"/>
        </a:spcAft>
        <a:defRPr sz="3200" b="1">
          <a:solidFill>
            <a:srgbClr val="0066CC"/>
          </a:solidFill>
          <a:latin typeface="Arial" charset="0"/>
          <a:cs typeface="Arial" charset="0"/>
        </a:defRPr>
      </a:lvl7pPr>
      <a:lvl8pPr marL="1371600" algn="l" rtl="0" fontAlgn="base">
        <a:spcBef>
          <a:spcPct val="0"/>
        </a:spcBef>
        <a:spcAft>
          <a:spcPct val="0"/>
        </a:spcAft>
        <a:defRPr sz="3200" b="1">
          <a:solidFill>
            <a:srgbClr val="0066CC"/>
          </a:solidFill>
          <a:latin typeface="Arial" charset="0"/>
          <a:cs typeface="Arial" charset="0"/>
        </a:defRPr>
      </a:lvl8pPr>
      <a:lvl9pPr marL="1828800" algn="l" rtl="0" fontAlgn="base">
        <a:spcBef>
          <a:spcPct val="0"/>
        </a:spcBef>
        <a:spcAft>
          <a:spcPct val="0"/>
        </a:spcAft>
        <a:defRPr sz="3200" b="1">
          <a:solidFill>
            <a:srgbClr val="0066CC"/>
          </a:solidFill>
          <a:latin typeface="Arial" charset="0"/>
          <a:cs typeface="Arial" charset="0"/>
        </a:defRPr>
      </a:lvl9pPr>
    </p:titleStyle>
    <p:bodyStyle>
      <a:lvl1pPr marL="342900" indent="-342900" algn="l" rtl="0" fontAlgn="base">
        <a:spcBef>
          <a:spcPct val="20000"/>
        </a:spcBef>
        <a:spcAft>
          <a:spcPct val="0"/>
        </a:spcAft>
        <a:buClr>
          <a:srgbClr val="003876"/>
        </a:buClr>
        <a:buChar char="•"/>
        <a:defRPr sz="3200">
          <a:solidFill>
            <a:schemeClr val="tx1"/>
          </a:solidFill>
          <a:latin typeface="Calibri" pitchFamily="34" charset="0"/>
          <a:ea typeface="+mn-ea"/>
          <a:cs typeface="Calibri" pitchFamily="34" charset="0"/>
        </a:defRPr>
      </a:lvl1pPr>
      <a:lvl2pPr marL="868363" indent="-411163" algn="l" rtl="0" fontAlgn="base">
        <a:spcBef>
          <a:spcPct val="20000"/>
        </a:spcBef>
        <a:spcAft>
          <a:spcPct val="0"/>
        </a:spcAft>
        <a:buClr>
          <a:srgbClr val="003876"/>
        </a:buClr>
        <a:buFont typeface="Arial" pitchFamily="34" charset="0"/>
        <a:buChar char="•"/>
        <a:defRPr sz="3200">
          <a:solidFill>
            <a:schemeClr val="tx1"/>
          </a:solidFill>
          <a:latin typeface="Calibri" pitchFamily="34" charset="0"/>
          <a:cs typeface="Calibri" pitchFamily="34" charset="0"/>
        </a:defRPr>
      </a:lvl2pPr>
      <a:lvl3pPr marL="1428750" indent="-400050" algn="l" rtl="0" fontAlgn="base">
        <a:spcBef>
          <a:spcPct val="20000"/>
        </a:spcBef>
        <a:spcAft>
          <a:spcPct val="0"/>
        </a:spcAft>
        <a:buClr>
          <a:srgbClr val="003876"/>
        </a:buClr>
        <a:buFont typeface="Wingdings" pitchFamily="2" charset="2"/>
        <a:buChar char="ü"/>
        <a:defRPr sz="2800">
          <a:solidFill>
            <a:schemeClr val="tx1"/>
          </a:solidFill>
          <a:latin typeface="Calibri" pitchFamily="34" charset="0"/>
          <a:cs typeface="Calibri" pitchFamily="34" charset="0"/>
        </a:defRPr>
      </a:lvl3pPr>
      <a:lvl4pPr marL="2065338" indent="-357188" algn="l" rtl="0" fontAlgn="base">
        <a:spcBef>
          <a:spcPct val="20000"/>
        </a:spcBef>
        <a:spcAft>
          <a:spcPct val="0"/>
        </a:spcAft>
        <a:buClr>
          <a:srgbClr val="003876"/>
        </a:buClr>
        <a:buFont typeface="Wingdings" pitchFamily="2" charset="2"/>
        <a:buChar char="ü"/>
        <a:defRPr sz="2800">
          <a:solidFill>
            <a:schemeClr val="tx1"/>
          </a:solidFill>
          <a:latin typeface="Calibri" pitchFamily="34" charset="0"/>
          <a:cs typeface="Calibri" pitchFamily="34" charset="0"/>
        </a:defRPr>
      </a:lvl4pPr>
      <a:lvl5pPr marL="2506663" indent="-261938" algn="l" rtl="0" fontAlgn="base">
        <a:spcBef>
          <a:spcPct val="20000"/>
        </a:spcBef>
        <a:spcAft>
          <a:spcPct val="0"/>
        </a:spcAft>
        <a:buClr>
          <a:srgbClr val="003876"/>
        </a:buClr>
        <a:buFont typeface="Wingdings" pitchFamily="2" charset="2"/>
        <a:buChar char="ü"/>
        <a:defRPr sz="2800">
          <a:solidFill>
            <a:schemeClr val="tx1"/>
          </a:solidFill>
          <a:latin typeface="Calibri" pitchFamily="34" charset="0"/>
          <a:cs typeface="Calibri" pitchFamily="34" charset="0"/>
        </a:defRPr>
      </a:lvl5pPr>
      <a:lvl6pPr marL="2963863" indent="-261938" algn="l" rtl="0" fontAlgn="base">
        <a:spcBef>
          <a:spcPct val="20000"/>
        </a:spcBef>
        <a:spcAft>
          <a:spcPct val="0"/>
        </a:spcAft>
        <a:buClr>
          <a:srgbClr val="0066CC"/>
        </a:buClr>
        <a:buFont typeface="Wingdings" pitchFamily="2" charset="2"/>
        <a:buChar char="Ø"/>
        <a:defRPr sz="2000">
          <a:solidFill>
            <a:schemeClr val="tx1"/>
          </a:solidFill>
          <a:latin typeface="+mn-lt"/>
          <a:cs typeface="+mn-cs"/>
        </a:defRPr>
      </a:lvl6pPr>
      <a:lvl7pPr marL="3421063" indent="-261938" algn="l" rtl="0" fontAlgn="base">
        <a:spcBef>
          <a:spcPct val="20000"/>
        </a:spcBef>
        <a:spcAft>
          <a:spcPct val="0"/>
        </a:spcAft>
        <a:buClr>
          <a:srgbClr val="0066CC"/>
        </a:buClr>
        <a:buFont typeface="Wingdings" pitchFamily="2" charset="2"/>
        <a:buChar char="Ø"/>
        <a:defRPr sz="2000">
          <a:solidFill>
            <a:schemeClr val="tx1"/>
          </a:solidFill>
          <a:latin typeface="+mn-lt"/>
          <a:cs typeface="+mn-cs"/>
        </a:defRPr>
      </a:lvl7pPr>
      <a:lvl8pPr marL="3878263" indent="-261938" algn="l" rtl="0" fontAlgn="base">
        <a:spcBef>
          <a:spcPct val="20000"/>
        </a:spcBef>
        <a:spcAft>
          <a:spcPct val="0"/>
        </a:spcAft>
        <a:buClr>
          <a:srgbClr val="0066CC"/>
        </a:buClr>
        <a:buFont typeface="Wingdings" pitchFamily="2" charset="2"/>
        <a:buChar char="Ø"/>
        <a:defRPr sz="2000">
          <a:solidFill>
            <a:schemeClr val="tx1"/>
          </a:solidFill>
          <a:latin typeface="+mn-lt"/>
          <a:cs typeface="+mn-cs"/>
        </a:defRPr>
      </a:lvl8pPr>
      <a:lvl9pPr marL="4335463" indent="-261938" algn="l" rtl="0" fontAlgn="base">
        <a:spcBef>
          <a:spcPct val="20000"/>
        </a:spcBef>
        <a:spcAft>
          <a:spcPct val="0"/>
        </a:spcAft>
        <a:buClr>
          <a:srgbClr val="0066CC"/>
        </a:buClr>
        <a:buFont typeface="Wingdings" pitchFamily="2" charset="2"/>
        <a:buChar char="Ø"/>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79000">
              <a:schemeClr val="tx1"/>
            </a:gs>
          </a:gsLst>
          <a:lin ang="5400000" scaled="0"/>
        </a:gradFill>
        <a:effectLst/>
      </p:bgPr>
    </p:bg>
    <p:spTree>
      <p:nvGrpSpPr>
        <p:cNvPr id="1" name=""/>
        <p:cNvGrpSpPr/>
        <p:nvPr/>
      </p:nvGrpSpPr>
      <p:grpSpPr>
        <a:xfrm>
          <a:off x="0" y="0"/>
          <a:ext cx="0" cy="0"/>
          <a:chOff x="0" y="0"/>
          <a:chExt cx="0" cy="0"/>
        </a:xfrm>
      </p:grpSpPr>
      <p:sp>
        <p:nvSpPr>
          <p:cNvPr id="13" name="Title 1"/>
          <p:cNvSpPr txBox="1">
            <a:spLocks/>
          </p:cNvSpPr>
          <p:nvPr/>
        </p:nvSpPr>
        <p:spPr>
          <a:xfrm>
            <a:off x="2172269" y="838200"/>
            <a:ext cx="6781800" cy="838200"/>
          </a:xfrm>
          <a:prstGeom prst="rect">
            <a:avLst/>
          </a:prstGeom>
        </p:spPr>
        <p:txBody>
          <a:bodyPr vert="horz" lIns="0" tIns="0" rIns="0" bIns="0" rtlCol="0" anchor="t" anchorCtr="0">
            <a:normAutofit fontScale="97500"/>
          </a:bodyPr>
          <a:lstStyle/>
          <a:p>
            <a:pPr>
              <a:spcBef>
                <a:spcPct val="0"/>
              </a:spcBef>
              <a:defRPr/>
            </a:pPr>
            <a:r>
              <a:rPr lang="en-US" sz="2800" b="1" dirty="0">
                <a:solidFill>
                  <a:srgbClr val="003399"/>
                </a:solidFill>
              </a:rPr>
              <a:t>Pacific Region Infrastructure Facility</a:t>
            </a:r>
          </a:p>
          <a:p>
            <a:pPr>
              <a:spcBef>
                <a:spcPct val="0"/>
              </a:spcBef>
              <a:defRPr/>
            </a:pPr>
            <a:endParaRPr lang="en-US" sz="2800" b="1" dirty="0">
              <a:solidFill>
                <a:srgbClr val="003399"/>
              </a:solidFill>
            </a:endParaRPr>
          </a:p>
        </p:txBody>
      </p:sp>
      <p:sp>
        <p:nvSpPr>
          <p:cNvPr id="15" name="Slide Number Placeholder 38"/>
          <p:cNvSpPr>
            <a:spLocks noGrp="1"/>
          </p:cNvSpPr>
          <p:nvPr>
            <p:ph type="sldNum" sz="quarter" idx="12"/>
          </p:nvPr>
        </p:nvSpPr>
        <p:spPr bwMode="auto">
          <a:xfrm>
            <a:off x="8647113" y="6408738"/>
            <a:ext cx="366712"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06563A0-6B4B-43D9-9697-E311D6DD06AE}" type="slidenum">
              <a:rPr lang="en-US" smtClean="0">
                <a:solidFill>
                  <a:prstClr val="white">
                    <a:tint val="75000"/>
                  </a:prstClr>
                </a:solidFill>
              </a:rPr>
              <a:pPr fontAlgn="base">
                <a:spcBef>
                  <a:spcPct val="0"/>
                </a:spcBef>
                <a:spcAft>
                  <a:spcPct val="0"/>
                </a:spcAft>
                <a:defRPr/>
              </a:pPr>
              <a:t>1</a:t>
            </a:fld>
            <a:endParaRPr lang="en-US">
              <a:solidFill>
                <a:prstClr val="white">
                  <a:tint val="75000"/>
                </a:prstClr>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 y="362043"/>
            <a:ext cx="1270000" cy="131435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E3EADF1D-9E4F-4082-979F-9F1640AB3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08" y="5676900"/>
            <a:ext cx="8741664" cy="914400"/>
          </a:xfrm>
          <a:prstGeom prst="rect">
            <a:avLst/>
          </a:prstGeom>
        </p:spPr>
      </p:pic>
      <p:sp>
        <p:nvSpPr>
          <p:cNvPr id="2" name="TextBox 1">
            <a:extLst>
              <a:ext uri="{FF2B5EF4-FFF2-40B4-BE49-F238E27FC236}">
                <a16:creationId xmlns:a16="http://schemas.microsoft.com/office/drawing/2014/main" id="{39ABE061-E1C5-58FF-A28E-EC01419ECFB4}"/>
              </a:ext>
            </a:extLst>
          </p:cNvPr>
          <p:cNvSpPr txBox="1"/>
          <p:nvPr/>
        </p:nvSpPr>
        <p:spPr>
          <a:xfrm>
            <a:off x="990600" y="2514600"/>
            <a:ext cx="7162800" cy="2031325"/>
          </a:xfrm>
          <a:prstGeom prst="rect">
            <a:avLst/>
          </a:prstGeom>
          <a:noFill/>
        </p:spPr>
        <p:txBody>
          <a:bodyPr wrap="square" rtlCol="0">
            <a:spAutoFit/>
          </a:bodyPr>
          <a:lstStyle/>
          <a:p>
            <a:r>
              <a:rPr lang="en-US" sz="3600" b="1" dirty="0">
                <a:solidFill>
                  <a:schemeClr val="bg2"/>
                </a:solidFill>
              </a:rPr>
              <a:t>The Pacific Infrastructure Market and Pipeline</a:t>
            </a:r>
          </a:p>
          <a:p>
            <a:endParaRPr lang="en-US" dirty="0">
              <a:solidFill>
                <a:schemeClr val="bg2"/>
              </a:solidFill>
            </a:endParaRPr>
          </a:p>
          <a:p>
            <a:endParaRPr lang="en-US" dirty="0">
              <a:solidFill>
                <a:schemeClr val="bg2"/>
              </a:solidFill>
            </a:endParaRPr>
          </a:p>
          <a:p>
            <a:r>
              <a:rPr lang="en-US" dirty="0">
                <a:solidFill>
                  <a:schemeClr val="bg2"/>
                </a:solidFill>
              </a:rPr>
              <a:t>Jim Binney (PRIF)</a:t>
            </a:r>
          </a:p>
        </p:txBody>
      </p:sp>
    </p:spTree>
    <p:extLst>
      <p:ext uri="{BB962C8B-B14F-4D97-AF65-F5344CB8AC3E}">
        <p14:creationId xmlns:p14="http://schemas.microsoft.com/office/powerpoint/2010/main" val="255983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8534400" cy="584775"/>
          </a:xfrm>
          <a:prstGeom prst="rect">
            <a:avLst/>
          </a:prstGeom>
          <a:noFill/>
        </p:spPr>
        <p:txBody>
          <a:bodyPr wrap="square">
            <a:spAutoFit/>
          </a:bodyPr>
          <a:lstStyle/>
          <a:p>
            <a:pPr>
              <a:defRPr/>
            </a:pPr>
            <a:r>
              <a:rPr lang="en-US" sz="3200" b="1" dirty="0">
                <a:solidFill>
                  <a:srgbClr val="003399"/>
                </a:solidFill>
                <a:latin typeface="Calibri" panose="020F0502020204030204" pitchFamily="34" charset="0"/>
              </a:rPr>
              <a:t>What did we find? Vanuatu </a:t>
            </a:r>
            <a:r>
              <a:rPr lang="en-US" sz="1400" b="1" dirty="0">
                <a:solidFill>
                  <a:srgbClr val="003399"/>
                </a:solidFill>
                <a:latin typeface="Calibri" panose="020F0502020204030204" pitchFamily="34" charset="0"/>
              </a:rPr>
              <a:t>(excluding VISIP to be updated)</a:t>
            </a:r>
            <a:endParaRPr lang="en-GB" sz="1400" b="1" dirty="0">
              <a:solidFill>
                <a:srgbClr val="003399"/>
              </a:solidFill>
              <a:latin typeface="Calibri" panose="020F0502020204030204" pitchFamily="34" charset="0"/>
            </a:endParaRPr>
          </a:p>
        </p:txBody>
      </p:sp>
      <p:cxnSp>
        <p:nvCxnSpPr>
          <p:cNvPr id="4" name="Straight Connector 3"/>
          <p:cNvCxnSpPr/>
          <p:nvPr/>
        </p:nvCxnSpPr>
        <p:spPr>
          <a:xfrm>
            <a:off x="381000" y="1295400"/>
            <a:ext cx="8064896" cy="0"/>
          </a:xfrm>
          <a:prstGeom prst="line">
            <a:avLst/>
          </a:prstGeom>
          <a:ln w="38100" cap="sq" cmpd="sng">
            <a:solidFill>
              <a:srgbClr val="000099"/>
            </a:solidFill>
            <a:roun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AB03D27F-68CF-6FB7-37B2-EB63A173EEC2}"/>
              </a:ext>
            </a:extLst>
          </p:cNvPr>
          <p:cNvPicPr>
            <a:picLocks noChangeAspect="1"/>
          </p:cNvPicPr>
          <p:nvPr/>
        </p:nvPicPr>
        <p:blipFill>
          <a:blip r:embed="rId3"/>
          <a:stretch>
            <a:fillRect/>
          </a:stretch>
        </p:blipFill>
        <p:spPr>
          <a:xfrm>
            <a:off x="76200" y="1600200"/>
            <a:ext cx="8991600" cy="5058809"/>
          </a:xfrm>
          <a:prstGeom prst="rect">
            <a:avLst/>
          </a:prstGeom>
        </p:spPr>
      </p:pic>
    </p:spTree>
    <p:extLst>
      <p:ext uri="{BB962C8B-B14F-4D97-AF65-F5344CB8AC3E}">
        <p14:creationId xmlns:p14="http://schemas.microsoft.com/office/powerpoint/2010/main" val="86004350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8534400" cy="584775"/>
          </a:xfrm>
          <a:prstGeom prst="rect">
            <a:avLst/>
          </a:prstGeom>
          <a:noFill/>
        </p:spPr>
        <p:txBody>
          <a:bodyPr wrap="square">
            <a:spAutoFit/>
          </a:bodyPr>
          <a:lstStyle/>
          <a:p>
            <a:pPr>
              <a:defRPr/>
            </a:pPr>
            <a:r>
              <a:rPr lang="en-US" sz="3200" b="1" dirty="0">
                <a:solidFill>
                  <a:srgbClr val="003399"/>
                </a:solidFill>
                <a:latin typeface="Calibri" panose="020F0502020204030204" pitchFamily="34" charset="0"/>
              </a:rPr>
              <a:t>Example: Samoa transport</a:t>
            </a:r>
            <a:endParaRPr lang="en-GB" sz="1400" b="1" dirty="0">
              <a:solidFill>
                <a:srgbClr val="003399"/>
              </a:solidFill>
              <a:latin typeface="Calibri" panose="020F0502020204030204" pitchFamily="34" charset="0"/>
            </a:endParaRPr>
          </a:p>
        </p:txBody>
      </p:sp>
      <p:cxnSp>
        <p:nvCxnSpPr>
          <p:cNvPr id="4" name="Straight Connector 3"/>
          <p:cNvCxnSpPr/>
          <p:nvPr/>
        </p:nvCxnSpPr>
        <p:spPr>
          <a:xfrm>
            <a:off x="381000" y="1295400"/>
            <a:ext cx="8064896" cy="0"/>
          </a:xfrm>
          <a:prstGeom prst="line">
            <a:avLst/>
          </a:prstGeom>
          <a:ln w="38100" cap="sq" cmpd="sng">
            <a:solidFill>
              <a:srgbClr val="000099"/>
            </a:solidFill>
            <a:round/>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0F63F8B0-3B4C-C2A6-E5A7-BC40DF1C8449}"/>
              </a:ext>
            </a:extLst>
          </p:cNvPr>
          <p:cNvPicPr>
            <a:picLocks noChangeAspect="1"/>
          </p:cNvPicPr>
          <p:nvPr/>
        </p:nvPicPr>
        <p:blipFill>
          <a:blip r:embed="rId3"/>
          <a:stretch>
            <a:fillRect/>
          </a:stretch>
        </p:blipFill>
        <p:spPr>
          <a:xfrm>
            <a:off x="76200" y="1642732"/>
            <a:ext cx="9067800" cy="5061481"/>
          </a:xfrm>
          <a:prstGeom prst="rect">
            <a:avLst/>
          </a:prstGeom>
        </p:spPr>
      </p:pic>
    </p:spTree>
    <p:extLst>
      <p:ext uri="{BB962C8B-B14F-4D97-AF65-F5344CB8AC3E}">
        <p14:creationId xmlns:p14="http://schemas.microsoft.com/office/powerpoint/2010/main" val="369378732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23C875B-1E7D-7C58-7C07-979FCE5FAEB6}"/>
              </a:ext>
            </a:extLst>
          </p:cNvPr>
          <p:cNvSpPr/>
          <p:nvPr/>
        </p:nvSpPr>
        <p:spPr>
          <a:xfrm>
            <a:off x="6525559" y="2352481"/>
            <a:ext cx="824836" cy="1219197"/>
          </a:xfrm>
          <a:prstGeom prst="ellipse">
            <a:avLst/>
          </a:prstGeom>
          <a:noFill/>
          <a:ln w="47625">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609600"/>
            <a:ext cx="8534400" cy="584775"/>
          </a:xfrm>
          <a:prstGeom prst="rect">
            <a:avLst/>
          </a:prstGeom>
          <a:noFill/>
        </p:spPr>
        <p:txBody>
          <a:bodyPr wrap="square">
            <a:spAutoFit/>
          </a:bodyPr>
          <a:lstStyle/>
          <a:p>
            <a:pPr>
              <a:defRPr/>
            </a:pPr>
            <a:r>
              <a:rPr lang="en-US" sz="3200" b="1" dirty="0">
                <a:solidFill>
                  <a:srgbClr val="003399"/>
                </a:solidFill>
                <a:latin typeface="Calibri" panose="020F0502020204030204" pitchFamily="34" charset="0"/>
              </a:rPr>
              <a:t>Can PICs absorb the potential investment?</a:t>
            </a:r>
            <a:endParaRPr lang="en-GB" sz="3200" b="1" dirty="0">
              <a:solidFill>
                <a:srgbClr val="003399"/>
              </a:solidFill>
              <a:latin typeface="Calibri" panose="020F0502020204030204" pitchFamily="34" charset="0"/>
            </a:endParaRPr>
          </a:p>
        </p:txBody>
      </p:sp>
      <p:cxnSp>
        <p:nvCxnSpPr>
          <p:cNvPr id="4" name="Straight Connector 3"/>
          <p:cNvCxnSpPr/>
          <p:nvPr/>
        </p:nvCxnSpPr>
        <p:spPr>
          <a:xfrm>
            <a:off x="381000" y="1295400"/>
            <a:ext cx="8064896" cy="0"/>
          </a:xfrm>
          <a:prstGeom prst="line">
            <a:avLst/>
          </a:prstGeom>
          <a:ln w="38100" cap="sq" cmpd="sng">
            <a:solidFill>
              <a:srgbClr val="000099"/>
            </a:solidFill>
            <a:round/>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81000" y="1600201"/>
            <a:ext cx="3352800" cy="4648179"/>
          </a:xfrm>
          <a:prstGeom prst="rect">
            <a:avLst/>
          </a:prstGeom>
          <a:noFill/>
        </p:spPr>
        <p:txBody>
          <a:bodyPr wrap="square" lIns="0" tIns="0" rIns="0" bIns="0" rtlCol="0">
            <a:noAutofit/>
          </a:bodyPr>
          <a:lstStyle/>
          <a:p>
            <a:pPr marL="342900" indent="-342900">
              <a:buFont typeface="Arial" panose="020B0604020202020204" pitchFamily="34" charset="0"/>
              <a:buChar char="•"/>
            </a:pPr>
            <a:r>
              <a:rPr lang="en-US" sz="2200" dirty="0">
                <a:latin typeface="Calibri" panose="020F0502020204030204" pitchFamily="34" charset="0"/>
              </a:rPr>
              <a:t>The ability of PICs to absorb the investment is a vital question.</a:t>
            </a:r>
          </a:p>
          <a:p>
            <a:pPr marL="342900" indent="-342900">
              <a:buFont typeface="Arial" panose="020B0604020202020204" pitchFamily="34" charset="0"/>
              <a:buChar char="•"/>
            </a:pPr>
            <a:r>
              <a:rPr lang="en-US" sz="2200" dirty="0">
                <a:latin typeface="Calibri" panose="020F0502020204030204" pitchFamily="34" charset="0"/>
              </a:rPr>
              <a:t>Higher local capacity means more local content opportunities (supply of inputs).</a:t>
            </a:r>
          </a:p>
          <a:p>
            <a:pPr marL="342900" indent="-342900">
              <a:buFont typeface="Arial" panose="020B0604020202020204" pitchFamily="34" charset="0"/>
              <a:buChar char="•"/>
            </a:pPr>
            <a:r>
              <a:rPr lang="en-US" sz="2200" dirty="0">
                <a:latin typeface="Calibri" panose="020F0502020204030204" pitchFamily="34" charset="0"/>
              </a:rPr>
              <a:t>Lower capacity risks time and cost blowouts.</a:t>
            </a:r>
          </a:p>
          <a:p>
            <a:pPr marL="342900" indent="-342900">
              <a:buFont typeface="Arial" panose="020B0604020202020204" pitchFamily="34" charset="0"/>
              <a:buChar char="•"/>
            </a:pPr>
            <a:r>
              <a:rPr lang="en-US" sz="2200" dirty="0">
                <a:latin typeface="Calibri" panose="020F0502020204030204" pitchFamily="34" charset="0"/>
              </a:rPr>
              <a:t>Possible to overlay demand (pipeline) with data on recent project spends (as proxy indicator of supply). </a:t>
            </a:r>
          </a:p>
          <a:p>
            <a:pPr marL="342900" indent="-342900">
              <a:buFont typeface="Arial" panose="020B0604020202020204" pitchFamily="34" charset="0"/>
              <a:buChar char="•"/>
            </a:pPr>
            <a:endParaRPr lang="en-US" sz="2200" dirty="0">
              <a:latin typeface="Calibri" panose="020F0502020204030204" pitchFamily="34" charset="0"/>
            </a:endParaRPr>
          </a:p>
        </p:txBody>
      </p:sp>
      <p:pic>
        <p:nvPicPr>
          <p:cNvPr id="5" name="Picture 2" descr="8,969 Construction Worker Icon Packs, Logos, Symbols - Free Download in  SVG, PNG, ICO | IconScout">
            <a:extLst>
              <a:ext uri="{FF2B5EF4-FFF2-40B4-BE49-F238E27FC236}">
                <a16:creationId xmlns:a16="http://schemas.microsoft.com/office/drawing/2014/main" id="{DA4B0049-4FCB-9E99-F7AD-B5F858CA67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000" t="56667" r="38889" b="12190"/>
          <a:stretch/>
        </p:blipFill>
        <p:spPr bwMode="auto">
          <a:xfrm flipH="1">
            <a:off x="7350395" y="4484314"/>
            <a:ext cx="1219200" cy="1199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8,969 Construction Worker Icon Packs, Logos, Symbols - Free Download in  SVG, PNG, ICO | IconScout">
            <a:extLst>
              <a:ext uri="{FF2B5EF4-FFF2-40B4-BE49-F238E27FC236}">
                <a16:creationId xmlns:a16="http://schemas.microsoft.com/office/drawing/2014/main" id="{24D32B45-C7D8-5E25-C05D-0185FDB063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333" t="15000" r="8889" b="60000"/>
          <a:stretch/>
        </p:blipFill>
        <p:spPr bwMode="auto">
          <a:xfrm>
            <a:off x="5771277" y="5257797"/>
            <a:ext cx="545432" cy="5113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8,969 Construction Worker Icon Packs, Logos, Symbols - Free Download in  SVG, PNG, ICO | IconScout">
            <a:extLst>
              <a:ext uri="{FF2B5EF4-FFF2-40B4-BE49-F238E27FC236}">
                <a16:creationId xmlns:a16="http://schemas.microsoft.com/office/drawing/2014/main" id="{9D119445-CCCD-0B39-8F65-4CFA70B6BC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6" t="15000" r="73333" b="60000"/>
          <a:stretch/>
        </p:blipFill>
        <p:spPr bwMode="auto">
          <a:xfrm flipH="1">
            <a:off x="7185409" y="5190166"/>
            <a:ext cx="329973" cy="5664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8,969 Construction Worker Icon Packs, Logos, Symbols - Free Download in  SVG, PNG, ICO | IconScout">
            <a:extLst>
              <a:ext uri="{FF2B5EF4-FFF2-40B4-BE49-F238E27FC236}">
                <a16:creationId xmlns:a16="http://schemas.microsoft.com/office/drawing/2014/main" id="{4F1D6542-0864-A18D-7AC2-133BF23FE0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66" t="15000" r="73333" b="60000"/>
          <a:stretch/>
        </p:blipFill>
        <p:spPr bwMode="auto">
          <a:xfrm>
            <a:off x="6368599" y="5296377"/>
            <a:ext cx="552237" cy="4601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8,969 Construction Worker Icon Packs, Logos, Symbols - Free Download in  SVG, PNG, ICO | IconScout">
            <a:extLst>
              <a:ext uri="{FF2B5EF4-FFF2-40B4-BE49-F238E27FC236}">
                <a16:creationId xmlns:a16="http://schemas.microsoft.com/office/drawing/2014/main" id="{D056F4F0-F1A5-F220-4023-725DC051A2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00" t="58333" r="74444" b="10000"/>
          <a:stretch/>
        </p:blipFill>
        <p:spPr bwMode="auto">
          <a:xfrm>
            <a:off x="6817142" y="5116936"/>
            <a:ext cx="417354" cy="56640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ncrete Truck icon PNG and SVG Vector ...">
            <a:extLst>
              <a:ext uri="{FF2B5EF4-FFF2-40B4-BE49-F238E27FC236}">
                <a16:creationId xmlns:a16="http://schemas.microsoft.com/office/drawing/2014/main" id="{C8C8B3DF-4E33-B3DA-B68B-2DFE58999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599" y="4838697"/>
            <a:ext cx="1225756" cy="83820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25F4F831-8133-E3AC-C06F-17DA3F78E934}"/>
              </a:ext>
            </a:extLst>
          </p:cNvPr>
          <p:cNvCxnSpPr>
            <a:cxnSpLocks/>
          </p:cNvCxnSpPr>
          <p:nvPr/>
        </p:nvCxnSpPr>
        <p:spPr>
          <a:xfrm flipV="1">
            <a:off x="6817142" y="1513398"/>
            <a:ext cx="1869658" cy="860288"/>
          </a:xfrm>
          <a:prstGeom prst="line">
            <a:avLst/>
          </a:prstGeom>
          <a:ln w="4762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D55CF6-780F-0F48-9A18-32465220B418}"/>
              </a:ext>
            </a:extLst>
          </p:cNvPr>
          <p:cNvCxnSpPr>
            <a:cxnSpLocks/>
            <a:stCxn id="11" idx="5"/>
          </p:cNvCxnSpPr>
          <p:nvPr/>
        </p:nvCxnSpPr>
        <p:spPr>
          <a:xfrm flipV="1">
            <a:off x="7229601" y="2109016"/>
            <a:ext cx="1457199" cy="1284115"/>
          </a:xfrm>
          <a:prstGeom prst="line">
            <a:avLst/>
          </a:prstGeom>
          <a:ln w="47625">
            <a:solidFill>
              <a:srgbClr val="003399"/>
            </a:solidFill>
          </a:ln>
        </p:spPr>
        <p:style>
          <a:lnRef idx="1">
            <a:schemeClr val="accent1"/>
          </a:lnRef>
          <a:fillRef idx="0">
            <a:schemeClr val="accent1"/>
          </a:fillRef>
          <a:effectRef idx="0">
            <a:schemeClr val="accent1"/>
          </a:effectRef>
          <a:fontRef idx="minor">
            <a:schemeClr val="tx1"/>
          </a:fontRef>
        </p:style>
      </p:cxnSp>
      <p:pic>
        <p:nvPicPr>
          <p:cNvPr id="21" name="Graphic 20" descr="Dollar with solid fill">
            <a:extLst>
              <a:ext uri="{FF2B5EF4-FFF2-40B4-BE49-F238E27FC236}">
                <a16:creationId xmlns:a16="http://schemas.microsoft.com/office/drawing/2014/main" id="{D92EE362-32B6-870A-EF1A-36A0994DC6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4526" y="3485289"/>
            <a:ext cx="394271" cy="394271"/>
          </a:xfrm>
          <a:prstGeom prst="rect">
            <a:avLst/>
          </a:prstGeom>
        </p:spPr>
      </p:pic>
      <p:pic>
        <p:nvPicPr>
          <p:cNvPr id="22" name="Graphic 21" descr="Dollar with solid fill">
            <a:extLst>
              <a:ext uri="{FF2B5EF4-FFF2-40B4-BE49-F238E27FC236}">
                <a16:creationId xmlns:a16="http://schemas.microsoft.com/office/drawing/2014/main" id="{B7A1B75D-4A3C-4F7E-CAD8-E6AC5B8C49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52930" y="3313156"/>
            <a:ext cx="394271" cy="394271"/>
          </a:xfrm>
          <a:prstGeom prst="rect">
            <a:avLst/>
          </a:prstGeom>
        </p:spPr>
      </p:pic>
      <p:pic>
        <p:nvPicPr>
          <p:cNvPr id="23" name="Graphic 22" descr="Dollar with solid fill">
            <a:extLst>
              <a:ext uri="{FF2B5EF4-FFF2-40B4-BE49-F238E27FC236}">
                <a16:creationId xmlns:a16="http://schemas.microsoft.com/office/drawing/2014/main" id="{65289393-80AD-E903-E705-8A3B1FF9F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593" y="2975411"/>
            <a:ext cx="337745" cy="337745"/>
          </a:xfrm>
          <a:prstGeom prst="rect">
            <a:avLst/>
          </a:prstGeom>
        </p:spPr>
      </p:pic>
      <p:pic>
        <p:nvPicPr>
          <p:cNvPr id="24" name="Graphic 23" descr="Dollar with solid fill">
            <a:extLst>
              <a:ext uri="{FF2B5EF4-FFF2-40B4-BE49-F238E27FC236}">
                <a16:creationId xmlns:a16="http://schemas.microsoft.com/office/drawing/2014/main" id="{F003334B-1987-C1FB-08D5-3C535CB5DB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64495" y="2869913"/>
            <a:ext cx="394271" cy="394271"/>
          </a:xfrm>
          <a:prstGeom prst="rect">
            <a:avLst/>
          </a:prstGeom>
        </p:spPr>
      </p:pic>
      <p:pic>
        <p:nvPicPr>
          <p:cNvPr id="25" name="Graphic 24" descr="Dollar with solid fill">
            <a:extLst>
              <a:ext uri="{FF2B5EF4-FFF2-40B4-BE49-F238E27FC236}">
                <a16:creationId xmlns:a16="http://schemas.microsoft.com/office/drawing/2014/main" id="{E2A446F5-7AB3-D4E3-A6C0-80038F173E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31548" y="3079463"/>
            <a:ext cx="394271" cy="394271"/>
          </a:xfrm>
          <a:prstGeom prst="rect">
            <a:avLst/>
          </a:prstGeom>
        </p:spPr>
      </p:pic>
      <p:pic>
        <p:nvPicPr>
          <p:cNvPr id="26" name="Graphic 25" descr="Dollar with solid fill">
            <a:extLst>
              <a:ext uri="{FF2B5EF4-FFF2-40B4-BE49-F238E27FC236}">
                <a16:creationId xmlns:a16="http://schemas.microsoft.com/office/drawing/2014/main" id="{95377DE8-2233-7040-620F-5F9DB9C6A5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37977" y="4452351"/>
            <a:ext cx="394271" cy="394271"/>
          </a:xfrm>
          <a:prstGeom prst="rect">
            <a:avLst/>
          </a:prstGeom>
        </p:spPr>
      </p:pic>
      <p:pic>
        <p:nvPicPr>
          <p:cNvPr id="27" name="Graphic 26" descr="Dollar with solid fill">
            <a:extLst>
              <a:ext uri="{FF2B5EF4-FFF2-40B4-BE49-F238E27FC236}">
                <a16:creationId xmlns:a16="http://schemas.microsoft.com/office/drawing/2014/main" id="{144BEEAB-0496-5FF1-C610-CDB2059900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02282" y="4237273"/>
            <a:ext cx="394271" cy="394271"/>
          </a:xfrm>
          <a:prstGeom prst="rect">
            <a:avLst/>
          </a:prstGeom>
        </p:spPr>
      </p:pic>
      <p:pic>
        <p:nvPicPr>
          <p:cNvPr id="28" name="Graphic 27" descr="Dollar with solid fill">
            <a:extLst>
              <a:ext uri="{FF2B5EF4-FFF2-40B4-BE49-F238E27FC236}">
                <a16:creationId xmlns:a16="http://schemas.microsoft.com/office/drawing/2014/main" id="{D4277A20-D769-E710-11F2-C9551F6F59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7639" y="3680336"/>
            <a:ext cx="394271" cy="394271"/>
          </a:xfrm>
          <a:prstGeom prst="rect">
            <a:avLst/>
          </a:prstGeom>
        </p:spPr>
      </p:pic>
      <p:pic>
        <p:nvPicPr>
          <p:cNvPr id="29" name="Graphic 28" descr="Dollar with solid fill">
            <a:extLst>
              <a:ext uri="{FF2B5EF4-FFF2-40B4-BE49-F238E27FC236}">
                <a16:creationId xmlns:a16="http://schemas.microsoft.com/office/drawing/2014/main" id="{B8791246-EAD4-34AD-0F78-F2CB1DA57A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6174" y="3873937"/>
            <a:ext cx="394271" cy="394271"/>
          </a:xfrm>
          <a:prstGeom prst="rect">
            <a:avLst/>
          </a:prstGeom>
        </p:spPr>
      </p:pic>
      <p:pic>
        <p:nvPicPr>
          <p:cNvPr id="30" name="Graphic 29" descr="Dollar with solid fill">
            <a:extLst>
              <a:ext uri="{FF2B5EF4-FFF2-40B4-BE49-F238E27FC236}">
                <a16:creationId xmlns:a16="http://schemas.microsoft.com/office/drawing/2014/main" id="{923EF76E-3B43-9471-9CC1-D1BD7FFED8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17142" y="3843002"/>
            <a:ext cx="394271" cy="394271"/>
          </a:xfrm>
          <a:prstGeom prst="rect">
            <a:avLst/>
          </a:prstGeom>
        </p:spPr>
      </p:pic>
      <p:pic>
        <p:nvPicPr>
          <p:cNvPr id="31" name="Graphic 30" descr="Dollar with solid fill">
            <a:extLst>
              <a:ext uri="{FF2B5EF4-FFF2-40B4-BE49-F238E27FC236}">
                <a16:creationId xmlns:a16="http://schemas.microsoft.com/office/drawing/2014/main" id="{0C7B9CE9-AC64-CE21-63B1-35E2ED4E8B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52625" y="4343399"/>
            <a:ext cx="394271" cy="394271"/>
          </a:xfrm>
          <a:prstGeom prst="rect">
            <a:avLst/>
          </a:prstGeom>
        </p:spPr>
      </p:pic>
      <p:pic>
        <p:nvPicPr>
          <p:cNvPr id="32" name="Graphic 31" descr="Dollar with solid fill">
            <a:extLst>
              <a:ext uri="{FF2B5EF4-FFF2-40B4-BE49-F238E27FC236}">
                <a16:creationId xmlns:a16="http://schemas.microsoft.com/office/drawing/2014/main" id="{963B3722-B45D-46E4-22E0-0C453CAEBB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72270" y="4551528"/>
            <a:ext cx="394271" cy="394271"/>
          </a:xfrm>
          <a:prstGeom prst="rect">
            <a:avLst/>
          </a:prstGeom>
        </p:spPr>
      </p:pic>
      <p:pic>
        <p:nvPicPr>
          <p:cNvPr id="33" name="Graphic 32" descr="Dollar with solid fill">
            <a:extLst>
              <a:ext uri="{FF2B5EF4-FFF2-40B4-BE49-F238E27FC236}">
                <a16:creationId xmlns:a16="http://schemas.microsoft.com/office/drawing/2014/main" id="{F504BCEF-876C-ED78-A43B-EA5531E549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3931" y="4735596"/>
            <a:ext cx="394271" cy="394271"/>
          </a:xfrm>
          <a:prstGeom prst="rect">
            <a:avLst/>
          </a:prstGeom>
        </p:spPr>
      </p:pic>
      <p:pic>
        <p:nvPicPr>
          <p:cNvPr id="34" name="Graphic 33" descr="Dollar with solid fill">
            <a:extLst>
              <a:ext uri="{FF2B5EF4-FFF2-40B4-BE49-F238E27FC236}">
                <a16:creationId xmlns:a16="http://schemas.microsoft.com/office/drawing/2014/main" id="{F043E481-C5A0-B3DB-DF1E-675649B7FD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69451" y="4273831"/>
            <a:ext cx="394271" cy="394271"/>
          </a:xfrm>
          <a:prstGeom prst="rect">
            <a:avLst/>
          </a:prstGeom>
        </p:spPr>
      </p:pic>
      <p:pic>
        <p:nvPicPr>
          <p:cNvPr id="35" name="Graphic 34" descr="Dollar with solid fill">
            <a:extLst>
              <a:ext uri="{FF2B5EF4-FFF2-40B4-BE49-F238E27FC236}">
                <a16:creationId xmlns:a16="http://schemas.microsoft.com/office/drawing/2014/main" id="{9562B7BF-C4B8-46A4-A62F-CF3A593F18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34575" y="4902106"/>
            <a:ext cx="394271" cy="394271"/>
          </a:xfrm>
          <a:prstGeom prst="rect">
            <a:avLst/>
          </a:prstGeom>
        </p:spPr>
      </p:pic>
      <p:pic>
        <p:nvPicPr>
          <p:cNvPr id="36" name="Graphic 35" descr="Dollar with solid fill">
            <a:extLst>
              <a:ext uri="{FF2B5EF4-FFF2-40B4-BE49-F238E27FC236}">
                <a16:creationId xmlns:a16="http://schemas.microsoft.com/office/drawing/2014/main" id="{F8F5CC35-9695-BA0A-A2BF-D96790B1B4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9133" y="4857903"/>
            <a:ext cx="394271" cy="394271"/>
          </a:xfrm>
          <a:prstGeom prst="rect">
            <a:avLst/>
          </a:prstGeom>
        </p:spPr>
      </p:pic>
      <p:pic>
        <p:nvPicPr>
          <p:cNvPr id="37" name="Graphic 36" descr="Dollar with solid fill">
            <a:extLst>
              <a:ext uri="{FF2B5EF4-FFF2-40B4-BE49-F238E27FC236}">
                <a16:creationId xmlns:a16="http://schemas.microsoft.com/office/drawing/2014/main" id="{68D52277-F821-D354-7FFC-36B1413611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02160" y="4061301"/>
            <a:ext cx="394271" cy="394271"/>
          </a:xfrm>
          <a:prstGeom prst="rect">
            <a:avLst/>
          </a:prstGeom>
        </p:spPr>
      </p:pic>
      <p:pic>
        <p:nvPicPr>
          <p:cNvPr id="38" name="Graphic 37" descr="Dollar with solid fill">
            <a:extLst>
              <a:ext uri="{FF2B5EF4-FFF2-40B4-BE49-F238E27FC236}">
                <a16:creationId xmlns:a16="http://schemas.microsoft.com/office/drawing/2014/main" id="{2C27D7B4-D38F-C336-6B01-40BDB9F6DA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06948" y="4591048"/>
            <a:ext cx="394271" cy="394271"/>
          </a:xfrm>
          <a:prstGeom prst="rect">
            <a:avLst/>
          </a:prstGeom>
        </p:spPr>
      </p:pic>
      <p:pic>
        <p:nvPicPr>
          <p:cNvPr id="39" name="Graphic 38" descr="Dollar with solid fill">
            <a:extLst>
              <a:ext uri="{FF2B5EF4-FFF2-40B4-BE49-F238E27FC236}">
                <a16:creationId xmlns:a16="http://schemas.microsoft.com/office/drawing/2014/main" id="{1972F231-C6CC-E6EA-C75F-B085B53EA8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95592" y="4812400"/>
            <a:ext cx="394271" cy="394271"/>
          </a:xfrm>
          <a:prstGeom prst="rect">
            <a:avLst/>
          </a:prstGeom>
        </p:spPr>
      </p:pic>
      <p:pic>
        <p:nvPicPr>
          <p:cNvPr id="40" name="Graphic 39" descr="Dollar with solid fill">
            <a:extLst>
              <a:ext uri="{FF2B5EF4-FFF2-40B4-BE49-F238E27FC236}">
                <a16:creationId xmlns:a16="http://schemas.microsoft.com/office/drawing/2014/main" id="{A9E9878C-5B29-1D89-7428-BE634BDBEB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25819" y="2769417"/>
            <a:ext cx="290843" cy="290843"/>
          </a:xfrm>
          <a:prstGeom prst="rect">
            <a:avLst/>
          </a:prstGeom>
        </p:spPr>
      </p:pic>
    </p:spTree>
    <p:extLst>
      <p:ext uri="{BB962C8B-B14F-4D97-AF65-F5344CB8AC3E}">
        <p14:creationId xmlns:p14="http://schemas.microsoft.com/office/powerpoint/2010/main" val="347138599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8534400" cy="584775"/>
          </a:xfrm>
          <a:prstGeom prst="rect">
            <a:avLst/>
          </a:prstGeom>
          <a:noFill/>
        </p:spPr>
        <p:txBody>
          <a:bodyPr wrap="square">
            <a:spAutoFit/>
          </a:bodyPr>
          <a:lstStyle/>
          <a:p>
            <a:pPr>
              <a:defRPr/>
            </a:pPr>
            <a:r>
              <a:rPr lang="en-US" sz="3200" b="1" dirty="0">
                <a:solidFill>
                  <a:srgbClr val="003399"/>
                </a:solidFill>
                <a:latin typeface="Calibri" panose="020F0502020204030204" pitchFamily="34" charset="0"/>
              </a:rPr>
              <a:t>Estimated spend vs. recent comparable aid</a:t>
            </a:r>
            <a:endParaRPr lang="en-GB" sz="1400" b="1" dirty="0">
              <a:solidFill>
                <a:srgbClr val="003399"/>
              </a:solidFill>
              <a:latin typeface="Calibri" panose="020F0502020204030204" pitchFamily="34" charset="0"/>
            </a:endParaRPr>
          </a:p>
        </p:txBody>
      </p:sp>
      <p:cxnSp>
        <p:nvCxnSpPr>
          <p:cNvPr id="4" name="Straight Connector 3"/>
          <p:cNvCxnSpPr/>
          <p:nvPr/>
        </p:nvCxnSpPr>
        <p:spPr>
          <a:xfrm>
            <a:off x="381000" y="1295400"/>
            <a:ext cx="8064896" cy="0"/>
          </a:xfrm>
          <a:prstGeom prst="line">
            <a:avLst/>
          </a:prstGeom>
          <a:ln w="38100" cap="sq" cmpd="sng">
            <a:solidFill>
              <a:srgbClr val="000099"/>
            </a:solidFill>
            <a:roun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89BA341-3A61-28A1-7754-3F80D130683B}"/>
              </a:ext>
            </a:extLst>
          </p:cNvPr>
          <p:cNvSpPr txBox="1"/>
          <p:nvPr/>
        </p:nvSpPr>
        <p:spPr>
          <a:xfrm>
            <a:off x="3089498" y="1752600"/>
            <a:ext cx="5749702" cy="4524315"/>
          </a:xfrm>
          <a:prstGeom prst="rect">
            <a:avLst/>
          </a:prstGeom>
          <a:noFill/>
        </p:spPr>
        <p:txBody>
          <a:bodyPr wrap="square" rtlCol="0">
            <a:spAutoFit/>
          </a:bodyPr>
          <a:lstStyle/>
          <a:p>
            <a:pPr marL="285750" indent="-285750">
              <a:buFont typeface="Arial" panose="020B0604020202020204" pitchFamily="34" charset="0"/>
              <a:buChar char="•"/>
            </a:pPr>
            <a:r>
              <a:rPr lang="en-US" dirty="0"/>
              <a:t>Chart shows estimated annual average short-term and long-term infrastructure spend as a as a ratio of average annual aid for comparable sectors (1</a:t>
            </a:r>
            <a:r>
              <a:rPr lang="en-US" baseline="30000" dirty="0"/>
              <a:t>st</a:t>
            </a:r>
            <a:r>
              <a:rPr lang="en-US" dirty="0"/>
              <a:t> line for each PIC is short-term). </a:t>
            </a:r>
          </a:p>
          <a:p>
            <a:pPr marL="285750" indent="-285750">
              <a:buFont typeface="Arial" panose="020B0604020202020204" pitchFamily="34" charset="0"/>
              <a:buChar char="•"/>
            </a:pPr>
            <a:r>
              <a:rPr lang="en-US" dirty="0"/>
              <a:t>Ratios &gt;1 indicate future opportunities will be significantly grater than recent past (need to build capacity).</a:t>
            </a:r>
          </a:p>
          <a:p>
            <a:pPr marL="285750" indent="-285750">
              <a:buFont typeface="Arial" panose="020B0604020202020204" pitchFamily="34" charset="0"/>
              <a:buChar char="•"/>
            </a:pPr>
            <a:r>
              <a:rPr lang="en-US" dirty="0"/>
              <a:t>Note: This is only a partial picture of demand vs. supply.</a:t>
            </a:r>
          </a:p>
          <a:p>
            <a:pPr marL="285750" indent="-285750">
              <a:buFont typeface="Arial" panose="020B0604020202020204" pitchFamily="34" charset="0"/>
              <a:buChar char="•"/>
            </a:pPr>
            <a:r>
              <a:rPr lang="en-US" dirty="0"/>
              <a:t>Regional ratio in short-term is 1.4.</a:t>
            </a:r>
          </a:p>
          <a:p>
            <a:pPr marL="285750" indent="-285750">
              <a:buFont typeface="Arial" panose="020B0604020202020204" pitchFamily="34" charset="0"/>
              <a:buChar char="•"/>
            </a:pPr>
            <a:r>
              <a:rPr lang="en-US" dirty="0"/>
              <a:t>Major demand for inputs and opportunities for PIC businesses and people.</a:t>
            </a:r>
          </a:p>
          <a:p>
            <a:pPr marL="285750" indent="-285750">
              <a:buFont typeface="Arial" panose="020B0604020202020204" pitchFamily="34" charset="0"/>
              <a:buChar char="•"/>
            </a:pPr>
            <a:r>
              <a:rPr lang="en-US" dirty="0"/>
              <a:t>Also, ratios generally sustained for long-term.</a:t>
            </a:r>
          </a:p>
          <a:p>
            <a:pPr marL="285750" indent="-285750">
              <a:buFont typeface="Arial" panose="020B0604020202020204" pitchFamily="34" charset="0"/>
              <a:buChar char="•"/>
            </a:pPr>
            <a:r>
              <a:rPr lang="en-US" b="1" dirty="0"/>
              <a:t>Bottom line is that investment demand will need a corresponding uplift in inputs (local content opportunities).</a:t>
            </a:r>
          </a:p>
        </p:txBody>
      </p:sp>
      <p:pic>
        <p:nvPicPr>
          <p:cNvPr id="2" name="Picture 1">
            <a:extLst>
              <a:ext uri="{FF2B5EF4-FFF2-40B4-BE49-F238E27FC236}">
                <a16:creationId xmlns:a16="http://schemas.microsoft.com/office/drawing/2014/main" id="{727F358C-63AF-BE36-85B1-40C8900FE711}"/>
              </a:ext>
            </a:extLst>
          </p:cNvPr>
          <p:cNvPicPr>
            <a:picLocks noChangeAspect="1"/>
          </p:cNvPicPr>
          <p:nvPr/>
        </p:nvPicPr>
        <p:blipFill>
          <a:blip r:embed="rId3"/>
          <a:stretch>
            <a:fillRect/>
          </a:stretch>
        </p:blipFill>
        <p:spPr>
          <a:xfrm>
            <a:off x="406400" y="1383726"/>
            <a:ext cx="2683098" cy="5333999"/>
          </a:xfrm>
          <a:prstGeom prst="rect">
            <a:avLst/>
          </a:prstGeom>
        </p:spPr>
      </p:pic>
    </p:spTree>
    <p:extLst>
      <p:ext uri="{BB962C8B-B14F-4D97-AF65-F5344CB8AC3E}">
        <p14:creationId xmlns:p14="http://schemas.microsoft.com/office/powerpoint/2010/main" val="252003205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8534400" cy="584775"/>
          </a:xfrm>
          <a:prstGeom prst="rect">
            <a:avLst/>
          </a:prstGeom>
          <a:noFill/>
        </p:spPr>
        <p:txBody>
          <a:bodyPr wrap="square">
            <a:spAutoFit/>
          </a:bodyPr>
          <a:lstStyle/>
          <a:p>
            <a:pPr>
              <a:defRPr/>
            </a:pPr>
            <a:r>
              <a:rPr lang="en-US" sz="3200" b="1" dirty="0">
                <a:solidFill>
                  <a:srgbClr val="003399"/>
                </a:solidFill>
                <a:latin typeface="Calibri" panose="020F0502020204030204" pitchFamily="34" charset="0"/>
              </a:rPr>
              <a:t>Estimated spend as a % of GDP</a:t>
            </a:r>
            <a:endParaRPr lang="en-GB" sz="1400" b="1" dirty="0">
              <a:solidFill>
                <a:srgbClr val="003399"/>
              </a:solidFill>
              <a:latin typeface="Calibri" panose="020F0502020204030204" pitchFamily="34" charset="0"/>
            </a:endParaRPr>
          </a:p>
        </p:txBody>
      </p:sp>
      <p:cxnSp>
        <p:nvCxnSpPr>
          <p:cNvPr id="4" name="Straight Connector 3"/>
          <p:cNvCxnSpPr/>
          <p:nvPr/>
        </p:nvCxnSpPr>
        <p:spPr>
          <a:xfrm>
            <a:off x="381000" y="1295400"/>
            <a:ext cx="8064896" cy="0"/>
          </a:xfrm>
          <a:prstGeom prst="line">
            <a:avLst/>
          </a:prstGeom>
          <a:ln w="38100" cap="sq" cmpd="sng">
            <a:solidFill>
              <a:srgbClr val="000099"/>
            </a:solidFill>
            <a:roun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89BA341-3A61-28A1-7754-3F80D130683B}"/>
              </a:ext>
            </a:extLst>
          </p:cNvPr>
          <p:cNvSpPr txBox="1"/>
          <p:nvPr/>
        </p:nvSpPr>
        <p:spPr>
          <a:xfrm>
            <a:off x="285043" y="1461196"/>
            <a:ext cx="5353757" cy="4939593"/>
          </a:xfrm>
          <a:prstGeom prst="rect">
            <a:avLst/>
          </a:prstGeom>
          <a:noFill/>
        </p:spPr>
        <p:txBody>
          <a:bodyPr wrap="square" rtlCol="0">
            <a:spAutoFit/>
          </a:bodyPr>
          <a:lstStyle/>
          <a:p>
            <a:pPr marL="285750" indent="-285750">
              <a:buFont typeface="Arial" panose="020B0604020202020204" pitchFamily="34" charset="0"/>
              <a:buChar char="•"/>
            </a:pPr>
            <a:r>
              <a:rPr lang="en-US" dirty="0"/>
              <a:t>Benchmarking can be useful. </a:t>
            </a:r>
          </a:p>
          <a:p>
            <a:pPr marL="285750" indent="-285750">
              <a:buFont typeface="Arial" panose="020B0604020202020204" pitchFamily="34" charset="0"/>
              <a:buChar char="•"/>
            </a:pPr>
            <a:r>
              <a:rPr lang="en-US" dirty="0"/>
              <a:t>Chart shows estimated annual average short-term and long-term infrastructure spend as a % of GDP (1</a:t>
            </a:r>
            <a:r>
              <a:rPr lang="en-US" baseline="30000" dirty="0"/>
              <a:t>st</a:t>
            </a:r>
            <a:r>
              <a:rPr lang="en-US" dirty="0"/>
              <a:t> line for each PIC is short-term). </a:t>
            </a:r>
          </a:p>
          <a:p>
            <a:pPr marL="285750" indent="-285750">
              <a:buFont typeface="Arial" panose="020B0604020202020204" pitchFamily="34" charset="0"/>
              <a:buChar char="•"/>
            </a:pPr>
            <a:r>
              <a:rPr lang="en-US" dirty="0"/>
              <a:t>Australia (for reference) has a mature and efficient infrastructure market, where annual expenditure on government infrastructure projects equates to around 2% of GDP.</a:t>
            </a:r>
          </a:p>
          <a:p>
            <a:pPr marL="285750" indent="-285750">
              <a:buFont typeface="Arial" panose="020B0604020202020204" pitchFamily="34" charset="0"/>
              <a:buChar char="•"/>
            </a:pPr>
            <a:r>
              <a:rPr lang="en-US" dirty="0"/>
              <a:t>Benchmarked PICs indicate much higher ratios, and therefore, much higher relative capacity needs.</a:t>
            </a:r>
          </a:p>
          <a:p>
            <a:pPr marL="285750" indent="-285750">
              <a:buFont typeface="Arial" panose="020B0604020202020204" pitchFamily="34" charset="0"/>
              <a:buChar char="•"/>
            </a:pPr>
            <a:r>
              <a:rPr lang="en-US" dirty="0"/>
              <a:t>Major demand for inputs and opportunities for PIC businesses and people.</a:t>
            </a:r>
          </a:p>
          <a:p>
            <a:pPr marL="285750" indent="-285750">
              <a:buFont typeface="Arial" panose="020B0604020202020204" pitchFamily="34" charset="0"/>
              <a:buChar char="•"/>
            </a:pPr>
            <a:r>
              <a:rPr lang="en-US" dirty="0"/>
              <a:t>Also, high ratios are sustained for long-term.</a:t>
            </a:r>
          </a:p>
          <a:p>
            <a:pPr marL="285750" indent="-285750">
              <a:buFont typeface="Arial" panose="020B0604020202020204" pitchFamily="34" charset="0"/>
              <a:buChar char="•"/>
            </a:pPr>
            <a:r>
              <a:rPr lang="en-US" b="1" dirty="0"/>
              <a:t>Bottom line is that infrastructure is a major industry and opportunities for local content could be very significant.</a:t>
            </a:r>
          </a:p>
        </p:txBody>
      </p:sp>
      <p:pic>
        <p:nvPicPr>
          <p:cNvPr id="2" name="Picture 1">
            <a:extLst>
              <a:ext uri="{FF2B5EF4-FFF2-40B4-BE49-F238E27FC236}">
                <a16:creationId xmlns:a16="http://schemas.microsoft.com/office/drawing/2014/main" id="{C8A15330-7008-988E-DF6E-26591688E389}"/>
              </a:ext>
            </a:extLst>
          </p:cNvPr>
          <p:cNvPicPr>
            <a:picLocks noChangeAspect="1"/>
          </p:cNvPicPr>
          <p:nvPr/>
        </p:nvPicPr>
        <p:blipFill>
          <a:blip r:embed="rId3"/>
          <a:stretch>
            <a:fillRect/>
          </a:stretch>
        </p:blipFill>
        <p:spPr>
          <a:xfrm>
            <a:off x="5744744" y="228600"/>
            <a:ext cx="3371034" cy="6629399"/>
          </a:xfrm>
          <a:prstGeom prst="rect">
            <a:avLst/>
          </a:prstGeom>
        </p:spPr>
      </p:pic>
    </p:spTree>
    <p:extLst>
      <p:ext uri="{BB962C8B-B14F-4D97-AF65-F5344CB8AC3E}">
        <p14:creationId xmlns:p14="http://schemas.microsoft.com/office/powerpoint/2010/main" val="199743657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61EA-D96A-1D9C-844A-441218C8D1BA}"/>
              </a:ext>
            </a:extLst>
          </p:cNvPr>
          <p:cNvSpPr>
            <a:spLocks noGrp="1"/>
          </p:cNvSpPr>
          <p:nvPr>
            <p:ph type="title"/>
          </p:nvPr>
        </p:nvSpPr>
        <p:spPr/>
        <p:txBody>
          <a:bodyPr/>
          <a:lstStyle/>
          <a:p>
            <a:r>
              <a:rPr lang="en-US" dirty="0"/>
              <a:t>Procurement opportunities and project pipeline (the pipeline)</a:t>
            </a:r>
          </a:p>
        </p:txBody>
      </p:sp>
      <p:sp>
        <p:nvSpPr>
          <p:cNvPr id="3" name="Text Placeholder 2">
            <a:extLst>
              <a:ext uri="{FF2B5EF4-FFF2-40B4-BE49-F238E27FC236}">
                <a16:creationId xmlns:a16="http://schemas.microsoft.com/office/drawing/2014/main" id="{0ACD55B4-5DC2-D2E9-2342-4F8E7E58BC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7641771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8534400" cy="584775"/>
          </a:xfrm>
          <a:prstGeom prst="rect">
            <a:avLst/>
          </a:prstGeom>
          <a:noFill/>
        </p:spPr>
        <p:txBody>
          <a:bodyPr wrap="square">
            <a:spAutoFit/>
          </a:bodyPr>
          <a:lstStyle/>
          <a:p>
            <a:pPr>
              <a:defRPr/>
            </a:pPr>
            <a:r>
              <a:rPr lang="en-US" sz="3200" b="1" dirty="0">
                <a:solidFill>
                  <a:srgbClr val="003399"/>
                </a:solidFill>
                <a:latin typeface="Calibri" panose="020F0502020204030204" pitchFamily="34" charset="0"/>
              </a:rPr>
              <a:t>Pipeline development</a:t>
            </a:r>
            <a:endParaRPr lang="en-GB" sz="3200" b="1" dirty="0">
              <a:solidFill>
                <a:srgbClr val="003399"/>
              </a:solidFill>
              <a:latin typeface="Calibri" panose="020F0502020204030204" pitchFamily="34" charset="0"/>
            </a:endParaRPr>
          </a:p>
        </p:txBody>
      </p:sp>
      <p:cxnSp>
        <p:nvCxnSpPr>
          <p:cNvPr id="4" name="Straight Connector 3"/>
          <p:cNvCxnSpPr/>
          <p:nvPr/>
        </p:nvCxnSpPr>
        <p:spPr>
          <a:xfrm>
            <a:off x="381000" y="1295400"/>
            <a:ext cx="8064896" cy="0"/>
          </a:xfrm>
          <a:prstGeom prst="line">
            <a:avLst/>
          </a:prstGeom>
          <a:ln w="38100" cap="sq" cmpd="sng">
            <a:solidFill>
              <a:srgbClr val="000099"/>
            </a:solidFill>
            <a:round/>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81000" y="1524000"/>
            <a:ext cx="8064896" cy="3657596"/>
          </a:xfrm>
          <a:prstGeom prst="rect">
            <a:avLst/>
          </a:prstGeom>
          <a:noFill/>
        </p:spPr>
        <p:txBody>
          <a:bodyPr wrap="square" lIns="0" tIns="0" rIns="0" bIns="0" rtlCol="0">
            <a:noAutofit/>
          </a:bodyPr>
          <a:lstStyle/>
          <a:p>
            <a:pPr marL="457200" indent="-457200">
              <a:buFont typeface="Arial" panose="020B0604020202020204" pitchFamily="34" charset="0"/>
              <a:buChar char="•"/>
            </a:pPr>
            <a:r>
              <a:rPr lang="en-US" sz="2400" dirty="0">
                <a:latin typeface="Calibri" panose="020F0502020204030204" pitchFamily="34" charset="0"/>
              </a:rPr>
              <a:t>Analysis of infrastructure market shows significant opportunities. But we need to be efficient.</a:t>
            </a:r>
          </a:p>
          <a:p>
            <a:pPr marL="457200" indent="-457200">
              <a:buFont typeface="Arial" panose="020B0604020202020204" pitchFamily="34" charset="0"/>
              <a:buChar char="•"/>
            </a:pPr>
            <a:r>
              <a:rPr lang="en-US" sz="2400" dirty="0">
                <a:latin typeface="Calibri" panose="020F0502020204030204" pitchFamily="34" charset="0"/>
              </a:rPr>
              <a:t>Building in the work presented at the BOS, we have extended the dataset to include longer-term (and less certain) projects. </a:t>
            </a:r>
          </a:p>
          <a:p>
            <a:pPr marL="457200" indent="-457200">
              <a:buFont typeface="Arial" panose="020B0604020202020204" pitchFamily="34" charset="0"/>
              <a:buChar char="•"/>
            </a:pPr>
            <a:r>
              <a:rPr lang="en-US" sz="2400" dirty="0">
                <a:latin typeface="Calibri" panose="020F0502020204030204" pitchFamily="34" charset="0"/>
              </a:rPr>
              <a:t>This information can underpin a more efficient infrastructure market.</a:t>
            </a:r>
          </a:p>
          <a:p>
            <a:pPr marL="457200" indent="-457200">
              <a:buFont typeface="Arial" panose="020B0604020202020204" pitchFamily="34" charset="0"/>
              <a:buChar char="•"/>
            </a:pPr>
            <a:r>
              <a:rPr lang="en-US" sz="2400" dirty="0">
                <a:latin typeface="Calibri" panose="020F0502020204030204" pitchFamily="34" charset="0"/>
              </a:rPr>
              <a:t>Next step is to develop a </a:t>
            </a:r>
            <a:r>
              <a:rPr lang="en-US" sz="2400" i="1" dirty="0">
                <a:latin typeface="Calibri" panose="020F0502020204030204" pitchFamily="34" charset="0"/>
              </a:rPr>
              <a:t>market-facing</a:t>
            </a:r>
            <a:r>
              <a:rPr lang="en-US" sz="2400" dirty="0">
                <a:latin typeface="Calibri" panose="020F0502020204030204" pitchFamily="34" charset="0"/>
              </a:rPr>
              <a:t> Procurement Opportunities and Project Pipeline: </a:t>
            </a:r>
          </a:p>
          <a:p>
            <a:pPr marL="914400" lvl="1" indent="-457200">
              <a:buFont typeface="Arial" panose="020B0604020202020204" pitchFamily="34" charset="0"/>
              <a:buChar char="•"/>
            </a:pPr>
            <a:r>
              <a:rPr lang="en-US" sz="2400" dirty="0">
                <a:latin typeface="Calibri" panose="020F0502020204030204" pitchFamily="34" charset="0"/>
              </a:rPr>
              <a:t>Searchable.</a:t>
            </a:r>
          </a:p>
          <a:p>
            <a:pPr marL="914400" lvl="1" indent="-457200">
              <a:buFont typeface="Arial" panose="020B0604020202020204" pitchFamily="34" charset="0"/>
              <a:buChar char="•"/>
            </a:pPr>
            <a:r>
              <a:rPr lang="en-US" sz="2400" dirty="0">
                <a:latin typeface="Calibri" panose="020F0502020204030204" pitchFamily="34" charset="0"/>
              </a:rPr>
              <a:t>Provides basin information by PIC, sector, timing and project sizes.</a:t>
            </a:r>
          </a:p>
          <a:p>
            <a:pPr marL="914400" lvl="1" indent="-457200">
              <a:buFont typeface="Arial" panose="020B0604020202020204" pitchFamily="34" charset="0"/>
              <a:buChar char="•"/>
            </a:pPr>
            <a:r>
              <a:rPr lang="en-US" sz="2400" dirty="0">
                <a:latin typeface="Calibri" panose="020F0502020204030204" pitchFamily="34" charset="0"/>
              </a:rPr>
              <a:t>Provides information on individual packages and projects (where possible). </a:t>
            </a:r>
          </a:p>
        </p:txBody>
      </p:sp>
    </p:spTree>
    <p:extLst>
      <p:ext uri="{BB962C8B-B14F-4D97-AF65-F5344CB8AC3E}">
        <p14:creationId xmlns:p14="http://schemas.microsoft.com/office/powerpoint/2010/main" val="238493450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8534400" cy="584775"/>
          </a:xfrm>
          <a:prstGeom prst="rect">
            <a:avLst/>
          </a:prstGeom>
          <a:noFill/>
        </p:spPr>
        <p:txBody>
          <a:bodyPr wrap="square">
            <a:spAutoFit/>
          </a:bodyPr>
          <a:lstStyle/>
          <a:p>
            <a:pPr>
              <a:defRPr/>
            </a:pPr>
            <a:r>
              <a:rPr lang="en-US" sz="3200" b="1" dirty="0">
                <a:solidFill>
                  <a:srgbClr val="003399"/>
                </a:solidFill>
                <a:latin typeface="Calibri" panose="020F0502020204030204" pitchFamily="34" charset="0"/>
              </a:rPr>
              <a:t>Interactive activity</a:t>
            </a:r>
            <a:endParaRPr lang="en-GB" sz="3200" b="1" dirty="0">
              <a:solidFill>
                <a:srgbClr val="003399"/>
              </a:solidFill>
              <a:latin typeface="Calibri" panose="020F0502020204030204" pitchFamily="34" charset="0"/>
            </a:endParaRPr>
          </a:p>
        </p:txBody>
      </p:sp>
      <p:cxnSp>
        <p:nvCxnSpPr>
          <p:cNvPr id="4" name="Straight Connector 3"/>
          <p:cNvCxnSpPr/>
          <p:nvPr/>
        </p:nvCxnSpPr>
        <p:spPr>
          <a:xfrm>
            <a:off x="381000" y="1295400"/>
            <a:ext cx="8064896" cy="0"/>
          </a:xfrm>
          <a:prstGeom prst="line">
            <a:avLst/>
          </a:prstGeom>
          <a:ln w="38100" cap="sq" cmpd="sng">
            <a:solidFill>
              <a:srgbClr val="000099"/>
            </a:solidFill>
            <a:round/>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81000" y="1524000"/>
            <a:ext cx="8064896" cy="3657596"/>
          </a:xfrm>
          <a:prstGeom prst="rect">
            <a:avLst/>
          </a:prstGeom>
          <a:noFill/>
        </p:spPr>
        <p:txBody>
          <a:bodyPr wrap="square" lIns="0" tIns="0" rIns="0" bIns="0" rtlCol="0">
            <a:noAutofit/>
          </a:bodyPr>
          <a:lstStyle/>
          <a:p>
            <a:pPr marL="342900" indent="-342900">
              <a:buFont typeface="Arial" panose="020B0604020202020204" pitchFamily="34" charset="0"/>
              <a:buChar char="•"/>
            </a:pPr>
            <a:r>
              <a:rPr lang="en-US" sz="2400" dirty="0">
                <a:latin typeface="Calibri" panose="020F0502020204030204" pitchFamily="34" charset="0"/>
              </a:rPr>
              <a:t>The development of an on-line Pipeline is underway.</a:t>
            </a:r>
          </a:p>
          <a:p>
            <a:pPr marL="342900" indent="-342900">
              <a:buFont typeface="Arial" panose="020B0604020202020204" pitchFamily="34" charset="0"/>
              <a:buChar char="•"/>
            </a:pPr>
            <a:r>
              <a:rPr lang="en-US" sz="2400" dirty="0">
                <a:latin typeface="Calibri" panose="020F0502020204030204" pitchFamily="34" charset="0"/>
              </a:rPr>
              <a:t>We need your help to design it!</a:t>
            </a:r>
          </a:p>
          <a:p>
            <a:pPr marL="342900" indent="-342900">
              <a:buFont typeface="Arial" panose="020B0604020202020204" pitchFamily="34" charset="0"/>
              <a:buChar char="•"/>
            </a:pPr>
            <a:r>
              <a:rPr lang="en-US" sz="2400" dirty="0">
                <a:latin typeface="Calibri" panose="020F0502020204030204" pitchFamily="34" charset="0"/>
              </a:rPr>
              <a:t>This interactive session is to get your views on what is important and useful to you in terms of the features of the Pipeline:</a:t>
            </a:r>
          </a:p>
          <a:p>
            <a:pPr marL="800100" lvl="1" indent="-342900">
              <a:buFont typeface="Arial" panose="020B0604020202020204" pitchFamily="34" charset="0"/>
              <a:buChar char="•"/>
            </a:pPr>
            <a:r>
              <a:rPr lang="en-US" sz="2400" b="1" dirty="0">
                <a:latin typeface="Calibri" panose="020F0502020204030204" pitchFamily="34" charset="0"/>
              </a:rPr>
              <a:t>Search features </a:t>
            </a:r>
            <a:r>
              <a:rPr lang="en-US" sz="2400" dirty="0">
                <a:latin typeface="Calibri" panose="020F0502020204030204" pitchFamily="34" charset="0"/>
              </a:rPr>
              <a:t>(how you will search for information).</a:t>
            </a:r>
          </a:p>
          <a:p>
            <a:pPr marL="800100" lvl="1" indent="-342900">
              <a:buFont typeface="Arial" panose="020B0604020202020204" pitchFamily="34" charset="0"/>
              <a:buChar char="•"/>
            </a:pPr>
            <a:r>
              <a:rPr lang="en-US" sz="2400" b="1" dirty="0">
                <a:latin typeface="Calibri" panose="020F0502020204030204" pitchFamily="34" charset="0"/>
              </a:rPr>
              <a:t>Standard reporting features </a:t>
            </a:r>
            <a:r>
              <a:rPr lang="en-US" sz="2400" dirty="0">
                <a:latin typeface="Calibri" panose="020F0502020204030204" pitchFamily="34" charset="0"/>
              </a:rPr>
              <a:t>(how outputs should be reported).  </a:t>
            </a:r>
          </a:p>
        </p:txBody>
      </p:sp>
    </p:spTree>
    <p:extLst>
      <p:ext uri="{BB962C8B-B14F-4D97-AF65-F5344CB8AC3E}">
        <p14:creationId xmlns:p14="http://schemas.microsoft.com/office/powerpoint/2010/main" val="16396053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8534400" cy="584775"/>
          </a:xfrm>
          <a:prstGeom prst="rect">
            <a:avLst/>
          </a:prstGeom>
          <a:noFill/>
        </p:spPr>
        <p:txBody>
          <a:bodyPr wrap="square">
            <a:spAutoFit/>
          </a:bodyPr>
          <a:lstStyle/>
          <a:p>
            <a:pPr>
              <a:defRPr/>
            </a:pPr>
            <a:r>
              <a:rPr lang="en-US" sz="3200" b="1" dirty="0">
                <a:solidFill>
                  <a:srgbClr val="003399"/>
                </a:solidFill>
                <a:latin typeface="Calibri" panose="020F0502020204030204" pitchFamily="34" charset="0"/>
              </a:rPr>
              <a:t>Interactive activity</a:t>
            </a:r>
            <a:endParaRPr lang="en-GB" sz="3200" b="1" dirty="0">
              <a:solidFill>
                <a:srgbClr val="003399"/>
              </a:solidFill>
              <a:latin typeface="Calibri" panose="020F0502020204030204" pitchFamily="34" charset="0"/>
            </a:endParaRPr>
          </a:p>
        </p:txBody>
      </p:sp>
      <p:cxnSp>
        <p:nvCxnSpPr>
          <p:cNvPr id="4" name="Straight Connector 3"/>
          <p:cNvCxnSpPr/>
          <p:nvPr/>
        </p:nvCxnSpPr>
        <p:spPr>
          <a:xfrm>
            <a:off x="381000" y="1295400"/>
            <a:ext cx="8064896" cy="0"/>
          </a:xfrm>
          <a:prstGeom prst="line">
            <a:avLst/>
          </a:prstGeom>
          <a:ln w="38100" cap="sq" cmpd="sng">
            <a:solidFill>
              <a:srgbClr val="000099"/>
            </a:solidFill>
            <a:round/>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81000" y="1524000"/>
            <a:ext cx="8064896" cy="761999"/>
          </a:xfrm>
          <a:prstGeom prst="rect">
            <a:avLst/>
          </a:prstGeom>
          <a:noFill/>
        </p:spPr>
        <p:txBody>
          <a:bodyPr wrap="square" lIns="0" tIns="0" rIns="0" bIns="0" rtlCol="0">
            <a:noAutofit/>
          </a:bodyPr>
          <a:lstStyle/>
          <a:p>
            <a:pPr marL="342900" indent="-342900">
              <a:buFont typeface="Arial" panose="020B0604020202020204" pitchFamily="34" charset="0"/>
              <a:buChar char="•"/>
            </a:pPr>
            <a:r>
              <a:rPr lang="en-US" sz="2400" dirty="0">
                <a:latin typeface="Calibri" panose="020F0502020204030204" pitchFamily="34" charset="0"/>
              </a:rPr>
              <a:t>A series of questions.</a:t>
            </a:r>
          </a:p>
          <a:p>
            <a:pPr marL="342900" indent="-342900">
              <a:buFont typeface="Arial" panose="020B0604020202020204" pitchFamily="34" charset="0"/>
              <a:buChar char="•"/>
            </a:pPr>
            <a:r>
              <a:rPr lang="en-US" sz="2400" dirty="0">
                <a:latin typeface="Calibri" panose="020F0502020204030204" pitchFamily="34" charset="0"/>
              </a:rPr>
              <a:t>Respond showing your views.</a:t>
            </a:r>
          </a:p>
          <a:p>
            <a:pPr marL="342900" indent="-342900">
              <a:buFont typeface="Arial" panose="020B0604020202020204" pitchFamily="34" charset="0"/>
              <a:buChar char="•"/>
            </a:pPr>
            <a:r>
              <a:rPr lang="en-US" sz="2400" dirty="0">
                <a:latin typeface="Calibri" panose="020F0502020204030204" pitchFamily="34" charset="0"/>
              </a:rPr>
              <a:t>Questions will come up on screen one-by-one.</a:t>
            </a:r>
          </a:p>
        </p:txBody>
      </p:sp>
      <p:pic>
        <p:nvPicPr>
          <p:cNvPr id="3074" name="Picture 2">
            <a:extLst>
              <a:ext uri="{FF2B5EF4-FFF2-40B4-BE49-F238E27FC236}">
                <a16:creationId xmlns:a16="http://schemas.microsoft.com/office/drawing/2014/main" id="{7DDB3977-1E10-1B8A-EEC4-B35DAF397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25776"/>
            <a:ext cx="6705600" cy="35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2451DBE-530B-147C-3AD0-846EDB887EA6}"/>
              </a:ext>
            </a:extLst>
          </p:cNvPr>
          <p:cNvSpPr txBox="1"/>
          <p:nvPr/>
        </p:nvSpPr>
        <p:spPr>
          <a:xfrm>
            <a:off x="6787677" y="1676400"/>
            <a:ext cx="1968896" cy="1477328"/>
          </a:xfrm>
          <a:prstGeom prst="rect">
            <a:avLst/>
          </a:prstGeom>
          <a:noFill/>
        </p:spPr>
        <p:txBody>
          <a:bodyPr wrap="square" rtlCol="0">
            <a:spAutoFit/>
          </a:bodyPr>
          <a:lstStyle/>
          <a:p>
            <a:pPr algn="ctr"/>
            <a:r>
              <a:rPr lang="en-US" dirty="0"/>
              <a:t>E.g. If knowing the location of opportunities is  very important, choose 5</a:t>
            </a:r>
          </a:p>
        </p:txBody>
      </p:sp>
      <p:sp>
        <p:nvSpPr>
          <p:cNvPr id="5" name="Oval 4">
            <a:extLst>
              <a:ext uri="{FF2B5EF4-FFF2-40B4-BE49-F238E27FC236}">
                <a16:creationId xmlns:a16="http://schemas.microsoft.com/office/drawing/2014/main" id="{1424527E-9399-DBAE-CD13-DAB164E0DF19}"/>
              </a:ext>
            </a:extLst>
          </p:cNvPr>
          <p:cNvSpPr/>
          <p:nvPr/>
        </p:nvSpPr>
        <p:spPr>
          <a:xfrm>
            <a:off x="2590800" y="5105400"/>
            <a:ext cx="457200" cy="609600"/>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25387F0D-134F-288D-51AA-3F6866D9C162}"/>
              </a:ext>
            </a:extLst>
          </p:cNvPr>
          <p:cNvCxnSpPr/>
          <p:nvPr/>
        </p:nvCxnSpPr>
        <p:spPr>
          <a:xfrm flipH="1">
            <a:off x="3200400" y="3276600"/>
            <a:ext cx="4571725" cy="19812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37741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8534400" cy="584775"/>
          </a:xfrm>
          <a:prstGeom prst="rect">
            <a:avLst/>
          </a:prstGeom>
          <a:noFill/>
        </p:spPr>
        <p:txBody>
          <a:bodyPr wrap="square">
            <a:spAutoFit/>
          </a:bodyPr>
          <a:lstStyle/>
          <a:p>
            <a:pPr>
              <a:defRPr/>
            </a:pPr>
            <a:r>
              <a:rPr lang="en-US" sz="3200" b="1" dirty="0">
                <a:solidFill>
                  <a:srgbClr val="003399"/>
                </a:solidFill>
                <a:latin typeface="Calibri" panose="020F0502020204030204" pitchFamily="34" charset="0"/>
              </a:rPr>
              <a:t>Overview</a:t>
            </a:r>
            <a:endParaRPr lang="en-GB" sz="3200" b="1" dirty="0">
              <a:solidFill>
                <a:srgbClr val="003399"/>
              </a:solidFill>
              <a:latin typeface="Calibri" panose="020F0502020204030204" pitchFamily="34" charset="0"/>
            </a:endParaRPr>
          </a:p>
        </p:txBody>
      </p:sp>
      <p:cxnSp>
        <p:nvCxnSpPr>
          <p:cNvPr id="4" name="Straight Connector 3"/>
          <p:cNvCxnSpPr/>
          <p:nvPr/>
        </p:nvCxnSpPr>
        <p:spPr>
          <a:xfrm>
            <a:off x="381000" y="1295400"/>
            <a:ext cx="8064896" cy="0"/>
          </a:xfrm>
          <a:prstGeom prst="line">
            <a:avLst/>
          </a:prstGeom>
          <a:ln w="38100" cap="sq" cmpd="sng">
            <a:solidFill>
              <a:srgbClr val="000099"/>
            </a:solidFill>
            <a:round/>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81000" y="1524000"/>
            <a:ext cx="8064896" cy="3657596"/>
          </a:xfrm>
          <a:prstGeom prst="rect">
            <a:avLst/>
          </a:prstGeom>
          <a:noFill/>
        </p:spPr>
        <p:txBody>
          <a:bodyPr wrap="square" lIns="0" tIns="0" rIns="0" bIns="0" rtlCol="0">
            <a:noAutofit/>
          </a:bodyPr>
          <a:lstStyle/>
          <a:p>
            <a:pPr marL="457200" indent="-457200">
              <a:buFont typeface="Arial" panose="020B0604020202020204" pitchFamily="34" charset="0"/>
              <a:buChar char="•"/>
            </a:pPr>
            <a:r>
              <a:rPr lang="en-US" sz="2400" b="1" dirty="0">
                <a:latin typeface="Calibri" panose="020F0502020204030204" pitchFamily="34" charset="0"/>
              </a:rPr>
              <a:t>Setting the scene </a:t>
            </a:r>
            <a:r>
              <a:rPr lang="en-US" sz="2400" dirty="0">
                <a:latin typeface="Calibri" panose="020F0502020204030204" pitchFamily="34" charset="0"/>
              </a:rPr>
              <a:t>(Pacific Quality Infrastructure Principles and the infrastructure project cycle).</a:t>
            </a:r>
          </a:p>
          <a:p>
            <a:endParaRPr lang="en-US" sz="2400" dirty="0">
              <a:latin typeface="Calibri" panose="020F0502020204030204" pitchFamily="34" charset="0"/>
            </a:endParaRPr>
          </a:p>
          <a:p>
            <a:pPr marL="457200" indent="-457200">
              <a:buFont typeface="Arial" panose="020B0604020202020204" pitchFamily="34" charset="0"/>
              <a:buChar char="•"/>
            </a:pPr>
            <a:r>
              <a:rPr lang="en-US" sz="2400" b="1" dirty="0">
                <a:latin typeface="Calibri" panose="020F0502020204030204" pitchFamily="34" charset="0"/>
              </a:rPr>
              <a:t>The infrastructure market </a:t>
            </a:r>
            <a:r>
              <a:rPr lang="en-US" sz="2400" dirty="0">
                <a:latin typeface="Calibri" panose="020F0502020204030204" pitchFamily="34" charset="0"/>
              </a:rPr>
              <a:t>(The scale, scope and location of potential investments. Can we absorb the projects? Are the opportunities getting greater or smaller?).</a:t>
            </a:r>
          </a:p>
          <a:p>
            <a:endParaRPr lang="en-US" sz="2400" dirty="0">
              <a:latin typeface="Calibri" panose="020F0502020204030204" pitchFamily="34" charset="0"/>
            </a:endParaRPr>
          </a:p>
          <a:p>
            <a:pPr marL="457200" indent="-457200">
              <a:buFont typeface="Arial" panose="020B0604020202020204" pitchFamily="34" charset="0"/>
              <a:buChar char="•"/>
            </a:pPr>
            <a:r>
              <a:rPr lang="en-US" sz="2400" b="1" dirty="0">
                <a:latin typeface="Calibri" panose="020F0502020204030204" pitchFamily="34" charset="0"/>
              </a:rPr>
              <a:t>A Pacific Procurement Opportunities and Project Pipeline </a:t>
            </a:r>
            <a:r>
              <a:rPr lang="en-US" sz="2400" dirty="0">
                <a:latin typeface="Calibri" panose="020F0502020204030204" pitchFamily="34" charset="0"/>
              </a:rPr>
              <a:t>(Making infrastructure markets more efficient – the role of the Pipeline. Pipeline and interactive design session). </a:t>
            </a:r>
          </a:p>
          <a:p>
            <a:pPr marL="457200" indent="-457200">
              <a:lnSpc>
                <a:spcPct val="150000"/>
              </a:lnSpc>
              <a:buFont typeface="Arial" panose="020B0604020202020204" pitchFamily="34" charset="0"/>
              <a:buChar char="•"/>
            </a:pPr>
            <a:endParaRPr lang="en-US" sz="2400" dirty="0">
              <a:latin typeface="Calibri" panose="020F0502020204030204" pitchFamily="34" charset="0"/>
            </a:endParaRPr>
          </a:p>
          <a:p>
            <a:pPr marL="457200" indent="-457200">
              <a:lnSpc>
                <a:spcPct val="150000"/>
              </a:lnSpc>
              <a:buFont typeface="Arial" panose="020B0604020202020204" pitchFamily="34" charset="0"/>
              <a:buChar char="•"/>
            </a:pPr>
            <a:endParaRPr lang="en-US" sz="2400" dirty="0">
              <a:latin typeface="Calibri" panose="020F0502020204030204" pitchFamily="34" charset="0"/>
            </a:endParaRPr>
          </a:p>
        </p:txBody>
      </p:sp>
    </p:spTree>
    <p:extLst>
      <p:ext uri="{BB962C8B-B14F-4D97-AF65-F5344CB8AC3E}">
        <p14:creationId xmlns:p14="http://schemas.microsoft.com/office/powerpoint/2010/main" val="373750858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C0A2-EDAC-AEDB-360A-D52710AE2B71}"/>
              </a:ext>
            </a:extLst>
          </p:cNvPr>
          <p:cNvSpPr>
            <a:spLocks noGrp="1"/>
          </p:cNvSpPr>
          <p:nvPr>
            <p:ph type="title"/>
          </p:nvPr>
        </p:nvSpPr>
        <p:spPr/>
        <p:txBody>
          <a:bodyPr/>
          <a:lstStyle/>
          <a:p>
            <a:r>
              <a:rPr lang="en-US" dirty="0"/>
              <a:t>Setting the scene</a:t>
            </a:r>
          </a:p>
        </p:txBody>
      </p:sp>
      <p:sp>
        <p:nvSpPr>
          <p:cNvPr id="3" name="Text Placeholder 2">
            <a:extLst>
              <a:ext uri="{FF2B5EF4-FFF2-40B4-BE49-F238E27FC236}">
                <a16:creationId xmlns:a16="http://schemas.microsoft.com/office/drawing/2014/main" id="{C51D3A5C-E375-43B6-14A3-6C8EAD8D3B0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8543533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8534400" cy="584775"/>
          </a:xfrm>
          <a:prstGeom prst="rect">
            <a:avLst/>
          </a:prstGeom>
          <a:noFill/>
        </p:spPr>
        <p:txBody>
          <a:bodyPr wrap="square">
            <a:spAutoFit/>
          </a:bodyPr>
          <a:lstStyle/>
          <a:p>
            <a:pPr>
              <a:defRPr/>
            </a:pPr>
            <a:r>
              <a:rPr lang="en-US" sz="3200" b="1" dirty="0">
                <a:solidFill>
                  <a:srgbClr val="003399"/>
                </a:solidFill>
                <a:latin typeface="Calibri" panose="020F0502020204030204" pitchFamily="34" charset="0"/>
              </a:rPr>
              <a:t>Pacific Quality Infrastructure Principles</a:t>
            </a:r>
            <a:endParaRPr lang="en-GB" sz="3200" b="1" dirty="0">
              <a:solidFill>
                <a:srgbClr val="003399"/>
              </a:solidFill>
              <a:latin typeface="Calibri" panose="020F0502020204030204" pitchFamily="34" charset="0"/>
            </a:endParaRPr>
          </a:p>
        </p:txBody>
      </p:sp>
      <p:cxnSp>
        <p:nvCxnSpPr>
          <p:cNvPr id="4" name="Straight Connector 3"/>
          <p:cNvCxnSpPr/>
          <p:nvPr/>
        </p:nvCxnSpPr>
        <p:spPr>
          <a:xfrm>
            <a:off x="381000" y="1295400"/>
            <a:ext cx="8064896" cy="0"/>
          </a:xfrm>
          <a:prstGeom prst="line">
            <a:avLst/>
          </a:prstGeom>
          <a:ln w="38100" cap="sq" cmpd="sng">
            <a:solidFill>
              <a:srgbClr val="000099"/>
            </a:solidFill>
            <a:round/>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133600" y="1523999"/>
            <a:ext cx="6312296" cy="4799407"/>
          </a:xfrm>
          <a:prstGeom prst="rect">
            <a:avLst/>
          </a:prstGeom>
          <a:noFill/>
        </p:spPr>
        <p:txBody>
          <a:bodyPr wrap="square" lIns="0" tIns="0" rIns="0" bIns="0" rtlCol="0">
            <a:noAutofit/>
          </a:bodyPr>
          <a:lstStyle/>
          <a:p>
            <a:endParaRPr lang="en-US" sz="2000" b="1" dirty="0">
              <a:solidFill>
                <a:schemeClr val="tx1"/>
              </a:solidFill>
            </a:endParaRPr>
          </a:p>
          <a:p>
            <a:endParaRPr lang="en-US" sz="2000" b="1" dirty="0">
              <a:solidFill>
                <a:schemeClr val="tx1"/>
              </a:solidFill>
            </a:endParaRPr>
          </a:p>
          <a:p>
            <a:r>
              <a:rPr lang="en-US" sz="2000" b="1" dirty="0">
                <a:solidFill>
                  <a:schemeClr val="tx1"/>
                </a:solidFill>
              </a:rPr>
              <a:t>Local Content. </a:t>
            </a:r>
            <a:r>
              <a:rPr lang="en-US" sz="2000" b="0" dirty="0">
                <a:solidFill>
                  <a:schemeClr val="tx1"/>
                </a:solidFill>
              </a:rPr>
              <a:t>Use local </a:t>
            </a:r>
            <a:r>
              <a:rPr lang="en-US" sz="2000" b="0" dirty="0" err="1">
                <a:solidFill>
                  <a:schemeClr val="tx1"/>
                </a:solidFill>
              </a:rPr>
              <a:t>labour</a:t>
            </a:r>
            <a:r>
              <a:rPr lang="en-US" sz="2000" b="0" dirty="0">
                <a:solidFill>
                  <a:schemeClr val="tx1"/>
                </a:solidFill>
              </a:rPr>
              <a:t>, develop local talent, support local businesses.</a:t>
            </a:r>
          </a:p>
          <a:p>
            <a:endParaRPr lang="en-US" sz="2000" dirty="0"/>
          </a:p>
          <a:p>
            <a:endParaRPr lang="en-US" sz="2000" dirty="0"/>
          </a:p>
          <a:p>
            <a:endParaRPr lang="en-US" sz="2000" b="1" dirty="0">
              <a:solidFill>
                <a:schemeClr val="tx1"/>
              </a:solidFill>
            </a:endParaRPr>
          </a:p>
          <a:p>
            <a:r>
              <a:rPr lang="en-US" sz="2000" b="1" dirty="0">
                <a:solidFill>
                  <a:schemeClr val="tx1"/>
                </a:solidFill>
              </a:rPr>
              <a:t>Value for Money. </a:t>
            </a:r>
            <a:r>
              <a:rPr lang="en-US" sz="2000" b="0" dirty="0">
                <a:solidFill>
                  <a:schemeClr val="tx1"/>
                </a:solidFill>
              </a:rPr>
              <a:t>Generate positive social and economic values.</a:t>
            </a:r>
          </a:p>
          <a:p>
            <a:endParaRPr lang="en-US" sz="2000" dirty="0"/>
          </a:p>
          <a:p>
            <a:endParaRPr lang="en-US" sz="2000" b="0" dirty="0">
              <a:solidFill>
                <a:schemeClr val="tx1"/>
              </a:solidFill>
            </a:endParaRPr>
          </a:p>
          <a:p>
            <a:endParaRPr lang="en-US" sz="2000" b="0" dirty="0">
              <a:solidFill>
                <a:schemeClr val="tx1"/>
              </a:solidFill>
            </a:endParaRPr>
          </a:p>
          <a:p>
            <a:r>
              <a:rPr lang="en-US" sz="2000" b="1" dirty="0">
                <a:solidFill>
                  <a:schemeClr val="tx1"/>
                </a:solidFill>
              </a:rPr>
              <a:t>Climate Resilience. </a:t>
            </a:r>
            <a:r>
              <a:rPr lang="en-US" sz="2000" b="0" dirty="0">
                <a:solidFill>
                  <a:schemeClr val="tx1"/>
                </a:solidFill>
              </a:rPr>
              <a:t>Build resilience to future impacts of climate change.</a:t>
            </a:r>
          </a:p>
          <a:p>
            <a:endParaRPr lang="en-US" sz="2000" dirty="0"/>
          </a:p>
        </p:txBody>
      </p:sp>
      <p:pic>
        <p:nvPicPr>
          <p:cNvPr id="10" name="Picture 9" descr="A group of people wearing helmets&#10;&#10;Description automatically generated">
            <a:extLst>
              <a:ext uri="{FF2B5EF4-FFF2-40B4-BE49-F238E27FC236}">
                <a16:creationId xmlns:a16="http://schemas.microsoft.com/office/drawing/2014/main" id="{77373A3A-F078-0680-3264-5B51D629BCAA}"/>
              </a:ext>
            </a:extLst>
          </p:cNvPr>
          <p:cNvPicPr>
            <a:picLocks noChangeAspect="1"/>
          </p:cNvPicPr>
          <p:nvPr/>
        </p:nvPicPr>
        <p:blipFill>
          <a:blip r:embed="rId3"/>
          <a:stretch>
            <a:fillRect/>
          </a:stretch>
        </p:blipFill>
        <p:spPr>
          <a:xfrm>
            <a:off x="631563" y="1548839"/>
            <a:ext cx="1335206" cy="1335206"/>
          </a:xfrm>
          <a:prstGeom prst="rect">
            <a:avLst/>
          </a:prstGeom>
        </p:spPr>
      </p:pic>
      <p:pic>
        <p:nvPicPr>
          <p:cNvPr id="11" name="Picture 10">
            <a:extLst>
              <a:ext uri="{FF2B5EF4-FFF2-40B4-BE49-F238E27FC236}">
                <a16:creationId xmlns:a16="http://schemas.microsoft.com/office/drawing/2014/main" id="{D9E8CADF-FCA4-D768-C55F-7FBF073F2F70}"/>
              </a:ext>
            </a:extLst>
          </p:cNvPr>
          <p:cNvPicPr>
            <a:picLocks noChangeAspect="1"/>
          </p:cNvPicPr>
          <p:nvPr/>
        </p:nvPicPr>
        <p:blipFill>
          <a:blip r:embed="rId4"/>
          <a:stretch>
            <a:fillRect/>
          </a:stretch>
        </p:blipFill>
        <p:spPr>
          <a:xfrm>
            <a:off x="684084" y="3250062"/>
            <a:ext cx="1144716" cy="1144716"/>
          </a:xfrm>
          <a:prstGeom prst="rect">
            <a:avLst/>
          </a:prstGeom>
        </p:spPr>
      </p:pic>
      <p:pic>
        <p:nvPicPr>
          <p:cNvPr id="12" name="Picture 11">
            <a:extLst>
              <a:ext uri="{FF2B5EF4-FFF2-40B4-BE49-F238E27FC236}">
                <a16:creationId xmlns:a16="http://schemas.microsoft.com/office/drawing/2014/main" id="{8994B1F9-9B5E-3EBA-F6C9-48498D19E722}"/>
              </a:ext>
            </a:extLst>
          </p:cNvPr>
          <p:cNvPicPr>
            <a:picLocks noChangeAspect="1"/>
          </p:cNvPicPr>
          <p:nvPr/>
        </p:nvPicPr>
        <p:blipFill>
          <a:blip r:embed="rId5"/>
          <a:stretch>
            <a:fillRect/>
          </a:stretch>
        </p:blipFill>
        <p:spPr>
          <a:xfrm>
            <a:off x="765915" y="4838705"/>
            <a:ext cx="1144716" cy="1144716"/>
          </a:xfrm>
          <a:prstGeom prst="rect">
            <a:avLst/>
          </a:prstGeom>
        </p:spPr>
      </p:pic>
    </p:spTree>
    <p:extLst>
      <p:ext uri="{BB962C8B-B14F-4D97-AF65-F5344CB8AC3E}">
        <p14:creationId xmlns:p14="http://schemas.microsoft.com/office/powerpoint/2010/main" val="309717920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8534400" cy="584775"/>
          </a:xfrm>
          <a:prstGeom prst="rect">
            <a:avLst/>
          </a:prstGeom>
          <a:noFill/>
        </p:spPr>
        <p:txBody>
          <a:bodyPr wrap="square">
            <a:spAutoFit/>
          </a:bodyPr>
          <a:lstStyle/>
          <a:p>
            <a:pPr>
              <a:defRPr/>
            </a:pPr>
            <a:r>
              <a:rPr lang="en-US" sz="3200" b="1" dirty="0">
                <a:solidFill>
                  <a:srgbClr val="003399"/>
                </a:solidFill>
                <a:latin typeface="Calibri" panose="020F0502020204030204" pitchFamily="34" charset="0"/>
              </a:rPr>
              <a:t>Pacific Quality Infrastructure Principles</a:t>
            </a:r>
            <a:endParaRPr lang="en-GB" sz="3200" b="1" dirty="0">
              <a:solidFill>
                <a:srgbClr val="003399"/>
              </a:solidFill>
              <a:latin typeface="Calibri" panose="020F0502020204030204" pitchFamily="34" charset="0"/>
            </a:endParaRPr>
          </a:p>
        </p:txBody>
      </p:sp>
      <p:cxnSp>
        <p:nvCxnSpPr>
          <p:cNvPr id="4" name="Straight Connector 3"/>
          <p:cNvCxnSpPr/>
          <p:nvPr/>
        </p:nvCxnSpPr>
        <p:spPr>
          <a:xfrm>
            <a:off x="381000" y="1295400"/>
            <a:ext cx="8064896" cy="0"/>
          </a:xfrm>
          <a:prstGeom prst="line">
            <a:avLst/>
          </a:prstGeom>
          <a:ln w="38100" cap="sq" cmpd="sng">
            <a:solidFill>
              <a:srgbClr val="000099"/>
            </a:solidFill>
            <a:round/>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828800" y="1523999"/>
            <a:ext cx="6617096" cy="4800595"/>
          </a:xfrm>
          <a:prstGeom prst="rect">
            <a:avLst/>
          </a:prstGeom>
          <a:noFill/>
        </p:spPr>
        <p:txBody>
          <a:bodyPr wrap="square" lIns="0" tIns="0" rIns="0" bIns="0" rtlCol="0">
            <a:noAutofit/>
          </a:bodyPr>
          <a:lstStyle/>
          <a:p>
            <a:endParaRPr lang="en-US" sz="2000" b="1" dirty="0">
              <a:solidFill>
                <a:schemeClr val="tx1"/>
              </a:solidFill>
            </a:endParaRPr>
          </a:p>
          <a:p>
            <a:r>
              <a:rPr lang="en-US" sz="2000" b="1" dirty="0">
                <a:solidFill>
                  <a:schemeClr val="tx1"/>
                </a:solidFill>
              </a:rPr>
              <a:t>Responsible Borrowing and Governance. </a:t>
            </a:r>
            <a:r>
              <a:rPr lang="en-US" sz="2000" b="0" dirty="0">
                <a:solidFill>
                  <a:schemeClr val="tx1"/>
                </a:solidFill>
              </a:rPr>
              <a:t>Borrow sustainably, spend transparently and accountably</a:t>
            </a:r>
          </a:p>
          <a:p>
            <a:endParaRPr lang="en-US" sz="2000" dirty="0"/>
          </a:p>
          <a:p>
            <a:endParaRPr lang="en-US" sz="2000" dirty="0"/>
          </a:p>
          <a:p>
            <a:r>
              <a:rPr lang="en-US" sz="2000" b="1" dirty="0">
                <a:solidFill>
                  <a:schemeClr val="tx1"/>
                </a:solidFill>
              </a:rPr>
              <a:t>Social and Environmental</a:t>
            </a:r>
            <a:r>
              <a:rPr lang="en-US" sz="2000" b="0" dirty="0">
                <a:solidFill>
                  <a:schemeClr val="tx1"/>
                </a:solidFill>
              </a:rPr>
              <a:t>. Safeguards protect the environment, people and livelihoods.</a:t>
            </a:r>
          </a:p>
          <a:p>
            <a:endParaRPr lang="en-US" sz="2000" dirty="0"/>
          </a:p>
          <a:p>
            <a:endParaRPr lang="en-US" sz="2000" b="0" dirty="0">
              <a:solidFill>
                <a:schemeClr val="tx1"/>
              </a:solidFill>
            </a:endParaRPr>
          </a:p>
          <a:p>
            <a:endParaRPr lang="en-US" sz="2000" dirty="0"/>
          </a:p>
          <a:p>
            <a:r>
              <a:rPr lang="en-US" sz="2000" b="1" dirty="0">
                <a:solidFill>
                  <a:schemeClr val="tx1"/>
                </a:solidFill>
              </a:rPr>
              <a:t>Inclusivity. </a:t>
            </a:r>
            <a:r>
              <a:rPr lang="en-US" sz="2000" b="0" dirty="0">
                <a:solidFill>
                  <a:schemeClr val="tx1"/>
                </a:solidFill>
              </a:rPr>
              <a:t>Infrastructure for all, inclusively developed.</a:t>
            </a:r>
          </a:p>
          <a:p>
            <a:endParaRPr lang="en-US" sz="2000" dirty="0"/>
          </a:p>
          <a:p>
            <a:endParaRPr lang="en-US" sz="2000" dirty="0"/>
          </a:p>
          <a:p>
            <a:r>
              <a:rPr lang="en-US" sz="2000" b="1" dirty="0">
                <a:solidFill>
                  <a:schemeClr val="tx1"/>
                </a:solidFill>
              </a:rPr>
              <a:t>Private Sector Investment. </a:t>
            </a:r>
            <a:r>
              <a:rPr lang="en-US" sz="2000" b="0" dirty="0" err="1">
                <a:solidFill>
                  <a:schemeClr val="tx1"/>
                </a:solidFill>
              </a:rPr>
              <a:t>Incentivise</a:t>
            </a:r>
            <a:r>
              <a:rPr lang="en-US" sz="2000" b="0" dirty="0">
                <a:solidFill>
                  <a:schemeClr val="tx1"/>
                </a:solidFill>
              </a:rPr>
              <a:t> private sector to finance and develop infrastructure.</a:t>
            </a:r>
          </a:p>
        </p:txBody>
      </p:sp>
      <p:pic>
        <p:nvPicPr>
          <p:cNvPr id="5" name="Picture 4">
            <a:extLst>
              <a:ext uri="{FF2B5EF4-FFF2-40B4-BE49-F238E27FC236}">
                <a16:creationId xmlns:a16="http://schemas.microsoft.com/office/drawing/2014/main" id="{54DFEE32-68C3-2C7A-D3E4-0E6F9C52AF01}"/>
              </a:ext>
            </a:extLst>
          </p:cNvPr>
          <p:cNvPicPr>
            <a:picLocks noChangeAspect="1"/>
          </p:cNvPicPr>
          <p:nvPr/>
        </p:nvPicPr>
        <p:blipFill>
          <a:blip r:embed="rId3"/>
          <a:stretch>
            <a:fillRect/>
          </a:stretch>
        </p:blipFill>
        <p:spPr>
          <a:xfrm>
            <a:off x="315687" y="1396427"/>
            <a:ext cx="1365236" cy="1365236"/>
          </a:xfrm>
          <a:prstGeom prst="rect">
            <a:avLst/>
          </a:prstGeom>
        </p:spPr>
      </p:pic>
      <p:pic>
        <p:nvPicPr>
          <p:cNvPr id="7" name="Picture 6">
            <a:extLst>
              <a:ext uri="{FF2B5EF4-FFF2-40B4-BE49-F238E27FC236}">
                <a16:creationId xmlns:a16="http://schemas.microsoft.com/office/drawing/2014/main" id="{F37EB045-537E-D0D6-AA82-C74E6E01C2C9}"/>
              </a:ext>
            </a:extLst>
          </p:cNvPr>
          <p:cNvPicPr>
            <a:picLocks noChangeAspect="1"/>
          </p:cNvPicPr>
          <p:nvPr/>
        </p:nvPicPr>
        <p:blipFill>
          <a:blip r:embed="rId4"/>
          <a:stretch>
            <a:fillRect/>
          </a:stretch>
        </p:blipFill>
        <p:spPr>
          <a:xfrm>
            <a:off x="405262" y="2865637"/>
            <a:ext cx="1118738" cy="1118738"/>
          </a:xfrm>
          <a:prstGeom prst="rect">
            <a:avLst/>
          </a:prstGeom>
        </p:spPr>
      </p:pic>
      <p:pic>
        <p:nvPicPr>
          <p:cNvPr id="8" name="Picture 7">
            <a:extLst>
              <a:ext uri="{FF2B5EF4-FFF2-40B4-BE49-F238E27FC236}">
                <a16:creationId xmlns:a16="http://schemas.microsoft.com/office/drawing/2014/main" id="{2CD90E0D-E00F-8D04-4348-38ADD79CD1D6}"/>
              </a:ext>
            </a:extLst>
          </p:cNvPr>
          <p:cNvPicPr>
            <a:picLocks noChangeAspect="1"/>
          </p:cNvPicPr>
          <p:nvPr/>
        </p:nvPicPr>
        <p:blipFill>
          <a:blip r:embed="rId5"/>
          <a:stretch>
            <a:fillRect/>
          </a:stretch>
        </p:blipFill>
        <p:spPr>
          <a:xfrm>
            <a:off x="405262" y="4149385"/>
            <a:ext cx="1118738" cy="1118738"/>
          </a:xfrm>
          <a:prstGeom prst="rect">
            <a:avLst/>
          </a:prstGeom>
        </p:spPr>
      </p:pic>
      <p:pic>
        <p:nvPicPr>
          <p:cNvPr id="9" name="Picture 8">
            <a:extLst>
              <a:ext uri="{FF2B5EF4-FFF2-40B4-BE49-F238E27FC236}">
                <a16:creationId xmlns:a16="http://schemas.microsoft.com/office/drawing/2014/main" id="{ADA4B4E4-A581-6E2F-E353-CBD303CE6ED8}"/>
              </a:ext>
            </a:extLst>
          </p:cNvPr>
          <p:cNvPicPr>
            <a:picLocks noChangeAspect="1"/>
          </p:cNvPicPr>
          <p:nvPr/>
        </p:nvPicPr>
        <p:blipFill>
          <a:blip r:embed="rId6"/>
          <a:stretch>
            <a:fillRect/>
          </a:stretch>
        </p:blipFill>
        <p:spPr>
          <a:xfrm>
            <a:off x="472382" y="5433133"/>
            <a:ext cx="1051618" cy="1051618"/>
          </a:xfrm>
          <a:prstGeom prst="rect">
            <a:avLst/>
          </a:prstGeom>
        </p:spPr>
      </p:pic>
    </p:spTree>
    <p:extLst>
      <p:ext uri="{BB962C8B-B14F-4D97-AF65-F5344CB8AC3E}">
        <p14:creationId xmlns:p14="http://schemas.microsoft.com/office/powerpoint/2010/main" val="239314874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8534400" cy="584775"/>
          </a:xfrm>
          <a:prstGeom prst="rect">
            <a:avLst/>
          </a:prstGeom>
          <a:noFill/>
        </p:spPr>
        <p:txBody>
          <a:bodyPr wrap="square">
            <a:spAutoFit/>
          </a:bodyPr>
          <a:lstStyle/>
          <a:p>
            <a:pPr>
              <a:defRPr/>
            </a:pPr>
            <a:r>
              <a:rPr lang="en-US" sz="3200" b="1" dirty="0">
                <a:solidFill>
                  <a:srgbClr val="003399"/>
                </a:solidFill>
                <a:latin typeface="Calibri" panose="020F0502020204030204" pitchFamily="34" charset="0"/>
              </a:rPr>
              <a:t>The infrastructure project cycle &amp; PQIPs</a:t>
            </a:r>
            <a:endParaRPr lang="en-GB" sz="3200" b="1" dirty="0">
              <a:solidFill>
                <a:srgbClr val="003399"/>
              </a:solidFill>
              <a:latin typeface="Calibri" panose="020F0502020204030204" pitchFamily="34" charset="0"/>
            </a:endParaRPr>
          </a:p>
        </p:txBody>
      </p:sp>
      <p:cxnSp>
        <p:nvCxnSpPr>
          <p:cNvPr id="4" name="Straight Connector 3"/>
          <p:cNvCxnSpPr/>
          <p:nvPr/>
        </p:nvCxnSpPr>
        <p:spPr>
          <a:xfrm>
            <a:off x="381000" y="1295400"/>
            <a:ext cx="8064896" cy="0"/>
          </a:xfrm>
          <a:prstGeom prst="line">
            <a:avLst/>
          </a:prstGeom>
          <a:ln w="38100" cap="sq" cmpd="sng">
            <a:solidFill>
              <a:srgbClr val="000099"/>
            </a:solidFill>
            <a:round/>
          </a:ln>
          <a:effectLst/>
        </p:spPr>
        <p:style>
          <a:lnRef idx="2">
            <a:schemeClr val="accent1"/>
          </a:lnRef>
          <a:fillRef idx="0">
            <a:schemeClr val="accent1"/>
          </a:fillRef>
          <a:effectRef idx="1">
            <a:schemeClr val="accent1"/>
          </a:effectRef>
          <a:fontRef idx="minor">
            <a:schemeClr val="tx1"/>
          </a:fontRef>
        </p:style>
      </p:cxnSp>
      <p:graphicFrame>
        <p:nvGraphicFramePr>
          <p:cNvPr id="2" name="Diagram 1">
            <a:extLst>
              <a:ext uri="{FF2B5EF4-FFF2-40B4-BE49-F238E27FC236}">
                <a16:creationId xmlns:a16="http://schemas.microsoft.com/office/drawing/2014/main" id="{43792DB0-806A-954E-7E39-23DB6B1109B2}"/>
              </a:ext>
            </a:extLst>
          </p:cNvPr>
          <p:cNvGraphicFramePr/>
          <p:nvPr>
            <p:extLst>
              <p:ext uri="{D42A27DB-BD31-4B8C-83A1-F6EECF244321}">
                <p14:modId xmlns:p14="http://schemas.microsoft.com/office/powerpoint/2010/main" val="1523667273"/>
              </p:ext>
            </p:extLst>
          </p:nvPr>
        </p:nvGraphicFramePr>
        <p:xfrm>
          <a:off x="152400" y="4116372"/>
          <a:ext cx="8839200" cy="114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Shape 4">
            <a:extLst>
              <a:ext uri="{FF2B5EF4-FFF2-40B4-BE49-F238E27FC236}">
                <a16:creationId xmlns:a16="http://schemas.microsoft.com/office/drawing/2014/main" id="{F5AC42C5-FD25-BA37-AC5A-EC7C4BCF5DF2}"/>
              </a:ext>
            </a:extLst>
          </p:cNvPr>
          <p:cNvSpPr/>
          <p:nvPr/>
        </p:nvSpPr>
        <p:spPr>
          <a:xfrm>
            <a:off x="665447" y="2902017"/>
            <a:ext cx="7937104" cy="1026984"/>
          </a:xfrm>
          <a:custGeom>
            <a:avLst/>
            <a:gdLst>
              <a:gd name="connsiteX0" fmla="*/ 0 w 7620000"/>
              <a:gd name="connsiteY0" fmla="*/ 914400 h 1045028"/>
              <a:gd name="connsiteX1" fmla="*/ 261257 w 7620000"/>
              <a:gd name="connsiteY1" fmla="*/ 925285 h 1045028"/>
              <a:gd name="connsiteX2" fmla="*/ 326571 w 7620000"/>
              <a:gd name="connsiteY2" fmla="*/ 947057 h 1045028"/>
              <a:gd name="connsiteX3" fmla="*/ 391886 w 7620000"/>
              <a:gd name="connsiteY3" fmla="*/ 957942 h 1045028"/>
              <a:gd name="connsiteX4" fmla="*/ 729343 w 7620000"/>
              <a:gd name="connsiteY4" fmla="*/ 947057 h 1045028"/>
              <a:gd name="connsiteX5" fmla="*/ 947057 w 7620000"/>
              <a:gd name="connsiteY5" fmla="*/ 914400 h 1045028"/>
              <a:gd name="connsiteX6" fmla="*/ 1012371 w 7620000"/>
              <a:gd name="connsiteY6" fmla="*/ 903514 h 1045028"/>
              <a:gd name="connsiteX7" fmla="*/ 1099457 w 7620000"/>
              <a:gd name="connsiteY7" fmla="*/ 892628 h 1045028"/>
              <a:gd name="connsiteX8" fmla="*/ 1208314 w 7620000"/>
              <a:gd name="connsiteY8" fmla="*/ 859971 h 1045028"/>
              <a:gd name="connsiteX9" fmla="*/ 1295400 w 7620000"/>
              <a:gd name="connsiteY9" fmla="*/ 838200 h 1045028"/>
              <a:gd name="connsiteX10" fmla="*/ 1447800 w 7620000"/>
              <a:gd name="connsiteY10" fmla="*/ 805542 h 1045028"/>
              <a:gd name="connsiteX11" fmla="*/ 1513114 w 7620000"/>
              <a:gd name="connsiteY11" fmla="*/ 783771 h 1045028"/>
              <a:gd name="connsiteX12" fmla="*/ 1545771 w 7620000"/>
              <a:gd name="connsiteY12" fmla="*/ 772885 h 1045028"/>
              <a:gd name="connsiteX13" fmla="*/ 1643743 w 7620000"/>
              <a:gd name="connsiteY13" fmla="*/ 751114 h 1045028"/>
              <a:gd name="connsiteX14" fmla="*/ 1883228 w 7620000"/>
              <a:gd name="connsiteY14" fmla="*/ 762000 h 1045028"/>
              <a:gd name="connsiteX15" fmla="*/ 1937657 w 7620000"/>
              <a:gd name="connsiteY15" fmla="*/ 772885 h 1045028"/>
              <a:gd name="connsiteX16" fmla="*/ 2035628 w 7620000"/>
              <a:gd name="connsiteY16" fmla="*/ 783771 h 1045028"/>
              <a:gd name="connsiteX17" fmla="*/ 2166257 w 7620000"/>
              <a:gd name="connsiteY17" fmla="*/ 805542 h 1045028"/>
              <a:gd name="connsiteX18" fmla="*/ 2198914 w 7620000"/>
              <a:gd name="connsiteY18" fmla="*/ 816428 h 1045028"/>
              <a:gd name="connsiteX19" fmla="*/ 2329543 w 7620000"/>
              <a:gd name="connsiteY19" fmla="*/ 838200 h 1045028"/>
              <a:gd name="connsiteX20" fmla="*/ 2405743 w 7620000"/>
              <a:gd name="connsiteY20" fmla="*/ 859971 h 1045028"/>
              <a:gd name="connsiteX21" fmla="*/ 2514600 w 7620000"/>
              <a:gd name="connsiteY21" fmla="*/ 881742 h 1045028"/>
              <a:gd name="connsiteX22" fmla="*/ 2656114 w 7620000"/>
              <a:gd name="connsiteY22" fmla="*/ 925285 h 1045028"/>
              <a:gd name="connsiteX23" fmla="*/ 2710543 w 7620000"/>
              <a:gd name="connsiteY23" fmla="*/ 947057 h 1045028"/>
              <a:gd name="connsiteX24" fmla="*/ 2830286 w 7620000"/>
              <a:gd name="connsiteY24" fmla="*/ 979714 h 1045028"/>
              <a:gd name="connsiteX25" fmla="*/ 2939143 w 7620000"/>
              <a:gd name="connsiteY25" fmla="*/ 1001485 h 1045028"/>
              <a:gd name="connsiteX26" fmla="*/ 3145971 w 7620000"/>
              <a:gd name="connsiteY26" fmla="*/ 1023257 h 1045028"/>
              <a:gd name="connsiteX27" fmla="*/ 3276600 w 7620000"/>
              <a:gd name="connsiteY27" fmla="*/ 1045028 h 1045028"/>
              <a:gd name="connsiteX28" fmla="*/ 3744686 w 7620000"/>
              <a:gd name="connsiteY28" fmla="*/ 1034142 h 1045028"/>
              <a:gd name="connsiteX29" fmla="*/ 3864428 w 7620000"/>
              <a:gd name="connsiteY29" fmla="*/ 968828 h 1045028"/>
              <a:gd name="connsiteX30" fmla="*/ 3918857 w 7620000"/>
              <a:gd name="connsiteY30" fmla="*/ 936171 h 1045028"/>
              <a:gd name="connsiteX31" fmla="*/ 4027714 w 7620000"/>
              <a:gd name="connsiteY31" fmla="*/ 870857 h 1045028"/>
              <a:gd name="connsiteX32" fmla="*/ 4093028 w 7620000"/>
              <a:gd name="connsiteY32" fmla="*/ 805542 h 1045028"/>
              <a:gd name="connsiteX33" fmla="*/ 4136571 w 7620000"/>
              <a:gd name="connsiteY33" fmla="*/ 751114 h 1045028"/>
              <a:gd name="connsiteX34" fmla="*/ 4332514 w 7620000"/>
              <a:gd name="connsiteY34" fmla="*/ 587828 h 1045028"/>
              <a:gd name="connsiteX35" fmla="*/ 4386943 w 7620000"/>
              <a:gd name="connsiteY35" fmla="*/ 544285 h 1045028"/>
              <a:gd name="connsiteX36" fmla="*/ 4561114 w 7620000"/>
              <a:gd name="connsiteY36" fmla="*/ 435428 h 1045028"/>
              <a:gd name="connsiteX37" fmla="*/ 4604657 w 7620000"/>
              <a:gd name="connsiteY37" fmla="*/ 391885 h 1045028"/>
              <a:gd name="connsiteX38" fmla="*/ 4659086 w 7620000"/>
              <a:gd name="connsiteY38" fmla="*/ 326571 h 1045028"/>
              <a:gd name="connsiteX39" fmla="*/ 4713514 w 7620000"/>
              <a:gd name="connsiteY39" fmla="*/ 283028 h 1045028"/>
              <a:gd name="connsiteX40" fmla="*/ 4757057 w 7620000"/>
              <a:gd name="connsiteY40" fmla="*/ 228600 h 1045028"/>
              <a:gd name="connsiteX41" fmla="*/ 4855028 w 7620000"/>
              <a:gd name="connsiteY41" fmla="*/ 130628 h 1045028"/>
              <a:gd name="connsiteX42" fmla="*/ 4876800 w 7620000"/>
              <a:gd name="connsiteY42" fmla="*/ 108857 h 1045028"/>
              <a:gd name="connsiteX43" fmla="*/ 4909457 w 7620000"/>
              <a:gd name="connsiteY43" fmla="*/ 76200 h 1045028"/>
              <a:gd name="connsiteX44" fmla="*/ 4942114 w 7620000"/>
              <a:gd name="connsiteY44" fmla="*/ 54428 h 1045028"/>
              <a:gd name="connsiteX45" fmla="*/ 4985657 w 7620000"/>
              <a:gd name="connsiteY45" fmla="*/ 21771 h 1045028"/>
              <a:gd name="connsiteX46" fmla="*/ 5040086 w 7620000"/>
              <a:gd name="connsiteY46" fmla="*/ 0 h 1045028"/>
              <a:gd name="connsiteX47" fmla="*/ 5290457 w 7620000"/>
              <a:gd name="connsiteY47" fmla="*/ 65314 h 1045028"/>
              <a:gd name="connsiteX48" fmla="*/ 5431971 w 7620000"/>
              <a:gd name="connsiteY48" fmla="*/ 195942 h 1045028"/>
              <a:gd name="connsiteX49" fmla="*/ 5475514 w 7620000"/>
              <a:gd name="connsiteY49" fmla="*/ 261257 h 1045028"/>
              <a:gd name="connsiteX50" fmla="*/ 5540828 w 7620000"/>
              <a:gd name="connsiteY50" fmla="*/ 337457 h 1045028"/>
              <a:gd name="connsiteX51" fmla="*/ 5562600 w 7620000"/>
              <a:gd name="connsiteY51" fmla="*/ 381000 h 1045028"/>
              <a:gd name="connsiteX52" fmla="*/ 5595257 w 7620000"/>
              <a:gd name="connsiteY52" fmla="*/ 413657 h 1045028"/>
              <a:gd name="connsiteX53" fmla="*/ 5649686 w 7620000"/>
              <a:gd name="connsiteY53" fmla="*/ 468085 h 1045028"/>
              <a:gd name="connsiteX54" fmla="*/ 5747657 w 7620000"/>
              <a:gd name="connsiteY54" fmla="*/ 587828 h 1045028"/>
              <a:gd name="connsiteX55" fmla="*/ 5780314 w 7620000"/>
              <a:gd name="connsiteY55" fmla="*/ 620485 h 1045028"/>
              <a:gd name="connsiteX56" fmla="*/ 5867400 w 7620000"/>
              <a:gd name="connsiteY56" fmla="*/ 685800 h 1045028"/>
              <a:gd name="connsiteX57" fmla="*/ 5921828 w 7620000"/>
              <a:gd name="connsiteY57" fmla="*/ 707571 h 1045028"/>
              <a:gd name="connsiteX58" fmla="*/ 5987143 w 7620000"/>
              <a:gd name="connsiteY58" fmla="*/ 718457 h 1045028"/>
              <a:gd name="connsiteX59" fmla="*/ 6662057 w 7620000"/>
              <a:gd name="connsiteY59" fmla="*/ 729342 h 1045028"/>
              <a:gd name="connsiteX60" fmla="*/ 7620000 w 7620000"/>
              <a:gd name="connsiteY60" fmla="*/ 740228 h 10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620000" h="1045028">
                <a:moveTo>
                  <a:pt x="0" y="914400"/>
                </a:moveTo>
                <a:cubicBezTo>
                  <a:pt x="87086" y="918028"/>
                  <a:pt x="174528" y="916612"/>
                  <a:pt x="261257" y="925285"/>
                </a:cubicBezTo>
                <a:cubicBezTo>
                  <a:pt x="284092" y="927569"/>
                  <a:pt x="303934" y="943284"/>
                  <a:pt x="326571" y="947057"/>
                </a:cubicBezTo>
                <a:lnTo>
                  <a:pt x="391886" y="957942"/>
                </a:lnTo>
                <a:lnTo>
                  <a:pt x="729343" y="947057"/>
                </a:lnTo>
                <a:cubicBezTo>
                  <a:pt x="852009" y="941073"/>
                  <a:pt x="825792" y="934611"/>
                  <a:pt x="947057" y="914400"/>
                </a:cubicBezTo>
                <a:cubicBezTo>
                  <a:pt x="968828" y="910771"/>
                  <a:pt x="990521" y="906635"/>
                  <a:pt x="1012371" y="903514"/>
                </a:cubicBezTo>
                <a:cubicBezTo>
                  <a:pt x="1041332" y="899377"/>
                  <a:pt x="1070600" y="897438"/>
                  <a:pt x="1099457" y="892628"/>
                </a:cubicBezTo>
                <a:cubicBezTo>
                  <a:pt x="1139929" y="885882"/>
                  <a:pt x="1167667" y="871584"/>
                  <a:pt x="1208314" y="859971"/>
                </a:cubicBezTo>
                <a:cubicBezTo>
                  <a:pt x="1237085" y="851751"/>
                  <a:pt x="1266191" y="844691"/>
                  <a:pt x="1295400" y="838200"/>
                </a:cubicBezTo>
                <a:cubicBezTo>
                  <a:pt x="1327913" y="830975"/>
                  <a:pt x="1405155" y="818335"/>
                  <a:pt x="1447800" y="805542"/>
                </a:cubicBezTo>
                <a:cubicBezTo>
                  <a:pt x="1469781" y="798948"/>
                  <a:pt x="1491343" y="791028"/>
                  <a:pt x="1513114" y="783771"/>
                </a:cubicBezTo>
                <a:cubicBezTo>
                  <a:pt x="1524000" y="780142"/>
                  <a:pt x="1534639" y="775668"/>
                  <a:pt x="1545771" y="772885"/>
                </a:cubicBezTo>
                <a:cubicBezTo>
                  <a:pt x="1607264" y="757513"/>
                  <a:pt x="1574644" y="764934"/>
                  <a:pt x="1643743" y="751114"/>
                </a:cubicBezTo>
                <a:cubicBezTo>
                  <a:pt x="1723571" y="754743"/>
                  <a:pt x="1803536" y="756097"/>
                  <a:pt x="1883228" y="762000"/>
                </a:cubicBezTo>
                <a:cubicBezTo>
                  <a:pt x="1901680" y="763367"/>
                  <a:pt x="1919341" y="770268"/>
                  <a:pt x="1937657" y="772885"/>
                </a:cubicBezTo>
                <a:cubicBezTo>
                  <a:pt x="1970185" y="777532"/>
                  <a:pt x="2003100" y="779124"/>
                  <a:pt x="2035628" y="783771"/>
                </a:cubicBezTo>
                <a:cubicBezTo>
                  <a:pt x="2079328" y="790014"/>
                  <a:pt x="2166257" y="805542"/>
                  <a:pt x="2166257" y="805542"/>
                </a:cubicBezTo>
                <a:cubicBezTo>
                  <a:pt x="2177143" y="809171"/>
                  <a:pt x="2187662" y="814178"/>
                  <a:pt x="2198914" y="816428"/>
                </a:cubicBezTo>
                <a:cubicBezTo>
                  <a:pt x="2242200" y="825085"/>
                  <a:pt x="2287098" y="826073"/>
                  <a:pt x="2329543" y="838200"/>
                </a:cubicBezTo>
                <a:cubicBezTo>
                  <a:pt x="2354943" y="845457"/>
                  <a:pt x="2380029" y="853921"/>
                  <a:pt x="2405743" y="859971"/>
                </a:cubicBezTo>
                <a:cubicBezTo>
                  <a:pt x="2441764" y="868446"/>
                  <a:pt x="2479020" y="871576"/>
                  <a:pt x="2514600" y="881742"/>
                </a:cubicBezTo>
                <a:cubicBezTo>
                  <a:pt x="2572398" y="898256"/>
                  <a:pt x="2600895" y="905205"/>
                  <a:pt x="2656114" y="925285"/>
                </a:cubicBezTo>
                <a:cubicBezTo>
                  <a:pt x="2674478" y="931963"/>
                  <a:pt x="2692246" y="940196"/>
                  <a:pt x="2710543" y="947057"/>
                </a:cubicBezTo>
                <a:cubicBezTo>
                  <a:pt x="2746283" y="960460"/>
                  <a:pt x="2798053" y="973267"/>
                  <a:pt x="2830286" y="979714"/>
                </a:cubicBezTo>
                <a:cubicBezTo>
                  <a:pt x="2866572" y="986971"/>
                  <a:pt x="2902592" y="995714"/>
                  <a:pt x="2939143" y="1001485"/>
                </a:cubicBezTo>
                <a:cubicBezTo>
                  <a:pt x="2973272" y="1006874"/>
                  <a:pt x="3115497" y="1019672"/>
                  <a:pt x="3145971" y="1023257"/>
                </a:cubicBezTo>
                <a:cubicBezTo>
                  <a:pt x="3211564" y="1030974"/>
                  <a:pt x="3217869" y="1033281"/>
                  <a:pt x="3276600" y="1045028"/>
                </a:cubicBezTo>
                <a:cubicBezTo>
                  <a:pt x="3432629" y="1041399"/>
                  <a:pt x="3588907" y="1043679"/>
                  <a:pt x="3744686" y="1034142"/>
                </a:cubicBezTo>
                <a:cubicBezTo>
                  <a:pt x="3806018" y="1030387"/>
                  <a:pt x="3818427" y="1001029"/>
                  <a:pt x="3864428" y="968828"/>
                </a:cubicBezTo>
                <a:cubicBezTo>
                  <a:pt x="3881761" y="956695"/>
                  <a:pt x="3901524" y="948304"/>
                  <a:pt x="3918857" y="936171"/>
                </a:cubicBezTo>
                <a:cubicBezTo>
                  <a:pt x="4011774" y="871130"/>
                  <a:pt x="3932177" y="909071"/>
                  <a:pt x="4027714" y="870857"/>
                </a:cubicBezTo>
                <a:cubicBezTo>
                  <a:pt x="4134435" y="728561"/>
                  <a:pt x="3997527" y="901043"/>
                  <a:pt x="4093028" y="805542"/>
                </a:cubicBezTo>
                <a:cubicBezTo>
                  <a:pt x="4109457" y="789113"/>
                  <a:pt x="4121135" y="768479"/>
                  <a:pt x="4136571" y="751114"/>
                </a:cubicBezTo>
                <a:cubicBezTo>
                  <a:pt x="4193387" y="687196"/>
                  <a:pt x="4265279" y="639547"/>
                  <a:pt x="4332514" y="587828"/>
                </a:cubicBezTo>
                <a:cubicBezTo>
                  <a:pt x="4350930" y="573662"/>
                  <a:pt x="4366770" y="555812"/>
                  <a:pt x="4386943" y="544285"/>
                </a:cubicBezTo>
                <a:cubicBezTo>
                  <a:pt x="4426313" y="521788"/>
                  <a:pt x="4533934" y="462608"/>
                  <a:pt x="4561114" y="435428"/>
                </a:cubicBezTo>
                <a:cubicBezTo>
                  <a:pt x="4575628" y="420914"/>
                  <a:pt x="4590926" y="407142"/>
                  <a:pt x="4604657" y="391885"/>
                </a:cubicBezTo>
                <a:cubicBezTo>
                  <a:pt x="4623616" y="370820"/>
                  <a:pt x="4639047" y="346610"/>
                  <a:pt x="4659086" y="326571"/>
                </a:cubicBezTo>
                <a:cubicBezTo>
                  <a:pt x="4675515" y="310142"/>
                  <a:pt x="4697085" y="299457"/>
                  <a:pt x="4713514" y="283028"/>
                </a:cubicBezTo>
                <a:cubicBezTo>
                  <a:pt x="4729943" y="266599"/>
                  <a:pt x="4741247" y="245626"/>
                  <a:pt x="4757057" y="228600"/>
                </a:cubicBezTo>
                <a:cubicBezTo>
                  <a:pt x="4788483" y="194756"/>
                  <a:pt x="4822371" y="163285"/>
                  <a:pt x="4855028" y="130628"/>
                </a:cubicBezTo>
                <a:lnTo>
                  <a:pt x="4876800" y="108857"/>
                </a:lnTo>
                <a:cubicBezTo>
                  <a:pt x="4887686" y="97971"/>
                  <a:pt x="4896648" y="84740"/>
                  <a:pt x="4909457" y="76200"/>
                </a:cubicBezTo>
                <a:cubicBezTo>
                  <a:pt x="4920343" y="68943"/>
                  <a:pt x="4931468" y="62032"/>
                  <a:pt x="4942114" y="54428"/>
                </a:cubicBezTo>
                <a:cubicBezTo>
                  <a:pt x="4956877" y="43883"/>
                  <a:pt x="4969797" y="30582"/>
                  <a:pt x="4985657" y="21771"/>
                </a:cubicBezTo>
                <a:cubicBezTo>
                  <a:pt x="5002739" y="12281"/>
                  <a:pt x="5021943" y="7257"/>
                  <a:pt x="5040086" y="0"/>
                </a:cubicBezTo>
                <a:cubicBezTo>
                  <a:pt x="5073771" y="7092"/>
                  <a:pt x="5227436" y="21199"/>
                  <a:pt x="5290457" y="65314"/>
                </a:cubicBezTo>
                <a:cubicBezTo>
                  <a:pt x="5320427" y="86293"/>
                  <a:pt x="5415508" y="171247"/>
                  <a:pt x="5431971" y="195942"/>
                </a:cubicBezTo>
                <a:cubicBezTo>
                  <a:pt x="5446485" y="217714"/>
                  <a:pt x="5459450" y="240603"/>
                  <a:pt x="5475514" y="261257"/>
                </a:cubicBezTo>
                <a:cubicBezTo>
                  <a:pt x="5532193" y="334130"/>
                  <a:pt x="5485744" y="249322"/>
                  <a:pt x="5540828" y="337457"/>
                </a:cubicBezTo>
                <a:cubicBezTo>
                  <a:pt x="5549429" y="351218"/>
                  <a:pt x="5553168" y="367795"/>
                  <a:pt x="5562600" y="381000"/>
                </a:cubicBezTo>
                <a:cubicBezTo>
                  <a:pt x="5571548" y="393527"/>
                  <a:pt x="5585402" y="401830"/>
                  <a:pt x="5595257" y="413657"/>
                </a:cubicBezTo>
                <a:cubicBezTo>
                  <a:pt x="5640613" y="468085"/>
                  <a:pt x="5589814" y="428172"/>
                  <a:pt x="5649686" y="468085"/>
                </a:cubicBezTo>
                <a:cubicBezTo>
                  <a:pt x="5687521" y="543757"/>
                  <a:pt x="5659982" y="500153"/>
                  <a:pt x="5747657" y="587828"/>
                </a:cubicBezTo>
                <a:lnTo>
                  <a:pt x="5780314" y="620485"/>
                </a:lnTo>
                <a:cubicBezTo>
                  <a:pt x="5807713" y="647884"/>
                  <a:pt x="5826371" y="669389"/>
                  <a:pt x="5867400" y="685800"/>
                </a:cubicBezTo>
                <a:cubicBezTo>
                  <a:pt x="5885543" y="693057"/>
                  <a:pt x="5902976" y="702430"/>
                  <a:pt x="5921828" y="707571"/>
                </a:cubicBezTo>
                <a:cubicBezTo>
                  <a:pt x="5943122" y="713378"/>
                  <a:pt x="5965081" y="717808"/>
                  <a:pt x="5987143" y="718457"/>
                </a:cubicBezTo>
                <a:cubicBezTo>
                  <a:pt x="6212046" y="725072"/>
                  <a:pt x="6437077" y="726302"/>
                  <a:pt x="6662057" y="729342"/>
                </a:cubicBezTo>
                <a:lnTo>
                  <a:pt x="7620000" y="740228"/>
                </a:lnTo>
              </a:path>
            </a:pathLst>
          </a:custGeom>
          <a:noFill/>
          <a:ln w="41275">
            <a:solidFill>
              <a:srgbClr val="003399">
                <a:alpha val="41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8027A3A-11A3-2BCD-1014-5A55A3D0A9E9}"/>
              </a:ext>
            </a:extLst>
          </p:cNvPr>
          <p:cNvSpPr txBox="1"/>
          <p:nvPr/>
        </p:nvSpPr>
        <p:spPr>
          <a:xfrm>
            <a:off x="914401" y="1541312"/>
            <a:ext cx="4419600" cy="1323439"/>
          </a:xfrm>
          <a:prstGeom prst="rect">
            <a:avLst/>
          </a:prstGeom>
          <a:noFill/>
        </p:spPr>
        <p:txBody>
          <a:bodyPr wrap="square" rtlCol="0">
            <a:spAutoFit/>
          </a:bodyPr>
          <a:lstStyle/>
          <a:p>
            <a:pPr algn="ctr"/>
            <a:r>
              <a:rPr lang="en-US" sz="2000" dirty="0"/>
              <a:t>Private sector opportunities differ along project cycle. PQIPs should enhance opportunities &amp; outcomes along cycle.</a:t>
            </a:r>
          </a:p>
        </p:txBody>
      </p:sp>
      <p:sp>
        <p:nvSpPr>
          <p:cNvPr id="8" name="TextBox 7">
            <a:extLst>
              <a:ext uri="{FF2B5EF4-FFF2-40B4-BE49-F238E27FC236}">
                <a16:creationId xmlns:a16="http://schemas.microsoft.com/office/drawing/2014/main" id="{CB9EDB4E-16CE-950B-A59E-00CE5AA46691}"/>
              </a:ext>
            </a:extLst>
          </p:cNvPr>
          <p:cNvSpPr txBox="1"/>
          <p:nvPr/>
        </p:nvSpPr>
        <p:spPr>
          <a:xfrm>
            <a:off x="315686" y="5259371"/>
            <a:ext cx="8300027" cy="646331"/>
          </a:xfrm>
          <a:prstGeom prst="rect">
            <a:avLst/>
          </a:prstGeom>
          <a:noFill/>
        </p:spPr>
        <p:txBody>
          <a:bodyPr wrap="square" rtlCol="0">
            <a:spAutoFit/>
          </a:bodyPr>
          <a:lstStyle/>
          <a:p>
            <a:pPr algn="ctr"/>
            <a:r>
              <a:rPr lang="en-US" dirty="0"/>
              <a:t>Good </a:t>
            </a:r>
            <a:r>
              <a:rPr lang="en-US" i="1" dirty="0"/>
              <a:t>ongoing</a:t>
            </a:r>
            <a:r>
              <a:rPr lang="en-US" dirty="0"/>
              <a:t> information on the infrastructure market is required throughout cycle to inform investment and capacity development by private sector.</a:t>
            </a:r>
          </a:p>
        </p:txBody>
      </p:sp>
      <p:sp>
        <p:nvSpPr>
          <p:cNvPr id="9" name="Freeform: Shape 8">
            <a:extLst>
              <a:ext uri="{FF2B5EF4-FFF2-40B4-BE49-F238E27FC236}">
                <a16:creationId xmlns:a16="http://schemas.microsoft.com/office/drawing/2014/main" id="{51A9F7E0-AAC7-2143-F69E-D5CF893CFD9F}"/>
              </a:ext>
            </a:extLst>
          </p:cNvPr>
          <p:cNvSpPr/>
          <p:nvPr/>
        </p:nvSpPr>
        <p:spPr>
          <a:xfrm>
            <a:off x="665447" y="1485400"/>
            <a:ext cx="7937104" cy="2339947"/>
          </a:xfrm>
          <a:custGeom>
            <a:avLst/>
            <a:gdLst>
              <a:gd name="connsiteX0" fmla="*/ 0 w 7620000"/>
              <a:gd name="connsiteY0" fmla="*/ 914400 h 1045028"/>
              <a:gd name="connsiteX1" fmla="*/ 261257 w 7620000"/>
              <a:gd name="connsiteY1" fmla="*/ 925285 h 1045028"/>
              <a:gd name="connsiteX2" fmla="*/ 326571 w 7620000"/>
              <a:gd name="connsiteY2" fmla="*/ 947057 h 1045028"/>
              <a:gd name="connsiteX3" fmla="*/ 391886 w 7620000"/>
              <a:gd name="connsiteY3" fmla="*/ 957942 h 1045028"/>
              <a:gd name="connsiteX4" fmla="*/ 729343 w 7620000"/>
              <a:gd name="connsiteY4" fmla="*/ 947057 h 1045028"/>
              <a:gd name="connsiteX5" fmla="*/ 947057 w 7620000"/>
              <a:gd name="connsiteY5" fmla="*/ 914400 h 1045028"/>
              <a:gd name="connsiteX6" fmla="*/ 1012371 w 7620000"/>
              <a:gd name="connsiteY6" fmla="*/ 903514 h 1045028"/>
              <a:gd name="connsiteX7" fmla="*/ 1099457 w 7620000"/>
              <a:gd name="connsiteY7" fmla="*/ 892628 h 1045028"/>
              <a:gd name="connsiteX8" fmla="*/ 1208314 w 7620000"/>
              <a:gd name="connsiteY8" fmla="*/ 859971 h 1045028"/>
              <a:gd name="connsiteX9" fmla="*/ 1295400 w 7620000"/>
              <a:gd name="connsiteY9" fmla="*/ 838200 h 1045028"/>
              <a:gd name="connsiteX10" fmla="*/ 1447800 w 7620000"/>
              <a:gd name="connsiteY10" fmla="*/ 805542 h 1045028"/>
              <a:gd name="connsiteX11" fmla="*/ 1513114 w 7620000"/>
              <a:gd name="connsiteY11" fmla="*/ 783771 h 1045028"/>
              <a:gd name="connsiteX12" fmla="*/ 1545771 w 7620000"/>
              <a:gd name="connsiteY12" fmla="*/ 772885 h 1045028"/>
              <a:gd name="connsiteX13" fmla="*/ 1643743 w 7620000"/>
              <a:gd name="connsiteY13" fmla="*/ 751114 h 1045028"/>
              <a:gd name="connsiteX14" fmla="*/ 1883228 w 7620000"/>
              <a:gd name="connsiteY14" fmla="*/ 762000 h 1045028"/>
              <a:gd name="connsiteX15" fmla="*/ 1937657 w 7620000"/>
              <a:gd name="connsiteY15" fmla="*/ 772885 h 1045028"/>
              <a:gd name="connsiteX16" fmla="*/ 2035628 w 7620000"/>
              <a:gd name="connsiteY16" fmla="*/ 783771 h 1045028"/>
              <a:gd name="connsiteX17" fmla="*/ 2166257 w 7620000"/>
              <a:gd name="connsiteY17" fmla="*/ 805542 h 1045028"/>
              <a:gd name="connsiteX18" fmla="*/ 2198914 w 7620000"/>
              <a:gd name="connsiteY18" fmla="*/ 816428 h 1045028"/>
              <a:gd name="connsiteX19" fmla="*/ 2329543 w 7620000"/>
              <a:gd name="connsiteY19" fmla="*/ 838200 h 1045028"/>
              <a:gd name="connsiteX20" fmla="*/ 2405743 w 7620000"/>
              <a:gd name="connsiteY20" fmla="*/ 859971 h 1045028"/>
              <a:gd name="connsiteX21" fmla="*/ 2514600 w 7620000"/>
              <a:gd name="connsiteY21" fmla="*/ 881742 h 1045028"/>
              <a:gd name="connsiteX22" fmla="*/ 2656114 w 7620000"/>
              <a:gd name="connsiteY22" fmla="*/ 925285 h 1045028"/>
              <a:gd name="connsiteX23" fmla="*/ 2710543 w 7620000"/>
              <a:gd name="connsiteY23" fmla="*/ 947057 h 1045028"/>
              <a:gd name="connsiteX24" fmla="*/ 2830286 w 7620000"/>
              <a:gd name="connsiteY24" fmla="*/ 979714 h 1045028"/>
              <a:gd name="connsiteX25" fmla="*/ 2939143 w 7620000"/>
              <a:gd name="connsiteY25" fmla="*/ 1001485 h 1045028"/>
              <a:gd name="connsiteX26" fmla="*/ 3145971 w 7620000"/>
              <a:gd name="connsiteY26" fmla="*/ 1023257 h 1045028"/>
              <a:gd name="connsiteX27" fmla="*/ 3276600 w 7620000"/>
              <a:gd name="connsiteY27" fmla="*/ 1045028 h 1045028"/>
              <a:gd name="connsiteX28" fmla="*/ 3744686 w 7620000"/>
              <a:gd name="connsiteY28" fmla="*/ 1034142 h 1045028"/>
              <a:gd name="connsiteX29" fmla="*/ 3864428 w 7620000"/>
              <a:gd name="connsiteY29" fmla="*/ 968828 h 1045028"/>
              <a:gd name="connsiteX30" fmla="*/ 3918857 w 7620000"/>
              <a:gd name="connsiteY30" fmla="*/ 936171 h 1045028"/>
              <a:gd name="connsiteX31" fmla="*/ 4027714 w 7620000"/>
              <a:gd name="connsiteY31" fmla="*/ 870857 h 1045028"/>
              <a:gd name="connsiteX32" fmla="*/ 4093028 w 7620000"/>
              <a:gd name="connsiteY32" fmla="*/ 805542 h 1045028"/>
              <a:gd name="connsiteX33" fmla="*/ 4136571 w 7620000"/>
              <a:gd name="connsiteY33" fmla="*/ 751114 h 1045028"/>
              <a:gd name="connsiteX34" fmla="*/ 4332514 w 7620000"/>
              <a:gd name="connsiteY34" fmla="*/ 587828 h 1045028"/>
              <a:gd name="connsiteX35" fmla="*/ 4386943 w 7620000"/>
              <a:gd name="connsiteY35" fmla="*/ 544285 h 1045028"/>
              <a:gd name="connsiteX36" fmla="*/ 4561114 w 7620000"/>
              <a:gd name="connsiteY36" fmla="*/ 435428 h 1045028"/>
              <a:gd name="connsiteX37" fmla="*/ 4604657 w 7620000"/>
              <a:gd name="connsiteY37" fmla="*/ 391885 h 1045028"/>
              <a:gd name="connsiteX38" fmla="*/ 4659086 w 7620000"/>
              <a:gd name="connsiteY38" fmla="*/ 326571 h 1045028"/>
              <a:gd name="connsiteX39" fmla="*/ 4713514 w 7620000"/>
              <a:gd name="connsiteY39" fmla="*/ 283028 h 1045028"/>
              <a:gd name="connsiteX40" fmla="*/ 4757057 w 7620000"/>
              <a:gd name="connsiteY40" fmla="*/ 228600 h 1045028"/>
              <a:gd name="connsiteX41" fmla="*/ 4855028 w 7620000"/>
              <a:gd name="connsiteY41" fmla="*/ 130628 h 1045028"/>
              <a:gd name="connsiteX42" fmla="*/ 4876800 w 7620000"/>
              <a:gd name="connsiteY42" fmla="*/ 108857 h 1045028"/>
              <a:gd name="connsiteX43" fmla="*/ 4909457 w 7620000"/>
              <a:gd name="connsiteY43" fmla="*/ 76200 h 1045028"/>
              <a:gd name="connsiteX44" fmla="*/ 4942114 w 7620000"/>
              <a:gd name="connsiteY44" fmla="*/ 54428 h 1045028"/>
              <a:gd name="connsiteX45" fmla="*/ 4985657 w 7620000"/>
              <a:gd name="connsiteY45" fmla="*/ 21771 h 1045028"/>
              <a:gd name="connsiteX46" fmla="*/ 5040086 w 7620000"/>
              <a:gd name="connsiteY46" fmla="*/ 0 h 1045028"/>
              <a:gd name="connsiteX47" fmla="*/ 5290457 w 7620000"/>
              <a:gd name="connsiteY47" fmla="*/ 65314 h 1045028"/>
              <a:gd name="connsiteX48" fmla="*/ 5431971 w 7620000"/>
              <a:gd name="connsiteY48" fmla="*/ 195942 h 1045028"/>
              <a:gd name="connsiteX49" fmla="*/ 5475514 w 7620000"/>
              <a:gd name="connsiteY49" fmla="*/ 261257 h 1045028"/>
              <a:gd name="connsiteX50" fmla="*/ 5540828 w 7620000"/>
              <a:gd name="connsiteY50" fmla="*/ 337457 h 1045028"/>
              <a:gd name="connsiteX51" fmla="*/ 5562600 w 7620000"/>
              <a:gd name="connsiteY51" fmla="*/ 381000 h 1045028"/>
              <a:gd name="connsiteX52" fmla="*/ 5595257 w 7620000"/>
              <a:gd name="connsiteY52" fmla="*/ 413657 h 1045028"/>
              <a:gd name="connsiteX53" fmla="*/ 5649686 w 7620000"/>
              <a:gd name="connsiteY53" fmla="*/ 468085 h 1045028"/>
              <a:gd name="connsiteX54" fmla="*/ 5747657 w 7620000"/>
              <a:gd name="connsiteY54" fmla="*/ 587828 h 1045028"/>
              <a:gd name="connsiteX55" fmla="*/ 5780314 w 7620000"/>
              <a:gd name="connsiteY55" fmla="*/ 620485 h 1045028"/>
              <a:gd name="connsiteX56" fmla="*/ 5867400 w 7620000"/>
              <a:gd name="connsiteY56" fmla="*/ 685800 h 1045028"/>
              <a:gd name="connsiteX57" fmla="*/ 5921828 w 7620000"/>
              <a:gd name="connsiteY57" fmla="*/ 707571 h 1045028"/>
              <a:gd name="connsiteX58" fmla="*/ 5987143 w 7620000"/>
              <a:gd name="connsiteY58" fmla="*/ 718457 h 1045028"/>
              <a:gd name="connsiteX59" fmla="*/ 6662057 w 7620000"/>
              <a:gd name="connsiteY59" fmla="*/ 729342 h 1045028"/>
              <a:gd name="connsiteX60" fmla="*/ 7620000 w 7620000"/>
              <a:gd name="connsiteY60" fmla="*/ 740228 h 10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620000" h="1045028">
                <a:moveTo>
                  <a:pt x="0" y="914400"/>
                </a:moveTo>
                <a:cubicBezTo>
                  <a:pt x="87086" y="918028"/>
                  <a:pt x="174528" y="916612"/>
                  <a:pt x="261257" y="925285"/>
                </a:cubicBezTo>
                <a:cubicBezTo>
                  <a:pt x="284092" y="927569"/>
                  <a:pt x="303934" y="943284"/>
                  <a:pt x="326571" y="947057"/>
                </a:cubicBezTo>
                <a:lnTo>
                  <a:pt x="391886" y="957942"/>
                </a:lnTo>
                <a:lnTo>
                  <a:pt x="729343" y="947057"/>
                </a:lnTo>
                <a:cubicBezTo>
                  <a:pt x="852009" y="941073"/>
                  <a:pt x="825792" y="934611"/>
                  <a:pt x="947057" y="914400"/>
                </a:cubicBezTo>
                <a:cubicBezTo>
                  <a:pt x="968828" y="910771"/>
                  <a:pt x="990521" y="906635"/>
                  <a:pt x="1012371" y="903514"/>
                </a:cubicBezTo>
                <a:cubicBezTo>
                  <a:pt x="1041332" y="899377"/>
                  <a:pt x="1070600" y="897438"/>
                  <a:pt x="1099457" y="892628"/>
                </a:cubicBezTo>
                <a:cubicBezTo>
                  <a:pt x="1139929" y="885882"/>
                  <a:pt x="1167667" y="871584"/>
                  <a:pt x="1208314" y="859971"/>
                </a:cubicBezTo>
                <a:cubicBezTo>
                  <a:pt x="1237085" y="851751"/>
                  <a:pt x="1266191" y="844691"/>
                  <a:pt x="1295400" y="838200"/>
                </a:cubicBezTo>
                <a:cubicBezTo>
                  <a:pt x="1327913" y="830975"/>
                  <a:pt x="1405155" y="818335"/>
                  <a:pt x="1447800" y="805542"/>
                </a:cubicBezTo>
                <a:cubicBezTo>
                  <a:pt x="1469781" y="798948"/>
                  <a:pt x="1491343" y="791028"/>
                  <a:pt x="1513114" y="783771"/>
                </a:cubicBezTo>
                <a:cubicBezTo>
                  <a:pt x="1524000" y="780142"/>
                  <a:pt x="1534639" y="775668"/>
                  <a:pt x="1545771" y="772885"/>
                </a:cubicBezTo>
                <a:cubicBezTo>
                  <a:pt x="1607264" y="757513"/>
                  <a:pt x="1574644" y="764934"/>
                  <a:pt x="1643743" y="751114"/>
                </a:cubicBezTo>
                <a:cubicBezTo>
                  <a:pt x="1723571" y="754743"/>
                  <a:pt x="1803536" y="756097"/>
                  <a:pt x="1883228" y="762000"/>
                </a:cubicBezTo>
                <a:cubicBezTo>
                  <a:pt x="1901680" y="763367"/>
                  <a:pt x="1919341" y="770268"/>
                  <a:pt x="1937657" y="772885"/>
                </a:cubicBezTo>
                <a:cubicBezTo>
                  <a:pt x="1970185" y="777532"/>
                  <a:pt x="2003100" y="779124"/>
                  <a:pt x="2035628" y="783771"/>
                </a:cubicBezTo>
                <a:cubicBezTo>
                  <a:pt x="2079328" y="790014"/>
                  <a:pt x="2166257" y="805542"/>
                  <a:pt x="2166257" y="805542"/>
                </a:cubicBezTo>
                <a:cubicBezTo>
                  <a:pt x="2177143" y="809171"/>
                  <a:pt x="2187662" y="814178"/>
                  <a:pt x="2198914" y="816428"/>
                </a:cubicBezTo>
                <a:cubicBezTo>
                  <a:pt x="2242200" y="825085"/>
                  <a:pt x="2287098" y="826073"/>
                  <a:pt x="2329543" y="838200"/>
                </a:cubicBezTo>
                <a:cubicBezTo>
                  <a:pt x="2354943" y="845457"/>
                  <a:pt x="2380029" y="853921"/>
                  <a:pt x="2405743" y="859971"/>
                </a:cubicBezTo>
                <a:cubicBezTo>
                  <a:pt x="2441764" y="868446"/>
                  <a:pt x="2479020" y="871576"/>
                  <a:pt x="2514600" y="881742"/>
                </a:cubicBezTo>
                <a:cubicBezTo>
                  <a:pt x="2572398" y="898256"/>
                  <a:pt x="2600895" y="905205"/>
                  <a:pt x="2656114" y="925285"/>
                </a:cubicBezTo>
                <a:cubicBezTo>
                  <a:pt x="2674478" y="931963"/>
                  <a:pt x="2692246" y="940196"/>
                  <a:pt x="2710543" y="947057"/>
                </a:cubicBezTo>
                <a:cubicBezTo>
                  <a:pt x="2746283" y="960460"/>
                  <a:pt x="2798053" y="973267"/>
                  <a:pt x="2830286" y="979714"/>
                </a:cubicBezTo>
                <a:cubicBezTo>
                  <a:pt x="2866572" y="986971"/>
                  <a:pt x="2902592" y="995714"/>
                  <a:pt x="2939143" y="1001485"/>
                </a:cubicBezTo>
                <a:cubicBezTo>
                  <a:pt x="2973272" y="1006874"/>
                  <a:pt x="3115497" y="1019672"/>
                  <a:pt x="3145971" y="1023257"/>
                </a:cubicBezTo>
                <a:cubicBezTo>
                  <a:pt x="3211564" y="1030974"/>
                  <a:pt x="3217869" y="1033281"/>
                  <a:pt x="3276600" y="1045028"/>
                </a:cubicBezTo>
                <a:cubicBezTo>
                  <a:pt x="3432629" y="1041399"/>
                  <a:pt x="3588907" y="1043679"/>
                  <a:pt x="3744686" y="1034142"/>
                </a:cubicBezTo>
                <a:cubicBezTo>
                  <a:pt x="3806018" y="1030387"/>
                  <a:pt x="3818427" y="1001029"/>
                  <a:pt x="3864428" y="968828"/>
                </a:cubicBezTo>
                <a:cubicBezTo>
                  <a:pt x="3881761" y="956695"/>
                  <a:pt x="3901524" y="948304"/>
                  <a:pt x="3918857" y="936171"/>
                </a:cubicBezTo>
                <a:cubicBezTo>
                  <a:pt x="4011774" y="871130"/>
                  <a:pt x="3932177" y="909071"/>
                  <a:pt x="4027714" y="870857"/>
                </a:cubicBezTo>
                <a:cubicBezTo>
                  <a:pt x="4134435" y="728561"/>
                  <a:pt x="3997527" y="901043"/>
                  <a:pt x="4093028" y="805542"/>
                </a:cubicBezTo>
                <a:cubicBezTo>
                  <a:pt x="4109457" y="789113"/>
                  <a:pt x="4121135" y="768479"/>
                  <a:pt x="4136571" y="751114"/>
                </a:cubicBezTo>
                <a:cubicBezTo>
                  <a:pt x="4193387" y="687196"/>
                  <a:pt x="4265279" y="639547"/>
                  <a:pt x="4332514" y="587828"/>
                </a:cubicBezTo>
                <a:cubicBezTo>
                  <a:pt x="4350930" y="573662"/>
                  <a:pt x="4366770" y="555812"/>
                  <a:pt x="4386943" y="544285"/>
                </a:cubicBezTo>
                <a:cubicBezTo>
                  <a:pt x="4426313" y="521788"/>
                  <a:pt x="4533934" y="462608"/>
                  <a:pt x="4561114" y="435428"/>
                </a:cubicBezTo>
                <a:cubicBezTo>
                  <a:pt x="4575628" y="420914"/>
                  <a:pt x="4590926" y="407142"/>
                  <a:pt x="4604657" y="391885"/>
                </a:cubicBezTo>
                <a:cubicBezTo>
                  <a:pt x="4623616" y="370820"/>
                  <a:pt x="4639047" y="346610"/>
                  <a:pt x="4659086" y="326571"/>
                </a:cubicBezTo>
                <a:cubicBezTo>
                  <a:pt x="4675515" y="310142"/>
                  <a:pt x="4697085" y="299457"/>
                  <a:pt x="4713514" y="283028"/>
                </a:cubicBezTo>
                <a:cubicBezTo>
                  <a:pt x="4729943" y="266599"/>
                  <a:pt x="4741247" y="245626"/>
                  <a:pt x="4757057" y="228600"/>
                </a:cubicBezTo>
                <a:cubicBezTo>
                  <a:pt x="4788483" y="194756"/>
                  <a:pt x="4822371" y="163285"/>
                  <a:pt x="4855028" y="130628"/>
                </a:cubicBezTo>
                <a:lnTo>
                  <a:pt x="4876800" y="108857"/>
                </a:lnTo>
                <a:cubicBezTo>
                  <a:pt x="4887686" y="97971"/>
                  <a:pt x="4896648" y="84740"/>
                  <a:pt x="4909457" y="76200"/>
                </a:cubicBezTo>
                <a:cubicBezTo>
                  <a:pt x="4920343" y="68943"/>
                  <a:pt x="4931468" y="62032"/>
                  <a:pt x="4942114" y="54428"/>
                </a:cubicBezTo>
                <a:cubicBezTo>
                  <a:pt x="4956877" y="43883"/>
                  <a:pt x="4969797" y="30582"/>
                  <a:pt x="4985657" y="21771"/>
                </a:cubicBezTo>
                <a:cubicBezTo>
                  <a:pt x="5002739" y="12281"/>
                  <a:pt x="5021943" y="7257"/>
                  <a:pt x="5040086" y="0"/>
                </a:cubicBezTo>
                <a:cubicBezTo>
                  <a:pt x="5073771" y="7092"/>
                  <a:pt x="5227436" y="21199"/>
                  <a:pt x="5290457" y="65314"/>
                </a:cubicBezTo>
                <a:cubicBezTo>
                  <a:pt x="5320427" y="86293"/>
                  <a:pt x="5415508" y="171247"/>
                  <a:pt x="5431971" y="195942"/>
                </a:cubicBezTo>
                <a:cubicBezTo>
                  <a:pt x="5446485" y="217714"/>
                  <a:pt x="5459450" y="240603"/>
                  <a:pt x="5475514" y="261257"/>
                </a:cubicBezTo>
                <a:cubicBezTo>
                  <a:pt x="5532193" y="334130"/>
                  <a:pt x="5485744" y="249322"/>
                  <a:pt x="5540828" y="337457"/>
                </a:cubicBezTo>
                <a:cubicBezTo>
                  <a:pt x="5549429" y="351218"/>
                  <a:pt x="5553168" y="367795"/>
                  <a:pt x="5562600" y="381000"/>
                </a:cubicBezTo>
                <a:cubicBezTo>
                  <a:pt x="5571548" y="393527"/>
                  <a:pt x="5585402" y="401830"/>
                  <a:pt x="5595257" y="413657"/>
                </a:cubicBezTo>
                <a:cubicBezTo>
                  <a:pt x="5640613" y="468085"/>
                  <a:pt x="5589814" y="428172"/>
                  <a:pt x="5649686" y="468085"/>
                </a:cubicBezTo>
                <a:cubicBezTo>
                  <a:pt x="5687521" y="543757"/>
                  <a:pt x="5659982" y="500153"/>
                  <a:pt x="5747657" y="587828"/>
                </a:cubicBezTo>
                <a:lnTo>
                  <a:pt x="5780314" y="620485"/>
                </a:lnTo>
                <a:cubicBezTo>
                  <a:pt x="5807713" y="647884"/>
                  <a:pt x="5826371" y="669389"/>
                  <a:pt x="5867400" y="685800"/>
                </a:cubicBezTo>
                <a:cubicBezTo>
                  <a:pt x="5885543" y="693057"/>
                  <a:pt x="5902976" y="702430"/>
                  <a:pt x="5921828" y="707571"/>
                </a:cubicBezTo>
                <a:cubicBezTo>
                  <a:pt x="5943122" y="713378"/>
                  <a:pt x="5965081" y="717808"/>
                  <a:pt x="5987143" y="718457"/>
                </a:cubicBezTo>
                <a:cubicBezTo>
                  <a:pt x="6212046" y="725072"/>
                  <a:pt x="6437077" y="726302"/>
                  <a:pt x="6662057" y="729342"/>
                </a:cubicBezTo>
                <a:lnTo>
                  <a:pt x="7620000" y="740228"/>
                </a:lnTo>
              </a:path>
            </a:pathLst>
          </a:custGeom>
          <a:noFill/>
          <a:ln w="41275">
            <a:solidFill>
              <a:srgbClr val="003399">
                <a:alpha val="41000"/>
              </a:srgb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51A50B5-4047-22B2-381F-ECEA11E5BF43}"/>
              </a:ext>
            </a:extLst>
          </p:cNvPr>
          <p:cNvCxnSpPr>
            <a:cxnSpLocks/>
          </p:cNvCxnSpPr>
          <p:nvPr/>
        </p:nvCxnSpPr>
        <p:spPr>
          <a:xfrm flipV="1">
            <a:off x="6019800" y="1541312"/>
            <a:ext cx="0" cy="1323439"/>
          </a:xfrm>
          <a:prstGeom prst="straightConnector1">
            <a:avLst/>
          </a:prstGeom>
          <a:ln w="444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55B6EE0-F1BD-30EE-818F-5516D9F18EE7}"/>
              </a:ext>
            </a:extLst>
          </p:cNvPr>
          <p:cNvCxnSpPr>
            <a:cxnSpLocks/>
            <a:stCxn id="5" idx="59"/>
            <a:endCxn id="9" idx="59"/>
          </p:cNvCxnSpPr>
          <p:nvPr/>
        </p:nvCxnSpPr>
        <p:spPr>
          <a:xfrm flipV="1">
            <a:off x="7604743" y="3118487"/>
            <a:ext cx="0" cy="500279"/>
          </a:xfrm>
          <a:prstGeom prst="straightConnector1">
            <a:avLst/>
          </a:prstGeom>
          <a:ln w="444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94EBABA-74D0-5CB6-2B21-0E9AA86B5FE0}"/>
              </a:ext>
            </a:extLst>
          </p:cNvPr>
          <p:cNvCxnSpPr>
            <a:cxnSpLocks/>
          </p:cNvCxnSpPr>
          <p:nvPr/>
        </p:nvCxnSpPr>
        <p:spPr>
          <a:xfrm flipV="1">
            <a:off x="2525486" y="3192726"/>
            <a:ext cx="0" cy="396347"/>
          </a:xfrm>
          <a:prstGeom prst="straightConnector1">
            <a:avLst/>
          </a:prstGeom>
          <a:ln w="444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14442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6667-D0A2-290F-7521-19E766C36925}"/>
              </a:ext>
            </a:extLst>
          </p:cNvPr>
          <p:cNvSpPr>
            <a:spLocks noGrp="1"/>
          </p:cNvSpPr>
          <p:nvPr>
            <p:ph type="title"/>
          </p:nvPr>
        </p:nvSpPr>
        <p:spPr/>
        <p:txBody>
          <a:bodyPr/>
          <a:lstStyle/>
          <a:p>
            <a:r>
              <a:rPr lang="en-US" dirty="0"/>
              <a:t>The infrastructure market</a:t>
            </a:r>
          </a:p>
        </p:txBody>
      </p:sp>
      <p:sp>
        <p:nvSpPr>
          <p:cNvPr id="3" name="Text Placeholder 2">
            <a:extLst>
              <a:ext uri="{FF2B5EF4-FFF2-40B4-BE49-F238E27FC236}">
                <a16:creationId xmlns:a16="http://schemas.microsoft.com/office/drawing/2014/main" id="{4D7B07E5-593D-94EB-5491-1941C84B6F1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1267098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71CF9419-0468-A890-4C8B-3EDF886D98D1}"/>
              </a:ext>
            </a:extLst>
          </p:cNvPr>
          <p:cNvSpPr/>
          <p:nvPr/>
        </p:nvSpPr>
        <p:spPr>
          <a:xfrm rot="16200000">
            <a:off x="1209364" y="3808792"/>
            <a:ext cx="4550916" cy="74333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609600"/>
            <a:ext cx="8534400" cy="584775"/>
          </a:xfrm>
          <a:prstGeom prst="rect">
            <a:avLst/>
          </a:prstGeom>
          <a:noFill/>
        </p:spPr>
        <p:txBody>
          <a:bodyPr wrap="square">
            <a:spAutoFit/>
          </a:bodyPr>
          <a:lstStyle/>
          <a:p>
            <a:pPr>
              <a:defRPr/>
            </a:pPr>
            <a:r>
              <a:rPr lang="en-US" sz="3200" b="1" dirty="0">
                <a:solidFill>
                  <a:srgbClr val="003399"/>
                </a:solidFill>
                <a:latin typeface="Calibri" panose="020F0502020204030204" pitchFamily="34" charset="0"/>
              </a:rPr>
              <a:t>The scale and scope of the infrastructure market</a:t>
            </a:r>
            <a:endParaRPr lang="en-GB" sz="3200" b="1" dirty="0">
              <a:solidFill>
                <a:srgbClr val="003399"/>
              </a:solidFill>
              <a:latin typeface="Calibri" panose="020F0502020204030204" pitchFamily="34" charset="0"/>
            </a:endParaRPr>
          </a:p>
        </p:txBody>
      </p:sp>
      <p:cxnSp>
        <p:nvCxnSpPr>
          <p:cNvPr id="4" name="Straight Connector 3"/>
          <p:cNvCxnSpPr/>
          <p:nvPr/>
        </p:nvCxnSpPr>
        <p:spPr>
          <a:xfrm>
            <a:off x="381000" y="1295400"/>
            <a:ext cx="8064896" cy="0"/>
          </a:xfrm>
          <a:prstGeom prst="line">
            <a:avLst/>
          </a:prstGeom>
          <a:ln w="38100" cap="sq" cmpd="sng">
            <a:solidFill>
              <a:srgbClr val="000099"/>
            </a:solidFill>
            <a:round/>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89709" y="1600201"/>
            <a:ext cx="2483798" cy="4648195"/>
          </a:xfrm>
          <a:prstGeom prst="rect">
            <a:avLst/>
          </a:prstGeom>
          <a:noFill/>
        </p:spPr>
        <p:txBody>
          <a:bodyPr wrap="square" lIns="0" tIns="0" rIns="0" bIns="0" rtlCol="0">
            <a:noAutofit/>
          </a:bodyPr>
          <a:lstStyle/>
          <a:p>
            <a:pPr marL="342900" indent="-342900">
              <a:buFont typeface="Arial" panose="020B0604020202020204" pitchFamily="34" charset="0"/>
              <a:buChar char="•"/>
            </a:pPr>
            <a:r>
              <a:rPr lang="en-US" sz="2000" dirty="0">
                <a:latin typeface="Calibri" panose="020F0502020204030204" pitchFamily="34" charset="0"/>
              </a:rPr>
              <a:t>Data sourced from multiple sources.</a:t>
            </a:r>
          </a:p>
          <a:p>
            <a:pPr marL="342900" indent="-342900">
              <a:buFont typeface="Arial" panose="020B0604020202020204" pitchFamily="34" charset="0"/>
              <a:buChar char="•"/>
            </a:pPr>
            <a:r>
              <a:rPr lang="en-US" sz="2000" dirty="0">
                <a:latin typeface="Calibri" panose="020F0502020204030204" pitchFamily="34" charset="0"/>
              </a:rPr>
              <a:t>Short-term / certain procurement + long-term / less certain.</a:t>
            </a:r>
          </a:p>
          <a:p>
            <a:pPr marL="342900" indent="-342900">
              <a:buFont typeface="Arial" panose="020B0604020202020204" pitchFamily="34" charset="0"/>
              <a:buChar char="•"/>
            </a:pPr>
            <a:r>
              <a:rPr lang="en-US" sz="2000" dirty="0">
                <a:latin typeface="Calibri" panose="020F0502020204030204" pitchFamily="34" charset="0"/>
              </a:rPr>
              <a:t>Data cleansed, but still not perfect.</a:t>
            </a:r>
          </a:p>
          <a:p>
            <a:pPr marL="342900" indent="-342900">
              <a:buFont typeface="Arial" panose="020B0604020202020204" pitchFamily="34" charset="0"/>
              <a:buChar char="•"/>
            </a:pPr>
            <a:r>
              <a:rPr lang="en-US" sz="2000" dirty="0">
                <a:latin typeface="Calibri" panose="020F0502020204030204" pitchFamily="34" charset="0"/>
              </a:rPr>
              <a:t>Provides indication of scale, scope and location of market.</a:t>
            </a:r>
          </a:p>
          <a:p>
            <a:pPr marL="342900" indent="-342900">
              <a:buFont typeface="Arial" panose="020B0604020202020204" pitchFamily="34" charset="0"/>
              <a:buChar char="•"/>
            </a:pPr>
            <a:r>
              <a:rPr lang="en-US" sz="2000" dirty="0">
                <a:latin typeface="Calibri" panose="020F0502020204030204" pitchFamily="34" charset="0"/>
              </a:rPr>
              <a:t>Think of this as the demand for inputs and opportunities for local content.</a:t>
            </a:r>
          </a:p>
          <a:p>
            <a:pPr marL="342900" indent="-342900">
              <a:buFont typeface="Arial" panose="020B0604020202020204" pitchFamily="34" charset="0"/>
              <a:buChar char="•"/>
            </a:pPr>
            <a:endParaRPr lang="en-US" sz="2000" dirty="0">
              <a:latin typeface="Calibri" panose="020F0502020204030204" pitchFamily="34" charset="0"/>
            </a:endParaRPr>
          </a:p>
        </p:txBody>
      </p:sp>
      <p:sp>
        <p:nvSpPr>
          <p:cNvPr id="9" name="TextBox 8">
            <a:extLst>
              <a:ext uri="{FF2B5EF4-FFF2-40B4-BE49-F238E27FC236}">
                <a16:creationId xmlns:a16="http://schemas.microsoft.com/office/drawing/2014/main" id="{B1B9BE55-0A98-0FAA-3784-73C87EA2202D}"/>
              </a:ext>
            </a:extLst>
          </p:cNvPr>
          <p:cNvSpPr txBox="1"/>
          <p:nvPr/>
        </p:nvSpPr>
        <p:spPr>
          <a:xfrm>
            <a:off x="5105400" y="3281630"/>
            <a:ext cx="1878618" cy="1569660"/>
          </a:xfrm>
          <a:prstGeom prst="rect">
            <a:avLst/>
          </a:prstGeom>
          <a:noFill/>
          <a:ln w="22225">
            <a:solidFill>
              <a:srgbClr val="003399">
                <a:alpha val="50000"/>
              </a:srgbClr>
            </a:solidFill>
          </a:ln>
        </p:spPr>
        <p:txBody>
          <a:bodyPr wrap="square" rtlCol="0">
            <a:spAutoFit/>
          </a:bodyPr>
          <a:lstStyle/>
          <a:p>
            <a:pPr algn="ctr"/>
            <a:endParaRPr lang="en-US" sz="1600" dirty="0"/>
          </a:p>
          <a:p>
            <a:pPr algn="ctr"/>
            <a:r>
              <a:rPr lang="en-US" sz="1600" dirty="0"/>
              <a:t>PRIF </a:t>
            </a:r>
          </a:p>
          <a:p>
            <a:pPr algn="ctr"/>
            <a:r>
              <a:rPr lang="en-US" sz="1600" dirty="0"/>
              <a:t>Pipeline (development partner funded)</a:t>
            </a:r>
          </a:p>
          <a:p>
            <a:pPr algn="ctr"/>
            <a:endParaRPr lang="en-US" sz="1600" dirty="0"/>
          </a:p>
        </p:txBody>
      </p:sp>
      <p:sp>
        <p:nvSpPr>
          <p:cNvPr id="10" name="TextBox 9">
            <a:extLst>
              <a:ext uri="{FF2B5EF4-FFF2-40B4-BE49-F238E27FC236}">
                <a16:creationId xmlns:a16="http://schemas.microsoft.com/office/drawing/2014/main" id="{7D3A5D61-A65F-83C4-9E36-95057739BF25}"/>
              </a:ext>
            </a:extLst>
          </p:cNvPr>
          <p:cNvSpPr txBox="1"/>
          <p:nvPr/>
        </p:nvSpPr>
        <p:spPr>
          <a:xfrm>
            <a:off x="6367304" y="1784567"/>
            <a:ext cx="2003349" cy="1815882"/>
          </a:xfrm>
          <a:prstGeom prst="rect">
            <a:avLst/>
          </a:prstGeom>
          <a:noFill/>
          <a:ln w="22225">
            <a:solidFill>
              <a:srgbClr val="003399">
                <a:alpha val="50000"/>
              </a:srgbClr>
            </a:solidFill>
          </a:ln>
        </p:spPr>
        <p:txBody>
          <a:bodyPr wrap="square" rtlCol="0">
            <a:spAutoFit/>
          </a:bodyPr>
          <a:lstStyle/>
          <a:p>
            <a:pPr algn="ctr"/>
            <a:endParaRPr lang="en-US" sz="1600" dirty="0"/>
          </a:p>
          <a:p>
            <a:pPr algn="ctr"/>
            <a:r>
              <a:rPr lang="en-US" sz="1600" dirty="0"/>
              <a:t>NIIP priority projects (development partner and self-funded)</a:t>
            </a:r>
          </a:p>
          <a:p>
            <a:pPr algn="ctr"/>
            <a:endParaRPr lang="en-US" sz="1600" dirty="0"/>
          </a:p>
        </p:txBody>
      </p:sp>
      <p:sp>
        <p:nvSpPr>
          <p:cNvPr id="11" name="Arrow: Right 10">
            <a:extLst>
              <a:ext uri="{FF2B5EF4-FFF2-40B4-BE49-F238E27FC236}">
                <a16:creationId xmlns:a16="http://schemas.microsoft.com/office/drawing/2014/main" id="{22309BD1-F186-3426-05E3-F079F89EDCF1}"/>
              </a:ext>
            </a:extLst>
          </p:cNvPr>
          <p:cNvSpPr/>
          <p:nvPr/>
        </p:nvSpPr>
        <p:spPr>
          <a:xfrm>
            <a:off x="3421767" y="5905498"/>
            <a:ext cx="4472946" cy="72389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C38EE87-29D0-E3DF-290A-30DB1458C616}"/>
              </a:ext>
            </a:extLst>
          </p:cNvPr>
          <p:cNvSpPr txBox="1"/>
          <p:nvPr/>
        </p:nvSpPr>
        <p:spPr>
          <a:xfrm>
            <a:off x="4043680" y="6086586"/>
            <a:ext cx="3698240" cy="369332"/>
          </a:xfrm>
          <a:prstGeom prst="rect">
            <a:avLst/>
          </a:prstGeom>
          <a:noFill/>
        </p:spPr>
        <p:txBody>
          <a:bodyPr wrap="square" rtlCol="0">
            <a:spAutoFit/>
          </a:bodyPr>
          <a:lstStyle/>
          <a:p>
            <a:r>
              <a:rPr lang="en-US" dirty="0">
                <a:solidFill>
                  <a:schemeClr val="bg1"/>
                </a:solidFill>
              </a:rPr>
              <a:t>Shorter         </a:t>
            </a:r>
            <a:r>
              <a:rPr lang="en-US" b="1" dirty="0">
                <a:solidFill>
                  <a:schemeClr val="bg1"/>
                </a:solidFill>
              </a:rPr>
              <a:t>Timeline</a:t>
            </a:r>
            <a:r>
              <a:rPr lang="en-US" dirty="0">
                <a:solidFill>
                  <a:schemeClr val="bg1"/>
                </a:solidFill>
              </a:rPr>
              <a:t>       Longer</a:t>
            </a:r>
          </a:p>
        </p:txBody>
      </p:sp>
      <p:sp>
        <p:nvSpPr>
          <p:cNvPr id="13" name="TextBox 12">
            <a:extLst>
              <a:ext uri="{FF2B5EF4-FFF2-40B4-BE49-F238E27FC236}">
                <a16:creationId xmlns:a16="http://schemas.microsoft.com/office/drawing/2014/main" id="{3D6CB67E-1639-79BC-C0C1-6FA2DD9BE3C8}"/>
              </a:ext>
            </a:extLst>
          </p:cNvPr>
          <p:cNvSpPr txBox="1"/>
          <p:nvPr/>
        </p:nvSpPr>
        <p:spPr>
          <a:xfrm rot="16200000">
            <a:off x="1606933" y="3569454"/>
            <a:ext cx="3698240" cy="369332"/>
          </a:xfrm>
          <a:prstGeom prst="rect">
            <a:avLst/>
          </a:prstGeom>
          <a:noFill/>
        </p:spPr>
        <p:txBody>
          <a:bodyPr wrap="square" rtlCol="0">
            <a:spAutoFit/>
          </a:bodyPr>
          <a:lstStyle/>
          <a:p>
            <a:r>
              <a:rPr lang="en-US" dirty="0">
                <a:solidFill>
                  <a:schemeClr val="bg1"/>
                </a:solidFill>
              </a:rPr>
              <a:t>Higher          </a:t>
            </a:r>
            <a:r>
              <a:rPr lang="en-US" b="1" dirty="0">
                <a:solidFill>
                  <a:schemeClr val="bg1"/>
                </a:solidFill>
              </a:rPr>
              <a:t>Certainty</a:t>
            </a:r>
            <a:r>
              <a:rPr lang="en-US" dirty="0">
                <a:solidFill>
                  <a:schemeClr val="bg1"/>
                </a:solidFill>
              </a:rPr>
              <a:t>       Lower</a:t>
            </a:r>
          </a:p>
        </p:txBody>
      </p:sp>
      <p:sp>
        <p:nvSpPr>
          <p:cNvPr id="8" name="TextBox 7">
            <a:extLst>
              <a:ext uri="{FF2B5EF4-FFF2-40B4-BE49-F238E27FC236}">
                <a16:creationId xmlns:a16="http://schemas.microsoft.com/office/drawing/2014/main" id="{B5884ACC-370B-9924-2B7B-F740ADFA89A0}"/>
              </a:ext>
            </a:extLst>
          </p:cNvPr>
          <p:cNvSpPr txBox="1"/>
          <p:nvPr/>
        </p:nvSpPr>
        <p:spPr>
          <a:xfrm>
            <a:off x="3856488" y="4634180"/>
            <a:ext cx="1540161" cy="1323439"/>
          </a:xfrm>
          <a:prstGeom prst="rect">
            <a:avLst/>
          </a:prstGeom>
          <a:noFill/>
          <a:ln w="22225">
            <a:solidFill>
              <a:srgbClr val="003399">
                <a:alpha val="50000"/>
              </a:srgbClr>
            </a:solidFill>
          </a:ln>
        </p:spPr>
        <p:txBody>
          <a:bodyPr wrap="square" rtlCol="0">
            <a:spAutoFit/>
          </a:bodyPr>
          <a:lstStyle/>
          <a:p>
            <a:pPr algn="ctr"/>
            <a:r>
              <a:rPr lang="en-US" sz="1600" dirty="0"/>
              <a:t>PIC GOC, Gov’t and development partner  procurement</a:t>
            </a:r>
          </a:p>
        </p:txBody>
      </p:sp>
    </p:spTree>
    <p:extLst>
      <p:ext uri="{BB962C8B-B14F-4D97-AF65-F5344CB8AC3E}">
        <p14:creationId xmlns:p14="http://schemas.microsoft.com/office/powerpoint/2010/main" val="333402365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8534400" cy="584775"/>
          </a:xfrm>
          <a:prstGeom prst="rect">
            <a:avLst/>
          </a:prstGeom>
          <a:noFill/>
        </p:spPr>
        <p:txBody>
          <a:bodyPr wrap="square">
            <a:spAutoFit/>
          </a:bodyPr>
          <a:lstStyle/>
          <a:p>
            <a:pPr>
              <a:defRPr/>
            </a:pPr>
            <a:r>
              <a:rPr lang="en-US" sz="3200" b="1" dirty="0">
                <a:solidFill>
                  <a:srgbClr val="003399"/>
                </a:solidFill>
                <a:latin typeface="Calibri" panose="020F0502020204030204" pitchFamily="34" charset="0"/>
              </a:rPr>
              <a:t>What did we find?</a:t>
            </a:r>
            <a:endParaRPr lang="en-GB" sz="3200" b="1" dirty="0">
              <a:solidFill>
                <a:srgbClr val="003399"/>
              </a:solidFill>
              <a:latin typeface="Calibri" panose="020F0502020204030204" pitchFamily="34" charset="0"/>
            </a:endParaRPr>
          </a:p>
        </p:txBody>
      </p:sp>
      <p:cxnSp>
        <p:nvCxnSpPr>
          <p:cNvPr id="4" name="Straight Connector 3"/>
          <p:cNvCxnSpPr/>
          <p:nvPr/>
        </p:nvCxnSpPr>
        <p:spPr>
          <a:xfrm>
            <a:off x="381000" y="1295400"/>
            <a:ext cx="8064896" cy="0"/>
          </a:xfrm>
          <a:prstGeom prst="line">
            <a:avLst/>
          </a:prstGeom>
          <a:ln w="38100" cap="sq" cmpd="sng">
            <a:solidFill>
              <a:srgbClr val="000099"/>
            </a:solidFill>
            <a:round/>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05CA42D0-0060-0169-03C2-4DAD632C8470}"/>
              </a:ext>
            </a:extLst>
          </p:cNvPr>
          <p:cNvPicPr>
            <a:picLocks noChangeAspect="1"/>
          </p:cNvPicPr>
          <p:nvPr/>
        </p:nvPicPr>
        <p:blipFill>
          <a:blip r:embed="rId2"/>
          <a:stretch>
            <a:fillRect/>
          </a:stretch>
        </p:blipFill>
        <p:spPr>
          <a:xfrm>
            <a:off x="85494" y="1524000"/>
            <a:ext cx="8973012" cy="5109995"/>
          </a:xfrm>
          <a:prstGeom prst="rect">
            <a:avLst/>
          </a:prstGeom>
        </p:spPr>
      </p:pic>
    </p:spTree>
    <p:extLst>
      <p:ext uri="{BB962C8B-B14F-4D97-AF65-F5344CB8AC3E}">
        <p14:creationId xmlns:p14="http://schemas.microsoft.com/office/powerpoint/2010/main" val="3174043856"/>
      </p:ext>
    </p:extLst>
  </p:cSld>
  <p:clrMapOvr>
    <a:masterClrMapping/>
  </p:clrMapOvr>
  <p:transition spd="slow">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03"/>
        </a:lt1>
        <a:dk2>
          <a:srgbClr val="000000"/>
        </a:dk2>
        <a:lt2>
          <a:srgbClr val="98977A"/>
        </a:lt2>
        <a:accent1>
          <a:srgbClr val="BDCDA7"/>
        </a:accent1>
        <a:accent2>
          <a:srgbClr val="A0D060"/>
        </a:accent2>
        <a:accent3>
          <a:srgbClr val="FFFFAA"/>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5_Default Design 14">
        <a:dk1>
          <a:srgbClr val="000000"/>
        </a:dk1>
        <a:lt1>
          <a:srgbClr val="FFFF99"/>
        </a:lt1>
        <a:dk2>
          <a:srgbClr val="000000"/>
        </a:dk2>
        <a:lt2>
          <a:srgbClr val="98977A"/>
        </a:lt2>
        <a:accent1>
          <a:srgbClr val="BDCDA7"/>
        </a:accent1>
        <a:accent2>
          <a:srgbClr val="A0D060"/>
        </a:accent2>
        <a:accent3>
          <a:srgbClr val="FFFFCA"/>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499448-c3a4-486a-ab46-c20b1b95d902">
      <Value>13</Value>
      <Value>94</Value>
      <Value>71</Value>
      <Value>2</Value>
      <Value>1</Value>
      <Value>51</Value>
    </TaxCatchAll>
    <SharedWithUsers xmlns="7b499448-c3a4-486a-ab46-c20b1b95d902">
      <UserInfo>
        <DisplayName/>
        <AccountId xsi:nil="true"/>
        <AccountType/>
      </UserInfo>
    </SharedWithUsers>
    <lcf76f155ced4ddcb4097134ff3c332f xmlns="033981f3-c5e7-4c0e-99e6-cc44a02d67fb">
      <Terms xmlns="http://schemas.microsoft.com/office/infopath/2007/PartnerControls"/>
    </lcf76f155ced4ddcb4097134ff3c332f>
    <Edited xmlns="033981f3-c5e7-4c0e-99e6-cc44a02d67fb" xsi:nil="true"/>
    <_Flow_SignoffStatus xmlns="033981f3-c5e7-4c0e-99e6-cc44a02d67f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C743570CA55D4C80BB8B2EC71B7606" ma:contentTypeVersion="22" ma:contentTypeDescription="Create a new document." ma:contentTypeScope="" ma:versionID="f72bcd8cda11beeb614a517dff1a6fb0">
  <xsd:schema xmlns:xsd="http://www.w3.org/2001/XMLSchema" xmlns:xs="http://www.w3.org/2001/XMLSchema" xmlns:p="http://schemas.microsoft.com/office/2006/metadata/properties" xmlns:ns2="7b499448-c3a4-486a-ab46-c20b1b95d902" xmlns:ns3="033981f3-c5e7-4c0e-99e6-cc44a02d67fb" targetNamespace="http://schemas.microsoft.com/office/2006/metadata/properties" ma:root="true" ma:fieldsID="33f0c4a3d8b4a54e62a596c42c5ae686" ns2:_="" ns3:_="">
    <xsd:import namespace="7b499448-c3a4-486a-ab46-c20b1b95d902"/>
    <xsd:import namespace="033981f3-c5e7-4c0e-99e6-cc44a02d67fb"/>
    <xsd:element name="properties">
      <xsd:complexType>
        <xsd:sequence>
          <xsd:element name="documentManagement">
            <xsd:complexType>
              <xsd:all>
                <xsd:element ref="ns2:SharedWithUsers" minOccurs="0"/>
                <xsd:element ref="ns2:SharedWithDetails" minOccurs="0"/>
                <xsd:element ref="ns3:Edited" minOccurs="0"/>
                <xsd:element ref="ns2:LastSharedByTime" minOccurs="0"/>
                <xsd:element ref="ns2:LastSharedByUser"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99448-c3a4-486a-ab46-c20b1b95d90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Time" ma:index="11" nillable="true" ma:displayName="Last Shared By Time"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TaxCatchAll" ma:index="27" nillable="true" ma:displayName="Taxonomy Catch All Column" ma:hidden="true" ma:list="{d312fcd9-3bd6-449d-a254-c81ff2410aa5}" ma:internalName="TaxCatchAll" ma:showField="CatchAllData" ma:web="7b499448-c3a4-486a-ab46-c20b1b95d90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33981f3-c5e7-4c0e-99e6-cc44a02d67fb" elementFormDefault="qualified">
    <xsd:import namespace="http://schemas.microsoft.com/office/2006/documentManagement/types"/>
    <xsd:import namespace="http://schemas.microsoft.com/office/infopath/2007/PartnerControls"/>
    <xsd:element name="Edited" ma:index="10" nillable="true" ma:displayName="Edited" ma:format="DateOnly" ma:internalName="Edited">
      <xsd:simpleType>
        <xsd:restriction base="dms:DateTime"/>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_Flow_SignoffStatus" ma:index="21" nillable="true" ma:displayName="Sign-off status" ma:internalName="_x0024_Resources_x003a_core_x002c_Signoff_Status_x003b_">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3ceb7d0-9070-4895-a2e6-0640ca70f89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5A989D-AE2B-4B2F-A064-F2FD10896722}">
  <ds:schemaRefs>
    <ds:schemaRef ds:uri="http://schemas.microsoft.com/office/2006/metadata/properties"/>
    <ds:schemaRef ds:uri="http://schemas.microsoft.com/office/infopath/2007/PartnerControls"/>
    <ds:schemaRef ds:uri="c1fdd505-2570-46c2-bd04-3e0f2d874cf5"/>
    <ds:schemaRef ds:uri="032b3fb7-c572-4e96-bfa3-40b888296140"/>
    <ds:schemaRef ds:uri="8f3a5ab5-22a6-47b6-8b25-31adba296b0a"/>
    <ds:schemaRef ds:uri="7b499448-c3a4-486a-ab46-c20b1b95d902"/>
    <ds:schemaRef ds:uri="033981f3-c5e7-4c0e-99e6-cc44a02d67fb"/>
  </ds:schemaRefs>
</ds:datastoreItem>
</file>

<file path=customXml/itemProps2.xml><?xml version="1.0" encoding="utf-8"?>
<ds:datastoreItem xmlns:ds="http://schemas.openxmlformats.org/officeDocument/2006/customXml" ds:itemID="{0B32D849-7641-466E-ADB2-A2057AFD6E45}">
  <ds:schemaRefs>
    <ds:schemaRef ds:uri="http://schemas.microsoft.com/sharepoint/v3/contenttype/forms"/>
  </ds:schemaRefs>
</ds:datastoreItem>
</file>

<file path=customXml/itemProps3.xml><?xml version="1.0" encoding="utf-8"?>
<ds:datastoreItem xmlns:ds="http://schemas.openxmlformats.org/officeDocument/2006/customXml" ds:itemID="{42CE7EAE-5029-4DA2-BE3E-938B348C3F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499448-c3a4-486a-ab46-c20b1b95d902"/>
    <ds:schemaRef ds:uri="033981f3-c5e7-4c0e-99e6-cc44a02d67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6378</TotalTime>
  <Words>1729</Words>
  <Application>Microsoft Office PowerPoint</Application>
  <PresentationFormat>On-screen Show (4:3)</PresentationFormat>
  <Paragraphs>140</Paragraphs>
  <Slides>18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Wingdings</vt:lpstr>
      <vt:lpstr>1_Office Theme</vt:lpstr>
      <vt:lpstr>5_Default Design</vt:lpstr>
      <vt:lpstr>PowerPoint Presentation</vt:lpstr>
      <vt:lpstr>PowerPoint Presentation</vt:lpstr>
      <vt:lpstr>Setting the scene</vt:lpstr>
      <vt:lpstr>PowerPoint Presentation</vt:lpstr>
      <vt:lpstr>PowerPoint Presentation</vt:lpstr>
      <vt:lpstr>PowerPoint Presentation</vt:lpstr>
      <vt:lpstr>The infrastructure market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Procurement opportunities and project pipeline (the pipeline)</vt:lpstr>
      <vt:lpstr>PowerPoint Presentation</vt:lpstr>
      <vt:lpstr>PowerPoint Presentation</vt:lpstr>
      <vt:lpstr>PowerPoint Presentation</vt:lpstr>
    </vt:vector>
  </TitlesOfParts>
  <Company>Asian Development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Lorena Estigarribia</dc:creator>
  <cp:lastModifiedBy>Caroline Fusimalohi</cp:lastModifiedBy>
  <cp:revision>176</cp:revision>
  <cp:lastPrinted>2014-04-10T06:57:44Z</cp:lastPrinted>
  <dcterms:created xsi:type="dcterms:W3CDTF">2012-03-03T02:03:53Z</dcterms:created>
  <dcterms:modified xsi:type="dcterms:W3CDTF">2024-10-22T02:55:17Z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0x0101006FC743570CA55D4C80BB8B2EC71B7606</vt:lpwstr>
  </property>
  <property fmtid="{D5CDD505-2E9C-101B-9397-08002B2CF9AE}" pid="3" name="Order">
    <vt:r8>3018200</vt:r8>
  </property>
  <property fmtid="{D5CDD505-2E9C-101B-9397-08002B2CF9AE}" pid="4" name="ADBFocusArea">
    <vt:lpwstr/>
  </property>
  <property fmtid="{D5CDD505-2E9C-101B-9397-08002B2CF9AE}" pid="5" name="xd_Signature">
    <vt:bool>false</vt:bool>
  </property>
  <property fmtid="{D5CDD505-2E9C-101B-9397-08002B2CF9AE}" pid="6" name="ADBCountry">
    <vt:lpwstr>13;#Regional|d4cb8265-5963-4e16-b4f8-5ada18938c78</vt:lpwstr>
  </property>
  <property fmtid="{D5CDD505-2E9C-101B-9397-08002B2CF9AE}" pid="7" name="ia017ac09b1942648b563fe0b2b14d52">
    <vt:lpwstr>PLCO|609583a2-78a9-4781-823e-db1ffb65c55d</vt:lpwstr>
  </property>
  <property fmtid="{D5CDD505-2E9C-101B-9397-08002B2CF9AE}" pid="8" name="PARDMissionLeader">
    <vt:lpwstr/>
  </property>
  <property fmtid="{D5CDD505-2E9C-101B-9397-08002B2CF9AE}" pid="9" name="xd_ProgID">
    <vt:lpwstr/>
  </property>
  <property fmtid="{D5CDD505-2E9C-101B-9397-08002B2CF9AE}" pid="10" name="ce5a4fae9a7d4e3d9d782ef76d38f19e">
    <vt:lpwstr/>
  </property>
  <property fmtid="{D5CDD505-2E9C-101B-9397-08002B2CF9AE}" pid="11" name="ADBProjectDocumentType">
    <vt:lpwstr/>
  </property>
  <property fmtid="{D5CDD505-2E9C-101B-9397-08002B2CF9AE}" pid="12" name="PARDAnalyst">
    <vt:lpwstr/>
  </property>
  <property fmtid="{D5CDD505-2E9C-101B-9397-08002B2CF9AE}" pid="13" name="ComplianceAssetId">
    <vt:lpwstr/>
  </property>
  <property fmtid="{D5CDD505-2E9C-101B-9397-08002B2CF9AE}" pid="14" name="TemplateUrl">
    <vt:lpwstr/>
  </property>
  <property fmtid="{D5CDD505-2E9C-101B-9397-08002B2CF9AE}" pid="15" name="ADBProject">
    <vt:lpwstr>71;#projectproject46500-001 : Establishment of the Pacific Region Infrastructure Facility Coordination Office|6b375ade-4ecf-47c9-a338-c64d8619846e</vt:lpwstr>
  </property>
  <property fmtid="{D5CDD505-2E9C-101B-9397-08002B2CF9AE}" pid="16" name="ADBSector">
    <vt:lpwstr>94;#Transport|ee1f2ff2-a1f1-4f25-8046-d81869f632df</vt:lpwstr>
  </property>
  <property fmtid="{D5CDD505-2E9C-101B-9397-08002B2CF9AE}" pid="17" name="ADBContentGroup">
    <vt:lpwstr>2;#PARD|295ac658-7ead-429b-b4bd-88b6908bedd7</vt:lpwstr>
  </property>
  <property fmtid="{D5CDD505-2E9C-101B-9397-08002B2CF9AE}" pid="18" name="ADBDivision">
    <vt:lpwstr>51;#PLCO|609583a2-78a9-4781-823e-db1ffb65c55d</vt:lpwstr>
  </property>
  <property fmtid="{D5CDD505-2E9C-101B-9397-08002B2CF9AE}" pid="19" name="Update ADB Project Document Type">
    <vt:lpwstr>, </vt:lpwstr>
  </property>
  <property fmtid="{D5CDD505-2E9C-101B-9397-08002B2CF9AE}" pid="20" name="Project Status">
    <vt:lpwstr>Processing</vt:lpwstr>
  </property>
  <property fmtid="{D5CDD505-2E9C-101B-9397-08002B2CF9AE}" pid="21" name="ADBDocumentSecurity">
    <vt:lpwstr/>
  </property>
  <property fmtid="{D5CDD505-2E9C-101B-9397-08002B2CF9AE}" pid="22" name="ADBDocumentLanguage">
    <vt:lpwstr>1;#English|16ac8743-31bb-43f8-9a73-533a041667d6</vt:lpwstr>
  </property>
  <property fmtid="{D5CDD505-2E9C-101B-9397-08002B2CF9AE}" pid="23" name="Segment">
    <vt:lpwstr/>
  </property>
  <property fmtid="{D5CDD505-2E9C-101B-9397-08002B2CF9AE}" pid="24" name="ADBDepartmentOwner">
    <vt:lpwstr/>
  </property>
  <property fmtid="{D5CDD505-2E9C-101B-9397-08002B2CF9AE}" pid="25" name="MediaServiceImageTags">
    <vt:lpwstr/>
  </property>
  <property fmtid="{D5CDD505-2E9C-101B-9397-08002B2CF9AE}" pid="26" name="MSIP_Label_817d4574-7375-4d17-b29c-6e4c6df0fcb0_Enabled">
    <vt:lpwstr>true</vt:lpwstr>
  </property>
  <property fmtid="{D5CDD505-2E9C-101B-9397-08002B2CF9AE}" pid="27" name="MSIP_Label_817d4574-7375-4d17-b29c-6e4c6df0fcb0_SetDate">
    <vt:lpwstr>2024-10-05T02:45:59Z</vt:lpwstr>
  </property>
  <property fmtid="{D5CDD505-2E9C-101B-9397-08002B2CF9AE}" pid="28" name="MSIP_Label_817d4574-7375-4d17-b29c-6e4c6df0fcb0_Method">
    <vt:lpwstr>Standard</vt:lpwstr>
  </property>
  <property fmtid="{D5CDD505-2E9C-101B-9397-08002B2CF9AE}" pid="29" name="MSIP_Label_817d4574-7375-4d17-b29c-6e4c6df0fcb0_Name">
    <vt:lpwstr>ADB Internal</vt:lpwstr>
  </property>
  <property fmtid="{D5CDD505-2E9C-101B-9397-08002B2CF9AE}" pid="30" name="MSIP_Label_817d4574-7375-4d17-b29c-6e4c6df0fcb0_SiteId">
    <vt:lpwstr>9495d6bb-41c2-4c58-848f-92e52cf3d640</vt:lpwstr>
  </property>
  <property fmtid="{D5CDD505-2E9C-101B-9397-08002B2CF9AE}" pid="31" name="MSIP_Label_817d4574-7375-4d17-b29c-6e4c6df0fcb0_ActionId">
    <vt:lpwstr>7b989fa6-45d8-4c00-8223-673a0a620ed6</vt:lpwstr>
  </property>
  <property fmtid="{D5CDD505-2E9C-101B-9397-08002B2CF9AE}" pid="32" name="MSIP_Label_817d4574-7375-4d17-b29c-6e4c6df0fcb0_ContentBits">
    <vt:lpwstr>2</vt:lpwstr>
  </property>
  <property fmtid="{D5CDD505-2E9C-101B-9397-08002B2CF9AE}" pid="33" name="ClassificationContentMarkingFooterLocations">
    <vt:lpwstr>1_Office Theme:8\5_Default Design:3</vt:lpwstr>
  </property>
  <property fmtid="{D5CDD505-2E9C-101B-9397-08002B2CF9AE}" pid="34" name="ClassificationContentMarkingFooterText">
    <vt:lpwstr>INTERNAL. This information is accessible to ADB Management and Staff. It may be shared outside ADB with appropriate permission.</vt:lpwstr>
  </property>
</Properties>
</file>