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9"/>
  </p:notesMasterIdLst>
  <p:sldIdLst>
    <p:sldId id="256" r:id="rId5"/>
    <p:sldId id="272" r:id="rId6"/>
    <p:sldId id="274" r:id="rId7"/>
    <p:sldId id="469" r:id="rId8"/>
    <p:sldId id="389" r:id="rId9"/>
    <p:sldId id="257" r:id="rId10"/>
    <p:sldId id="471" r:id="rId11"/>
    <p:sldId id="679" r:id="rId12"/>
    <p:sldId id="680" r:id="rId13"/>
    <p:sldId id="542" r:id="rId14"/>
    <p:sldId id="543" r:id="rId15"/>
    <p:sldId id="544" r:id="rId16"/>
    <p:sldId id="545" r:id="rId17"/>
    <p:sldId id="6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39772E-9871-4CBA-BF7C-2DB73A256984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</dgm:pt>
    <dgm:pt modelId="{0A42622E-0E92-4C3A-8824-578D3BE92C6B}">
      <dgm:prSet phldrT="[Text]"/>
      <dgm:spPr/>
      <dgm:t>
        <a:bodyPr/>
        <a:lstStyle/>
        <a:p>
          <a:r>
            <a:rPr lang="en-AU" dirty="0"/>
            <a:t>Charity	</a:t>
          </a:r>
        </a:p>
      </dgm:t>
    </dgm:pt>
    <dgm:pt modelId="{8CABE3B2-B93F-4096-B861-E0388C6F262D}" type="parTrans" cxnId="{A14DC276-B4D3-4710-B94E-6D5332D6EAB3}">
      <dgm:prSet/>
      <dgm:spPr/>
      <dgm:t>
        <a:bodyPr/>
        <a:lstStyle/>
        <a:p>
          <a:endParaRPr lang="en-AU"/>
        </a:p>
      </dgm:t>
    </dgm:pt>
    <dgm:pt modelId="{228B280D-A984-4367-80E3-9A89AAD1FAE2}" type="sibTrans" cxnId="{A14DC276-B4D3-4710-B94E-6D5332D6EAB3}">
      <dgm:prSet/>
      <dgm:spPr/>
      <dgm:t>
        <a:bodyPr/>
        <a:lstStyle/>
        <a:p>
          <a:endParaRPr lang="en-AU"/>
        </a:p>
      </dgm:t>
    </dgm:pt>
    <dgm:pt modelId="{5B9C7976-1F5D-46C9-971F-AC715F1C3650}">
      <dgm:prSet phldrT="[Text]"/>
      <dgm:spPr/>
      <dgm:t>
        <a:bodyPr/>
        <a:lstStyle/>
        <a:p>
          <a:r>
            <a:rPr lang="en-AU" dirty="0"/>
            <a:t>Medical</a:t>
          </a:r>
        </a:p>
      </dgm:t>
    </dgm:pt>
    <dgm:pt modelId="{CABA27D6-29B5-41A0-A983-DFC90F0A9E22}" type="parTrans" cxnId="{638DDA14-5DD2-4C17-BC74-69972A4D33FB}">
      <dgm:prSet/>
      <dgm:spPr/>
      <dgm:t>
        <a:bodyPr/>
        <a:lstStyle/>
        <a:p>
          <a:endParaRPr lang="en-AU"/>
        </a:p>
      </dgm:t>
    </dgm:pt>
    <dgm:pt modelId="{BD4A851E-54CD-448B-84C4-7D4D287B90D1}" type="sibTrans" cxnId="{638DDA14-5DD2-4C17-BC74-69972A4D33FB}">
      <dgm:prSet/>
      <dgm:spPr/>
      <dgm:t>
        <a:bodyPr/>
        <a:lstStyle/>
        <a:p>
          <a:endParaRPr lang="en-AU"/>
        </a:p>
      </dgm:t>
    </dgm:pt>
    <dgm:pt modelId="{8BD4A204-1996-4B29-A8F3-2C98E971A8E2}">
      <dgm:prSet phldrT="[Text]"/>
      <dgm:spPr/>
      <dgm:t>
        <a:bodyPr/>
        <a:lstStyle/>
        <a:p>
          <a:r>
            <a:rPr lang="en-AU" dirty="0"/>
            <a:t>Social</a:t>
          </a:r>
        </a:p>
      </dgm:t>
    </dgm:pt>
    <dgm:pt modelId="{6AE58A4B-7229-4A6E-AFD0-7DCDECD188BA}" type="parTrans" cxnId="{8D9D7385-2695-46F8-8A93-A12B27C0CC0D}">
      <dgm:prSet/>
      <dgm:spPr/>
      <dgm:t>
        <a:bodyPr/>
        <a:lstStyle/>
        <a:p>
          <a:endParaRPr lang="en-AU"/>
        </a:p>
      </dgm:t>
    </dgm:pt>
    <dgm:pt modelId="{9F78863C-79FD-440C-B215-1616F63032E6}" type="sibTrans" cxnId="{8D9D7385-2695-46F8-8A93-A12B27C0CC0D}">
      <dgm:prSet/>
      <dgm:spPr/>
      <dgm:t>
        <a:bodyPr/>
        <a:lstStyle/>
        <a:p>
          <a:endParaRPr lang="en-AU"/>
        </a:p>
      </dgm:t>
    </dgm:pt>
    <dgm:pt modelId="{9A8ECBF0-0791-4AD2-88F5-6B9F2D9D1282}" type="pres">
      <dgm:prSet presAssocID="{0339772E-9871-4CBA-BF7C-2DB73A256984}" presName="outerComposite" presStyleCnt="0">
        <dgm:presLayoutVars>
          <dgm:chMax val="5"/>
          <dgm:dir/>
          <dgm:resizeHandles val="exact"/>
        </dgm:presLayoutVars>
      </dgm:prSet>
      <dgm:spPr/>
    </dgm:pt>
    <dgm:pt modelId="{1D390651-EF41-40AF-AA7E-F6235088BFE3}" type="pres">
      <dgm:prSet presAssocID="{0339772E-9871-4CBA-BF7C-2DB73A256984}" presName="dummyMaxCanvas" presStyleCnt="0">
        <dgm:presLayoutVars/>
      </dgm:prSet>
      <dgm:spPr/>
    </dgm:pt>
    <dgm:pt modelId="{28489B0D-4EC4-4753-812A-F3439F127F93}" type="pres">
      <dgm:prSet presAssocID="{0339772E-9871-4CBA-BF7C-2DB73A256984}" presName="ThreeNodes_1" presStyleLbl="node1" presStyleIdx="0" presStyleCnt="3">
        <dgm:presLayoutVars>
          <dgm:bulletEnabled val="1"/>
        </dgm:presLayoutVars>
      </dgm:prSet>
      <dgm:spPr/>
    </dgm:pt>
    <dgm:pt modelId="{853D6E1E-A4F5-4ADF-9FAD-452D11695B1D}" type="pres">
      <dgm:prSet presAssocID="{0339772E-9871-4CBA-BF7C-2DB73A256984}" presName="ThreeNodes_2" presStyleLbl="node1" presStyleIdx="1" presStyleCnt="3">
        <dgm:presLayoutVars>
          <dgm:bulletEnabled val="1"/>
        </dgm:presLayoutVars>
      </dgm:prSet>
      <dgm:spPr/>
    </dgm:pt>
    <dgm:pt modelId="{55CF5D14-E7F8-4CFD-BC85-28D90E7D0D59}" type="pres">
      <dgm:prSet presAssocID="{0339772E-9871-4CBA-BF7C-2DB73A256984}" presName="ThreeNodes_3" presStyleLbl="node1" presStyleIdx="2" presStyleCnt="3">
        <dgm:presLayoutVars>
          <dgm:bulletEnabled val="1"/>
        </dgm:presLayoutVars>
      </dgm:prSet>
      <dgm:spPr/>
    </dgm:pt>
    <dgm:pt modelId="{67701C9F-06EB-4A0E-B3AD-1DD85B7C4872}" type="pres">
      <dgm:prSet presAssocID="{0339772E-9871-4CBA-BF7C-2DB73A256984}" presName="ThreeConn_1-2" presStyleLbl="fgAccFollowNode1" presStyleIdx="0" presStyleCnt="2">
        <dgm:presLayoutVars>
          <dgm:bulletEnabled val="1"/>
        </dgm:presLayoutVars>
      </dgm:prSet>
      <dgm:spPr/>
    </dgm:pt>
    <dgm:pt modelId="{08632539-AF28-436F-86CC-4B332828D603}" type="pres">
      <dgm:prSet presAssocID="{0339772E-9871-4CBA-BF7C-2DB73A256984}" presName="ThreeConn_2-3" presStyleLbl="fgAccFollowNode1" presStyleIdx="1" presStyleCnt="2">
        <dgm:presLayoutVars>
          <dgm:bulletEnabled val="1"/>
        </dgm:presLayoutVars>
      </dgm:prSet>
      <dgm:spPr/>
    </dgm:pt>
    <dgm:pt modelId="{EE24EC25-7391-44A7-BB77-17F51D94EB0E}" type="pres">
      <dgm:prSet presAssocID="{0339772E-9871-4CBA-BF7C-2DB73A256984}" presName="ThreeNodes_1_text" presStyleLbl="node1" presStyleIdx="2" presStyleCnt="3">
        <dgm:presLayoutVars>
          <dgm:bulletEnabled val="1"/>
        </dgm:presLayoutVars>
      </dgm:prSet>
      <dgm:spPr/>
    </dgm:pt>
    <dgm:pt modelId="{2ADF659C-207A-4FB0-90B0-A92308AF706D}" type="pres">
      <dgm:prSet presAssocID="{0339772E-9871-4CBA-BF7C-2DB73A256984}" presName="ThreeNodes_2_text" presStyleLbl="node1" presStyleIdx="2" presStyleCnt="3">
        <dgm:presLayoutVars>
          <dgm:bulletEnabled val="1"/>
        </dgm:presLayoutVars>
      </dgm:prSet>
      <dgm:spPr/>
    </dgm:pt>
    <dgm:pt modelId="{B1E0273D-B04E-44AB-86C1-42A366357478}" type="pres">
      <dgm:prSet presAssocID="{0339772E-9871-4CBA-BF7C-2DB73A25698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15C4804-2682-4B1A-A978-F72BD8F18963}" type="presOf" srcId="{BD4A851E-54CD-448B-84C4-7D4D287B90D1}" destId="{08632539-AF28-436F-86CC-4B332828D603}" srcOrd="0" destOrd="0" presId="urn:microsoft.com/office/officeart/2005/8/layout/vProcess5"/>
    <dgm:cxn modelId="{638DDA14-5DD2-4C17-BC74-69972A4D33FB}" srcId="{0339772E-9871-4CBA-BF7C-2DB73A256984}" destId="{5B9C7976-1F5D-46C9-971F-AC715F1C3650}" srcOrd="1" destOrd="0" parTransId="{CABA27D6-29B5-41A0-A983-DFC90F0A9E22}" sibTransId="{BD4A851E-54CD-448B-84C4-7D4D287B90D1}"/>
    <dgm:cxn modelId="{F5C6B464-EF21-4235-B715-62AB2D81D584}" type="presOf" srcId="{0A42622E-0E92-4C3A-8824-578D3BE92C6B}" destId="{28489B0D-4EC4-4753-812A-F3439F127F93}" srcOrd="0" destOrd="0" presId="urn:microsoft.com/office/officeart/2005/8/layout/vProcess5"/>
    <dgm:cxn modelId="{A14DC276-B4D3-4710-B94E-6D5332D6EAB3}" srcId="{0339772E-9871-4CBA-BF7C-2DB73A256984}" destId="{0A42622E-0E92-4C3A-8824-578D3BE92C6B}" srcOrd="0" destOrd="0" parTransId="{8CABE3B2-B93F-4096-B861-E0388C6F262D}" sibTransId="{228B280D-A984-4367-80E3-9A89AAD1FAE2}"/>
    <dgm:cxn modelId="{8D9D7385-2695-46F8-8A93-A12B27C0CC0D}" srcId="{0339772E-9871-4CBA-BF7C-2DB73A256984}" destId="{8BD4A204-1996-4B29-A8F3-2C98E971A8E2}" srcOrd="2" destOrd="0" parTransId="{6AE58A4B-7229-4A6E-AFD0-7DCDECD188BA}" sibTransId="{9F78863C-79FD-440C-B215-1616F63032E6}"/>
    <dgm:cxn modelId="{CFB86989-AD56-4722-92BA-543EE4FBB30A}" type="presOf" srcId="{228B280D-A984-4367-80E3-9A89AAD1FAE2}" destId="{67701C9F-06EB-4A0E-B3AD-1DD85B7C4872}" srcOrd="0" destOrd="0" presId="urn:microsoft.com/office/officeart/2005/8/layout/vProcess5"/>
    <dgm:cxn modelId="{4F0CA992-9AF3-4DE7-8BC4-BF08CAE12C1F}" type="presOf" srcId="{0339772E-9871-4CBA-BF7C-2DB73A256984}" destId="{9A8ECBF0-0791-4AD2-88F5-6B9F2D9D1282}" srcOrd="0" destOrd="0" presId="urn:microsoft.com/office/officeart/2005/8/layout/vProcess5"/>
    <dgm:cxn modelId="{7BC5E698-ABDC-4319-BF60-FAFBDC52C6F7}" type="presOf" srcId="{5B9C7976-1F5D-46C9-971F-AC715F1C3650}" destId="{2ADF659C-207A-4FB0-90B0-A92308AF706D}" srcOrd="1" destOrd="0" presId="urn:microsoft.com/office/officeart/2005/8/layout/vProcess5"/>
    <dgm:cxn modelId="{A5DF0DAC-D34B-4095-9FB3-2B570E45AC25}" type="presOf" srcId="{5B9C7976-1F5D-46C9-971F-AC715F1C3650}" destId="{853D6E1E-A4F5-4ADF-9FAD-452D11695B1D}" srcOrd="0" destOrd="0" presId="urn:microsoft.com/office/officeart/2005/8/layout/vProcess5"/>
    <dgm:cxn modelId="{41BA97AF-642D-461C-962C-E47B50D7E939}" type="presOf" srcId="{0A42622E-0E92-4C3A-8824-578D3BE92C6B}" destId="{EE24EC25-7391-44A7-BB77-17F51D94EB0E}" srcOrd="1" destOrd="0" presId="urn:microsoft.com/office/officeart/2005/8/layout/vProcess5"/>
    <dgm:cxn modelId="{614354F5-5E92-44C4-8C9E-95C0013CB1C4}" type="presOf" srcId="{8BD4A204-1996-4B29-A8F3-2C98E971A8E2}" destId="{B1E0273D-B04E-44AB-86C1-42A366357478}" srcOrd="1" destOrd="0" presId="urn:microsoft.com/office/officeart/2005/8/layout/vProcess5"/>
    <dgm:cxn modelId="{B4B164FE-9BAC-46E8-A201-A16F3AB5058B}" type="presOf" srcId="{8BD4A204-1996-4B29-A8F3-2C98E971A8E2}" destId="{55CF5D14-E7F8-4CFD-BC85-28D90E7D0D59}" srcOrd="0" destOrd="0" presId="urn:microsoft.com/office/officeart/2005/8/layout/vProcess5"/>
    <dgm:cxn modelId="{B7103004-844E-46F7-9FFF-C1D96BA69F05}" type="presParOf" srcId="{9A8ECBF0-0791-4AD2-88F5-6B9F2D9D1282}" destId="{1D390651-EF41-40AF-AA7E-F6235088BFE3}" srcOrd="0" destOrd="0" presId="urn:microsoft.com/office/officeart/2005/8/layout/vProcess5"/>
    <dgm:cxn modelId="{9C0749F9-35EE-4A75-ABCA-F207AC30B2D3}" type="presParOf" srcId="{9A8ECBF0-0791-4AD2-88F5-6B9F2D9D1282}" destId="{28489B0D-4EC4-4753-812A-F3439F127F93}" srcOrd="1" destOrd="0" presId="urn:microsoft.com/office/officeart/2005/8/layout/vProcess5"/>
    <dgm:cxn modelId="{CC88875A-1398-4F77-998F-9D8512723BC1}" type="presParOf" srcId="{9A8ECBF0-0791-4AD2-88F5-6B9F2D9D1282}" destId="{853D6E1E-A4F5-4ADF-9FAD-452D11695B1D}" srcOrd="2" destOrd="0" presId="urn:microsoft.com/office/officeart/2005/8/layout/vProcess5"/>
    <dgm:cxn modelId="{A65B78F5-114B-456B-91D5-E482C0C93E9D}" type="presParOf" srcId="{9A8ECBF0-0791-4AD2-88F5-6B9F2D9D1282}" destId="{55CF5D14-E7F8-4CFD-BC85-28D90E7D0D59}" srcOrd="3" destOrd="0" presId="urn:microsoft.com/office/officeart/2005/8/layout/vProcess5"/>
    <dgm:cxn modelId="{F30255BD-2288-45F8-BDA9-367F09AB68F4}" type="presParOf" srcId="{9A8ECBF0-0791-4AD2-88F5-6B9F2D9D1282}" destId="{67701C9F-06EB-4A0E-B3AD-1DD85B7C4872}" srcOrd="4" destOrd="0" presId="urn:microsoft.com/office/officeart/2005/8/layout/vProcess5"/>
    <dgm:cxn modelId="{E8339171-38C7-4528-9DC7-80942C2AE1EA}" type="presParOf" srcId="{9A8ECBF0-0791-4AD2-88F5-6B9F2D9D1282}" destId="{08632539-AF28-436F-86CC-4B332828D603}" srcOrd="5" destOrd="0" presId="urn:microsoft.com/office/officeart/2005/8/layout/vProcess5"/>
    <dgm:cxn modelId="{F7C4986F-F3B7-4443-9608-1191372A5714}" type="presParOf" srcId="{9A8ECBF0-0791-4AD2-88F5-6B9F2D9D1282}" destId="{EE24EC25-7391-44A7-BB77-17F51D94EB0E}" srcOrd="6" destOrd="0" presId="urn:microsoft.com/office/officeart/2005/8/layout/vProcess5"/>
    <dgm:cxn modelId="{D4D6C7E5-171E-4868-8567-03F94DC0CE7E}" type="presParOf" srcId="{9A8ECBF0-0791-4AD2-88F5-6B9F2D9D1282}" destId="{2ADF659C-207A-4FB0-90B0-A92308AF706D}" srcOrd="7" destOrd="0" presId="urn:microsoft.com/office/officeart/2005/8/layout/vProcess5"/>
    <dgm:cxn modelId="{84E3F872-06FF-440A-BA27-833783141A98}" type="presParOf" srcId="{9A8ECBF0-0791-4AD2-88F5-6B9F2D9D1282}" destId="{B1E0273D-B04E-44AB-86C1-42A36635747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89B0D-4EC4-4753-812A-F3439F127F93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5500" kern="1200" dirty="0"/>
            <a:t>Charity	</a:t>
          </a:r>
        </a:p>
      </dsp:txBody>
      <dsp:txXfrm>
        <a:off x="35968" y="35968"/>
        <a:ext cx="6850257" cy="1156108"/>
      </dsp:txXfrm>
    </dsp:sp>
    <dsp:sp modelId="{853D6E1E-A4F5-4ADF-9FAD-452D11695B1D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5500" kern="1200" dirty="0"/>
            <a:t>Medical</a:t>
          </a:r>
        </a:p>
      </dsp:txBody>
      <dsp:txXfrm>
        <a:off x="757327" y="1468686"/>
        <a:ext cx="6583888" cy="1156108"/>
      </dsp:txXfrm>
    </dsp:sp>
    <dsp:sp modelId="{55CF5D14-E7F8-4CFD-BC85-28D90E7D0D59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5500" kern="1200" dirty="0"/>
            <a:t>Social</a:t>
          </a:r>
        </a:p>
      </dsp:txBody>
      <dsp:txXfrm>
        <a:off x="1478687" y="2901405"/>
        <a:ext cx="6583888" cy="1156108"/>
      </dsp:txXfrm>
    </dsp:sp>
    <dsp:sp modelId="{67701C9F-06EB-4A0E-B3AD-1DD85B7C4872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/>
        </a:p>
      </dsp:txBody>
      <dsp:txXfrm>
        <a:off x="7556785" y="931267"/>
        <a:ext cx="439026" cy="600667"/>
      </dsp:txXfrm>
    </dsp:sp>
    <dsp:sp modelId="{08632539-AF28-436F-86CC-4B332828D603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600" kern="120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J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607C9-EB3B-4585-B4AD-0AB3A828C26C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J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J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J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CD0F6-8DB2-45C9-905C-0F12CD109D1A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334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F32CB-0551-4E00-8F42-19C5130DCC2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672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F300A2-A522-42AB-9824-572F0F18E8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9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36364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48278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832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068339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34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47391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87446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9764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41537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418901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8974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16180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23415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70962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1116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05110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A4FC-B130-447C-A502-85BB35154751}" type="datetimeFigureOut">
              <a:rPr lang="en-FJ" smtClean="0"/>
              <a:t>10/22/2024</a:t>
            </a:fld>
            <a:endParaRPr lang="en-FJ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J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4DEBD0-AF87-4DC0-BDCE-35DEB6D30D0E}" type="slidenum">
              <a:rPr lang="en-FJ" smtClean="0"/>
              <a:t>‹#›</a:t>
            </a:fld>
            <a:endParaRPr lang="en-FJ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42E3C-A51C-C904-2873-EB3A20B6B54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3726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op view of a structure that looks like wheels">
            <a:extLst>
              <a:ext uri="{FF2B5EF4-FFF2-40B4-BE49-F238E27FC236}">
                <a16:creationId xmlns:a16="http://schemas.microsoft.com/office/drawing/2014/main" id="{AF897448-67E1-9309-816C-A4EBC61D2A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 l="23106" r="8125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7B1467-6850-7C72-6D41-1D7612D62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6" y="1678666"/>
            <a:ext cx="5123515" cy="2369093"/>
          </a:xfrm>
        </p:spPr>
        <p:txBody>
          <a:bodyPr>
            <a:normAutofit/>
          </a:bodyPr>
          <a:lstStyle/>
          <a:p>
            <a:r>
              <a:rPr lang="en-US" sz="4800"/>
              <a:t>Pacific Region Infrastructure Facility </a:t>
            </a:r>
            <a:endParaRPr lang="en-FJ" sz="48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82754A8-E90C-ACB1-6885-1F1D16DF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AU" b="1"/>
              <a:t>Overcoming barriers to inclusion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D1462-2C57-AD7D-BCD9-9C87DF8B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55468B-C2BA-8B42-ABD6-597061763577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2EC5F2-4C9D-405C-54B3-EC2BC68B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b="1" i="0" u="none" strike="noStrike" baseline="0">
                <a:latin typeface="Calibri" panose="020F0502020204030204" pitchFamily="34" charset="0"/>
              </a:rPr>
              <a:t>Attitudinal barriers</a:t>
            </a:r>
            <a:endParaRPr lang="en-AU" b="0" i="0" u="none" strike="noStrike" baseline="0">
              <a:latin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Awareness raising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Promote people with disabilities as leaders (and as employees)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Build individuals' self-esteem and confidence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Create networks between people with and without disabilities (this includes working in collaboration with OPDs/ representatives of people with disabilities)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Publicly challenge stereotypes (this includes ensuring that communications materials communicate positively and respectfully about people with disabilities and show them as participating members of society) </a:t>
            </a:r>
          </a:p>
          <a:p>
            <a:pPr>
              <a:lnSpc>
                <a:spcPct val="90000"/>
              </a:lnSpc>
            </a:pPr>
            <a:r>
              <a:rPr lang="en-AU" b="0" i="0" u="none" strike="noStrike" baseline="0"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90000"/>
              </a:lnSpc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19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82754A8-E90C-ACB1-6885-1F1D16DF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AU" b="1"/>
              <a:t>Overcoming barriers to inclusion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D1462-2C57-AD7D-BCD9-9C87DF8B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55468B-C2BA-8B42-ABD6-59706176357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2EC5F2-4C9D-405C-54B3-EC2BC68B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en-AU" b="1" i="0" u="none" strike="noStrike" baseline="0">
                <a:latin typeface="Calibri" panose="020F0502020204030204" pitchFamily="34" charset="0"/>
              </a:rPr>
              <a:t>Environmental barriers</a:t>
            </a:r>
            <a:endParaRPr lang="en-AU" b="0" i="0" u="none" strike="noStrike" baseline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Involve people with disabilities / OPDs in accessibility audits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Use universal design principles: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Equitable Use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Flexibility in Use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Simple and Intuitive Use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Perceptible Information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Tolerance for Error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Low Physical Effort</a:t>
            </a:r>
          </a:p>
          <a:p>
            <a:pPr marL="1154409" lvl="4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Appropriate Size and Space for Approach 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Provide reasonable accommodations</a:t>
            </a:r>
            <a:endParaRPr lang="en-US" b="0" i="0" u="none" strike="noStrike" baseline="0">
              <a:latin typeface="Calibri" panose="020F0502020204030204" pitchFamily="34" charset="0"/>
            </a:endParaRPr>
          </a:p>
          <a:p>
            <a:r>
              <a:rPr lang="en-AU" b="0" i="0" u="none" strike="noStrike" baseline="0">
                <a:latin typeface="Calibri" panose="020F0502020204030204" pitchFamily="34" charset="0"/>
              </a:rPr>
              <a:t>	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091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82754A8-E90C-ACB1-6885-1F1D16DF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AU" b="1"/>
              <a:t>Overcoming barriers to inclusion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D1462-2C57-AD7D-BCD9-9C87DF8B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55468B-C2BA-8B42-ABD6-597061763577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2EC5F2-4C9D-405C-54B3-EC2BC68B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en-AU" b="1" i="0" u="none" strike="noStrike" baseline="0">
                <a:latin typeface="Calibri" panose="020F0502020204030204" pitchFamily="34" charset="0"/>
              </a:rPr>
              <a:t>Communication barriers</a:t>
            </a:r>
            <a:endParaRPr lang="en-AU" b="0" i="0" u="none" strike="noStrike" baseline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Involve people with disabilities / OPDs in developing accessible communication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Provide Information in multiple formats: written, spoken, pictorial, video. This can also include hiring sign language interpreters if a person is Deaf and can sign; and printing information in Braille or large print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Use respectful language and inclusive communication</a:t>
            </a:r>
            <a:r>
              <a:rPr lang="en-AU" b="0" i="0" u="none" strike="noStrike" baseline="0">
                <a:latin typeface="Calibri" panose="020F05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Use a variety of communication methods to make sure information reaches the widest possible range of people. No single method can be accessed by every person.</a:t>
            </a:r>
            <a:endParaRPr lang="en-AU">
              <a:latin typeface="Calibri" panose="020F050202020403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3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2754A8-E90C-ACB1-6885-1F1D16DF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800" b="1"/>
              <a:t>Overcoming barriers to inclusion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2EC5F2-4C9D-405C-54B3-EC2BC68B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en-AU" b="1" i="0" u="none" strike="noStrike" baseline="0">
                <a:latin typeface="Calibri" panose="020F0502020204030204" pitchFamily="34" charset="0"/>
              </a:rPr>
              <a:t>Institutional barriers</a:t>
            </a:r>
            <a:endParaRPr lang="en-AU" b="0" i="0" u="none" strike="noStrike" baseline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Awareness raising with decision-makers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Implement (and if needed, develop) inclusive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Challenge policies that discriminate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Allocate budget for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Support people with disability to claim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latin typeface="Calibri" panose="020F0502020204030204" pitchFamily="34" charset="0"/>
              </a:rPr>
              <a:t>Adapt procedures</a:t>
            </a:r>
            <a:endParaRPr lang="en-AU" dirty="0"/>
          </a:p>
        </p:txBody>
      </p:sp>
      <p:pic>
        <p:nvPicPr>
          <p:cNvPr id="6" name="Picture 5" descr="Two people holding each other's hands">
            <a:extLst>
              <a:ext uri="{FF2B5EF4-FFF2-40B4-BE49-F238E27FC236}">
                <a16:creationId xmlns:a16="http://schemas.microsoft.com/office/drawing/2014/main" id="{7087511E-3F60-1401-C8E1-BDCB1FD861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91" r="26798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D1462-2C57-AD7D-BCD9-9C87DF8B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996" y="6041362"/>
            <a:ext cx="43200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55468B-C2BA-8B42-ABD6-59706176357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73C0-4022-CC5E-4E01-CB17B02B4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8" y="4473225"/>
            <a:ext cx="8288035" cy="1095059"/>
          </a:xfrm>
        </p:spPr>
        <p:txBody>
          <a:bodyPr>
            <a:normAutofit/>
          </a:bodyPr>
          <a:lstStyle/>
          <a:p>
            <a:pPr algn="l"/>
            <a:r>
              <a:rPr lang="en-US" sz="4800"/>
              <a:t>Best Practices </a:t>
            </a:r>
            <a:endParaRPr lang="en-FJ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5057B-5BEF-C971-F7E1-328E70D6A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8" y="5569874"/>
            <a:ext cx="8288035" cy="47148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300"/>
              <a:t>Some of the Pictures from the Evacuation Centers in Tonga which is our Project with the TNCC and ACT for Peace Australia Funded by the USAID.</a:t>
            </a:r>
            <a:endParaRPr lang="en-FJ" sz="1300"/>
          </a:p>
        </p:txBody>
      </p:sp>
      <p:pic>
        <p:nvPicPr>
          <p:cNvPr id="4" name="3bef5bc6-6036-434e-8c15-75aed7784910_aeeC7jzn">
            <a:hlinkClick r:id="" action="ppaction://media"/>
            <a:extLst>
              <a:ext uri="{FF2B5EF4-FFF2-40B4-BE49-F238E27FC236}">
                <a16:creationId xmlns:a16="http://schemas.microsoft.com/office/drawing/2014/main" id="{5874F42F-94B1-1C05-5945-50BD8AF08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965" y="1051069"/>
            <a:ext cx="4883927" cy="2759418"/>
          </a:xfrm>
          <a:prstGeom prst="rect">
            <a:avLst/>
          </a:prstGeom>
        </p:spPr>
      </p:pic>
      <p:pic>
        <p:nvPicPr>
          <p:cNvPr id="7" name="Graphic 6" descr="Check List">
            <a:extLst>
              <a:ext uri="{FF2B5EF4-FFF2-40B4-BE49-F238E27FC236}">
                <a16:creationId xmlns:a16="http://schemas.microsoft.com/office/drawing/2014/main" id="{887721C4-0EE9-84DF-6EA3-70EEF4AFB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7461" y="842508"/>
            <a:ext cx="3176540" cy="31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08D2A9-0A63-7654-6CAE-43DE8CC6C0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7" b="286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6CF15E8-DF34-3ED9-1B6B-1E405259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D0DA4A-3B11-2604-47A3-583961793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/>
            <a:r>
              <a:rPr lang="en-US"/>
              <a:t>To understand definitions and models of disability. </a:t>
            </a:r>
          </a:p>
          <a:p>
            <a:pPr marL="457200" indent="-457200"/>
            <a:r>
              <a:rPr lang="en-US"/>
              <a:t>To identify barriers to disability inclusion and approaches for overcoming these. </a:t>
            </a:r>
          </a:p>
          <a:p>
            <a:pPr marL="457200" indent="-457200"/>
            <a:r>
              <a:rPr lang="en-US"/>
              <a:t>To identify disability to support and report on the disability inclusion journey.</a:t>
            </a:r>
          </a:p>
          <a:p>
            <a:pPr marL="457200" indent="-457200"/>
            <a:r>
              <a:rPr lang="en-US"/>
              <a:t>Best Practices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755468B-C2BA-8B42-ABD6-597061763577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5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D3DF-97A8-516F-065C-F152121D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584316"/>
            <a:ext cx="5029200" cy="1147589"/>
          </a:xfrm>
        </p:spPr>
        <p:txBody>
          <a:bodyPr>
            <a:normAutofit/>
          </a:bodyPr>
          <a:lstStyle/>
          <a:p>
            <a:r>
              <a:rPr lang="en-AU" sz="4400" dirty="0"/>
              <a:t>What is disability?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A846E-69C0-EDEF-AC9A-16E0AB1DB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03921-0892-0F50-0231-0AAA037C8A94}"/>
              </a:ext>
            </a:extLst>
          </p:cNvPr>
          <p:cNvSpPr txBox="1"/>
          <p:nvPr/>
        </p:nvSpPr>
        <p:spPr>
          <a:xfrm>
            <a:off x="459200" y="337942"/>
            <a:ext cx="348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1. Impairment in the body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B1DD0-8B76-A394-7B2F-D845CE7A9964}"/>
              </a:ext>
            </a:extLst>
          </p:cNvPr>
          <p:cNvSpPr txBox="1"/>
          <p:nvPr/>
        </p:nvSpPr>
        <p:spPr>
          <a:xfrm>
            <a:off x="9175531" y="417443"/>
            <a:ext cx="2489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2. Caused by barriers in society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5B9F9-738E-5D82-A18D-DF0596A1B7D8}"/>
              </a:ext>
            </a:extLst>
          </p:cNvPr>
          <p:cNvSpPr txBox="1"/>
          <p:nvPr/>
        </p:nvSpPr>
        <p:spPr>
          <a:xfrm>
            <a:off x="440635" y="5148469"/>
            <a:ext cx="2574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3. Impairments + Barriers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ADF5-63FB-2EF1-EFA4-4BE63951AA37}"/>
              </a:ext>
            </a:extLst>
          </p:cNvPr>
          <p:cNvSpPr txBox="1"/>
          <p:nvPr/>
        </p:nvSpPr>
        <p:spPr>
          <a:xfrm>
            <a:off x="9090991" y="5148469"/>
            <a:ext cx="2574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4. I don’t know – that’s why I'm here!</a:t>
            </a:r>
          </a:p>
        </p:txBody>
      </p:sp>
    </p:spTree>
    <p:extLst>
      <p:ext uri="{BB962C8B-B14F-4D97-AF65-F5344CB8AC3E}">
        <p14:creationId xmlns:p14="http://schemas.microsoft.com/office/powerpoint/2010/main" val="189102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2F42-A6A6-D7FF-D976-DB27DFBB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21" y="86810"/>
            <a:ext cx="3932237" cy="1186405"/>
          </a:xfrm>
        </p:spPr>
        <p:txBody>
          <a:bodyPr>
            <a:normAutofit/>
          </a:bodyPr>
          <a:lstStyle/>
          <a:p>
            <a:r>
              <a:rPr lang="en-FJ" sz="3200" b="1" dirty="0"/>
              <a:t>What is disability?</a:t>
            </a:r>
            <a:endParaRPr lang="en-FJ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B4598-EC63-2E8C-AD12-219BA937A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293" y="987425"/>
            <a:ext cx="6680863" cy="5517547"/>
          </a:xfrm>
        </p:spPr>
        <p:txBody>
          <a:bodyPr/>
          <a:lstStyle/>
          <a:p>
            <a:pPr marL="0" indent="0" algn="ctr">
              <a:buNone/>
            </a:pPr>
            <a:endParaRPr lang="en-FJ" b="1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FJ" sz="4800" b="1" dirty="0">
                <a:latin typeface="Helvetica" pitchFamily="2" charset="0"/>
              </a:rPr>
              <a:t>DISABILITY </a:t>
            </a:r>
          </a:p>
          <a:p>
            <a:pPr marL="0" indent="0" algn="ctr">
              <a:buNone/>
            </a:pPr>
            <a:endParaRPr lang="en-FJ" b="1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FJ" sz="6600" b="1" dirty="0">
                <a:latin typeface="Helvetica" pitchFamily="2" charset="0"/>
              </a:rPr>
              <a:t>=</a:t>
            </a:r>
          </a:p>
          <a:p>
            <a:pPr marL="0" indent="0" algn="ctr">
              <a:buNone/>
            </a:pPr>
            <a:endParaRPr lang="en-FJ" b="1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FJ" sz="4000" b="1" dirty="0">
                <a:latin typeface="Helvetica" pitchFamily="2" charset="0"/>
              </a:rPr>
              <a:t>Impairment </a:t>
            </a:r>
            <a:r>
              <a:rPr lang="en-FJ" b="1" dirty="0">
                <a:latin typeface="Helvetica" pitchFamily="2" charset="0"/>
              </a:rPr>
              <a:t> </a:t>
            </a:r>
            <a:r>
              <a:rPr lang="en-FJ" sz="4400" b="1" dirty="0">
                <a:latin typeface="Helvetica" pitchFamily="2" charset="0"/>
              </a:rPr>
              <a:t>+ </a:t>
            </a:r>
            <a:r>
              <a:rPr lang="en-FJ" b="1" dirty="0">
                <a:latin typeface="Helvetica" pitchFamily="2" charset="0"/>
              </a:rPr>
              <a:t> </a:t>
            </a:r>
            <a:r>
              <a:rPr lang="en-FJ" sz="4000" b="1" dirty="0">
                <a:latin typeface="Helvetica" pitchFamily="2" charset="0"/>
              </a:rPr>
              <a:t>Barriers </a:t>
            </a:r>
            <a:r>
              <a:rPr lang="en-US" sz="4000" b="1" dirty="0">
                <a:latin typeface="Helvetica" pitchFamily="2" charset="0"/>
              </a:rPr>
              <a:t>or</a:t>
            </a:r>
          </a:p>
          <a:p>
            <a:pPr marL="0" indent="0" algn="ctr">
              <a:buNone/>
            </a:pPr>
            <a:r>
              <a:rPr lang="en-US" sz="4000" b="1" dirty="0">
                <a:latin typeface="Helvetica" pitchFamily="2" charset="0"/>
              </a:rPr>
              <a:t>I + B = D</a:t>
            </a:r>
            <a:endParaRPr lang="en-FJ" b="1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3EBE1-4CD3-DC08-DD90-588982465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422" y="1273215"/>
            <a:ext cx="4221604" cy="5231757"/>
          </a:xfrm>
        </p:spPr>
        <p:txBody>
          <a:bodyPr>
            <a:normAutofit/>
          </a:bodyPr>
          <a:lstStyle/>
          <a:p>
            <a:endParaRPr lang="en-FJ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800" u="sng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FJ" sz="2800" u="sng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with disabilities </a:t>
            </a:r>
            <a:r>
              <a:rPr lang="en-FJ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include those who have 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long-term physical</a:t>
            </a:r>
            <a:r>
              <a:rPr lang="en-FJ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mental, intellectual</a:t>
            </a:r>
            <a:r>
              <a:rPr lang="en-AU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FJ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sensory</a:t>
            </a:r>
            <a:r>
              <a:rPr lang="en-AU" sz="28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en-AU" sz="28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impairments</a:t>
            </a:r>
            <a:r>
              <a:rPr lang="en-FJ" sz="280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FJ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which in interaction with various </a:t>
            </a:r>
            <a:r>
              <a:rPr lang="en-FJ" sz="2800" b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barriers</a:t>
            </a:r>
            <a:r>
              <a:rPr lang="en-FJ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may hinder their full and effective participation in society on an equal basis with others.</a:t>
            </a:r>
            <a:r>
              <a:rPr lang="en-FJ" sz="2800" dirty="0">
                <a:effectLst/>
                <a:latin typeface="+mj-lt"/>
              </a:rPr>
              <a:t> </a:t>
            </a:r>
            <a:r>
              <a:rPr lang="en-AU" sz="2800" dirty="0">
                <a:effectLst/>
                <a:latin typeface="+mj-lt"/>
                <a:ea typeface="Times New Roman" panose="02020603050405020304" pitchFamily="18" charset="0"/>
              </a:rPr>
              <a:t> </a:t>
            </a:r>
          </a:p>
          <a:p>
            <a:endParaRPr lang="en-A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393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fr-FR" b="1">
                <a:cs typeface="+mj-cs"/>
              </a:rPr>
              <a:t>Diversity of people with disabilities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low vision and Blind people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that are hard of hearing and Deaf people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deaf blindness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intellectual disabilities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physical disabilities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psychosocial disabilities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autism / other neurodiversity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People with difficulty communicating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  <a:defRPr/>
            </a:pPr>
            <a:r>
              <a:rPr lang="en-US"/>
              <a:t>Older people who might not consider themselves as people with disability but might have significant functional difficulties and/or restriction of participation</a:t>
            </a:r>
            <a:endParaRPr lang="fr-FR"/>
          </a:p>
          <a:p>
            <a:pPr eaLnBrk="1" hangingPunct="1">
              <a:defRPr/>
            </a:pPr>
            <a:endParaRPr lang="en-US"/>
          </a:p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43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B4629-D9F1-9C53-3100-DBA781C8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AU" b="1"/>
              <a:t>Models of Disability 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EEA127-3ECE-75BD-FACD-1E343AA9B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99626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576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424647-1FAC-4B72-917C-00642581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938468" cy="54317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Disability Language - DO or DON’T?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6CA1A-047D-1363-8EFF-13DB6E50F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6889" y="609602"/>
            <a:ext cx="5424112" cy="320833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/>
            <a:r>
              <a:rPr lang="en-US"/>
              <a:t>Special needs</a:t>
            </a:r>
          </a:p>
          <a:p>
            <a:pPr marL="342900" indent="-342900"/>
            <a:r>
              <a:rPr lang="en-US"/>
              <a:t>Cripple</a:t>
            </a:r>
          </a:p>
          <a:p>
            <a:pPr marL="342900" indent="-342900"/>
            <a:r>
              <a:rPr lang="en-US"/>
              <a:t>Crazy</a:t>
            </a:r>
          </a:p>
          <a:p>
            <a:pPr marL="342900" indent="-342900"/>
            <a:r>
              <a:rPr lang="en-US"/>
              <a:t>Insane</a:t>
            </a:r>
          </a:p>
          <a:p>
            <a:pPr marL="342900" indent="-342900"/>
            <a:r>
              <a:rPr lang="en-US"/>
              <a:t>Person or people with disability </a:t>
            </a:r>
          </a:p>
          <a:p>
            <a:pPr marL="342900" indent="-342900"/>
            <a:r>
              <a:rPr lang="en-US"/>
              <a:t>Mad</a:t>
            </a:r>
          </a:p>
          <a:p>
            <a:pPr marL="342900" indent="-342900"/>
            <a:r>
              <a:rPr lang="en-US"/>
              <a:t>PWD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C1DBC51-2CC6-545D-9ECB-11B7DBA81E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46889" y="4048918"/>
            <a:ext cx="4981109" cy="19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2E0A-F52C-46F4-A34D-2D072069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Barriers to inclusion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8E103-1A76-B655-D8E7-87A6A5D40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/>
          </a:bodyPr>
          <a:lstStyle/>
          <a:p>
            <a:r>
              <a:rPr lang="en-US"/>
              <a:t>Disability arises not from impairment alone, but from the interaction between a person’s impairment and the barriers they face to full participation in their community on an equal basis with others.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1BC0D-7342-AB05-13ED-B01D4908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4" y="2663734"/>
            <a:ext cx="5062993" cy="15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5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6E55D3-EE1D-7C1A-3DFC-4B05330A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Disability inclusion: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3B33A-417A-FD71-C6C6-D2AE2F56B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0" y="2160589"/>
            <a:ext cx="317658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Is a process and an outcome and involves: </a:t>
            </a:r>
          </a:p>
          <a:p>
            <a:pPr marL="520700" lvl="1" indent="-342900"/>
            <a:r>
              <a:rPr lang="en-US"/>
              <a:t>Identifying and removing barriers to participation</a:t>
            </a:r>
          </a:p>
          <a:p>
            <a:pPr marL="520700" lvl="1" indent="-342900"/>
            <a:r>
              <a:rPr lang="en-US"/>
              <a:t>Enabling access to specific supports where needed (reasonable adjustments or accommodations)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70DA0-E351-52BA-9FA2-65DB365B9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9814" y="1347355"/>
            <a:ext cx="5062993" cy="415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55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 xsi:nil="true"/>
    <Edited xmlns="033981f3-c5e7-4c0e-99e6-cc44a02d67fb" xsi:nil="true"/>
    <_Flow_SignoffStatus xmlns="033981f3-c5e7-4c0e-99e6-cc44a02d67fb" xsi:nil="true"/>
    <lcf76f155ced4ddcb4097134ff3c332f xmlns="033981f3-c5e7-4c0e-99e6-cc44a02d67f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5AED3E-3FB3-4723-8E47-8F85C4AD3E59}">
  <ds:schemaRefs>
    <ds:schemaRef ds:uri="http://schemas.microsoft.com/office/2006/metadata/properties"/>
    <ds:schemaRef ds:uri="http://schemas.microsoft.com/office/infopath/2007/PartnerControls"/>
    <ds:schemaRef ds:uri="7b499448-c3a4-486a-ab46-c20b1b95d902"/>
    <ds:schemaRef ds:uri="033981f3-c5e7-4c0e-99e6-cc44a02d67fb"/>
  </ds:schemaRefs>
</ds:datastoreItem>
</file>

<file path=customXml/itemProps2.xml><?xml version="1.0" encoding="utf-8"?>
<ds:datastoreItem xmlns:ds="http://schemas.openxmlformats.org/officeDocument/2006/customXml" ds:itemID="{A4A1CCA4-CA85-4DE8-95CA-18FE25D631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25414E-82CC-43ED-ABDE-7F1C286125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</TotalTime>
  <Words>582</Words>
  <Application>Microsoft Office PowerPoint</Application>
  <PresentationFormat>Widescreen</PresentationFormat>
  <Paragraphs>94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Helvetica</vt:lpstr>
      <vt:lpstr>Trebuchet MS</vt:lpstr>
      <vt:lpstr>Verdana</vt:lpstr>
      <vt:lpstr>Wingdings</vt:lpstr>
      <vt:lpstr>Wingdings 3</vt:lpstr>
      <vt:lpstr>Facet</vt:lpstr>
      <vt:lpstr>Pacific Region Infrastructure Facility </vt:lpstr>
      <vt:lpstr>Objectives</vt:lpstr>
      <vt:lpstr>What is disability?</vt:lpstr>
      <vt:lpstr>What is disability?</vt:lpstr>
      <vt:lpstr>Diversity of people with disabilities </vt:lpstr>
      <vt:lpstr>Models of Disability </vt:lpstr>
      <vt:lpstr>Disability Language - DO or DON’T?</vt:lpstr>
      <vt:lpstr>Barriers to inclusion</vt:lpstr>
      <vt:lpstr>Disability inclusion:</vt:lpstr>
      <vt:lpstr>Overcoming barriers to inclusion</vt:lpstr>
      <vt:lpstr>Overcoming barriers to inclusion</vt:lpstr>
      <vt:lpstr>Overcoming barriers to inclusion</vt:lpstr>
      <vt:lpstr>Overcoming barriers to inclusion</vt:lpstr>
      <vt:lpstr>Best Practices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Rhema Misa</dc:creator>
  <cp:lastModifiedBy>Caroline Fusimalohi</cp:lastModifiedBy>
  <cp:revision>7</cp:revision>
  <dcterms:created xsi:type="dcterms:W3CDTF">2024-10-01T10:07:19Z</dcterms:created>
  <dcterms:modified xsi:type="dcterms:W3CDTF">2024-10-22T03:11:59Z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0x0101006FC743570CA55D4C80BB8B2EC71B7606</vt:lpwstr>
  </property>
  <property fmtid="{D5CDD505-2E9C-101B-9397-08002B2CF9AE}" pid="3" name="MSIP_Label_817d4574-7375-4d17-b29c-6e4c6df0fcb0_Enabled">
    <vt:lpwstr>true</vt:lpwstr>
  </property>
  <property fmtid="{D5CDD505-2E9C-101B-9397-08002B2CF9AE}" pid="4" name="MSIP_Label_817d4574-7375-4d17-b29c-6e4c6df0fcb0_SetDate">
    <vt:lpwstr>2024-10-22T03:11:46Z</vt:lpwstr>
  </property>
  <property fmtid="{D5CDD505-2E9C-101B-9397-08002B2CF9AE}" pid="5" name="MSIP_Label_817d4574-7375-4d17-b29c-6e4c6df0fcb0_Method">
    <vt:lpwstr>Standard</vt:lpwstr>
  </property>
  <property fmtid="{D5CDD505-2E9C-101B-9397-08002B2CF9AE}" pid="6" name="MSIP_Label_817d4574-7375-4d17-b29c-6e4c6df0fcb0_Name">
    <vt:lpwstr>ADB Internal</vt:lpwstr>
  </property>
  <property fmtid="{D5CDD505-2E9C-101B-9397-08002B2CF9AE}" pid="7" name="MSIP_Label_817d4574-7375-4d17-b29c-6e4c6df0fcb0_SiteId">
    <vt:lpwstr>9495d6bb-41c2-4c58-848f-92e52cf3d640</vt:lpwstr>
  </property>
  <property fmtid="{D5CDD505-2E9C-101B-9397-08002B2CF9AE}" pid="8" name="MSIP_Label_817d4574-7375-4d17-b29c-6e4c6df0fcb0_ActionId">
    <vt:lpwstr>1c9d59d3-0fe3-4f08-af51-4fd67f450945</vt:lpwstr>
  </property>
  <property fmtid="{D5CDD505-2E9C-101B-9397-08002B2CF9AE}" pid="9" name="MSIP_Label_817d4574-7375-4d17-b29c-6e4c6df0fcb0_ContentBits">
    <vt:lpwstr>2</vt:lpwstr>
  </property>
  <property fmtid="{D5CDD505-2E9C-101B-9397-08002B2CF9AE}" pid="10" name="ClassificationContentMarkingFooterLocations">
    <vt:lpwstr>Facet:9</vt:lpwstr>
  </property>
  <property fmtid="{D5CDD505-2E9C-101B-9397-08002B2CF9AE}" pid="11" name="ClassificationContentMarkingFooterText">
    <vt:lpwstr>INTERNAL. This information is accessible to ADB Management and Staff. It may be shared outside ADB with appropriate permission.</vt:lpwstr>
  </property>
</Properties>
</file>