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356" r:id="rId4"/>
    <p:sldId id="357" r:id="rId5"/>
    <p:sldId id="359" r:id="rId6"/>
    <p:sldId id="360" r:id="rId7"/>
    <p:sldId id="362" r:id="rId8"/>
    <p:sldId id="361" r:id="rId9"/>
    <p:sldId id="363" r:id="rId10"/>
    <p:sldId id="36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01:03:2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8210,'-5'2'2656,"-2"0"-2800,4 2-168,7-2-1440,28 5 656,41 4-505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01:03:2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35 254 5497,'-5'5'1833,"-5"-1"-1833,0-4-120,3-10-97,6-7-15,-1-6 32,8-12 96,6 0-8,2-11-232,7 3-272,6-10-680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PT" sz="1400" b="0" strike="noStrike" spc="-1">
                <a:solidFill>
                  <a:srgbClr val="000000"/>
                </a:solidFill>
                <a:latin typeface="Arial"/>
              </a:rPr>
              <a:t>Clique para mover o diapositivo</a:t>
            </a: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PT" sz="2000" b="0" strike="noStrike" spc="-1">
                <a:latin typeface="Arial"/>
              </a:rPr>
              <a:t>Clique para editar o formato das notas</a:t>
            </a:r>
          </a:p>
        </p:txBody>
      </p:sp>
      <p:sp>
        <p:nvSpPr>
          <p:cNvPr id="14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PT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14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PT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15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PT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15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375A4E7-6B19-4F46-B3F9-B99E4034C944}" type="slidenum">
              <a:rPr lang="pt-PT" sz="1400" b="0" strike="noStrike" spc="-1">
                <a:latin typeface="Times New Roman"/>
              </a:rPr>
              <a:t>‹#›</a:t>
            </a:fld>
            <a:endParaRPr lang="pt-P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ubTitle"/>
          </p:nvPr>
        </p:nvSpPr>
        <p:spPr>
          <a:xfrm>
            <a:off x="713880" y="3143160"/>
            <a:ext cx="2648520" cy="2839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13725" y="3143200"/>
            <a:ext cx="26487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3225" y="3659845"/>
            <a:ext cx="2649600" cy="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951575" y="1955199"/>
            <a:ext cx="2172900" cy="108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 rot="10800000">
            <a:off x="-1025" y="-4925"/>
            <a:ext cx="176100" cy="1906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5400000">
            <a:off x="4489575" y="477750"/>
            <a:ext cx="176100" cy="9155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upo 7"/>
          <p:cNvGrpSpPr/>
          <p:nvPr userDrawn="1"/>
        </p:nvGrpSpPr>
        <p:grpSpPr>
          <a:xfrm>
            <a:off x="8116584" y="176100"/>
            <a:ext cx="851316" cy="4731262"/>
            <a:chOff x="8116584" y="176100"/>
            <a:chExt cx="851316" cy="4731262"/>
          </a:xfrm>
        </p:grpSpPr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62614" y="4572001"/>
              <a:ext cx="605286" cy="335361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116584" y="176100"/>
              <a:ext cx="851316" cy="848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94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713880" y="3143160"/>
            <a:ext cx="2648520" cy="2839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13880" y="3143160"/>
            <a:ext cx="2648520" cy="6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2822760" y="1410480"/>
            <a:ext cx="10440" cy="6480"/>
          </a:xfrm>
          <a:custGeom>
            <a:avLst/>
            <a:gdLst/>
            <a:ahLst/>
            <a:cxnLst/>
            <a:rect l="l" t="t" r="r" b="b"/>
            <a:pathLst>
              <a:path w="273" h="168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2"/>
          <p:cNvSpPr/>
          <p:nvPr/>
        </p:nvSpPr>
        <p:spPr>
          <a:xfrm>
            <a:off x="1836360" y="3587760"/>
            <a:ext cx="7560" cy="11880"/>
          </a:xfrm>
          <a:custGeom>
            <a:avLst/>
            <a:gdLst/>
            <a:ahLst/>
            <a:cxnLst/>
            <a:rect l="l" t="t" r="r" b="b"/>
            <a:pathLst>
              <a:path w="202" h="303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489840" y="2822400"/>
            <a:ext cx="5040" cy="15480"/>
          </a:xfrm>
          <a:custGeom>
            <a:avLst/>
            <a:gdLst/>
            <a:ahLst/>
            <a:cxnLst/>
            <a:rect l="l" t="t" r="r" b="b"/>
            <a:pathLst>
              <a:path w="135" h="393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5904720" y="-181800"/>
            <a:ext cx="8640" cy="9720"/>
          </a:xfrm>
          <a:custGeom>
            <a:avLst/>
            <a:gdLst/>
            <a:ahLst/>
            <a:cxnLst/>
            <a:rect l="l" t="t" r="r" b="b"/>
            <a:pathLst>
              <a:path w="226" h="25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475240" y="1596960"/>
            <a:ext cx="3096720" cy="14137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pt-PT" sz="4000" b="0" strike="noStrike" spc="-1">
                <a:solidFill>
                  <a:srgbClr val="000000"/>
                </a:solidFill>
                <a:latin typeface="Arial"/>
              </a:rPr>
              <a:t>Clique para editar o formato do título</a:t>
            </a:r>
          </a:p>
        </p:txBody>
      </p:sp>
      <p:sp>
        <p:nvSpPr>
          <p:cNvPr id="5" name="CustomShape 6"/>
          <p:cNvSpPr/>
          <p:nvPr/>
        </p:nvSpPr>
        <p:spPr>
          <a:xfrm>
            <a:off x="8967960" y="3465720"/>
            <a:ext cx="175680" cy="167292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 rot="16200000">
            <a:off x="3217680" y="-3224520"/>
            <a:ext cx="175680" cy="66258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" name="Group 8"/>
          <p:cNvGrpSpPr/>
          <p:nvPr/>
        </p:nvGrpSpPr>
        <p:grpSpPr>
          <a:xfrm>
            <a:off x="8116560" y="176040"/>
            <a:ext cx="851040" cy="4731120"/>
            <a:chOff x="8116560" y="176040"/>
            <a:chExt cx="851040" cy="4731120"/>
          </a:xfrm>
        </p:grpSpPr>
        <p:pic>
          <p:nvPicPr>
            <p:cNvPr id="8" name="Imagen 1"/>
            <p:cNvPicPr/>
            <p:nvPr/>
          </p:nvPicPr>
          <p:blipFill>
            <a:blip r:embed="rId14"/>
            <a:stretch/>
          </p:blipFill>
          <p:spPr>
            <a:xfrm>
              <a:off x="8362440" y="4572000"/>
              <a:ext cx="604800" cy="33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Imagen 2"/>
            <p:cNvPicPr/>
            <p:nvPr/>
          </p:nvPicPr>
          <p:blipFill>
            <a:blip r:embed="rId15"/>
            <a:stretch/>
          </p:blipFill>
          <p:spPr>
            <a:xfrm>
              <a:off x="8116560" y="176040"/>
              <a:ext cx="851040" cy="848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14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1400" b="0" strike="noStrike" spc="-1">
                <a:solidFill>
                  <a:srgbClr val="000000"/>
                </a:solidFill>
                <a:latin typeface="Arial"/>
              </a:rPr>
              <a:t>Segundo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1400" b="0" strike="noStrike" spc="-1">
                <a:solidFill>
                  <a:srgbClr val="000000"/>
                </a:solidFill>
                <a:latin typeface="Arial"/>
              </a:rPr>
              <a:t>Terceiro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1400" b="0" strike="noStrike" spc="-1">
                <a:solidFill>
                  <a:srgbClr val="000000"/>
                </a:solidFill>
                <a:latin typeface="Arial"/>
              </a:rPr>
              <a:t>Quarto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Arial"/>
              </a:rPr>
              <a:t>Quinto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Arial"/>
              </a:rPr>
              <a:t>Sexto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Arial"/>
              </a:rPr>
              <a:t>Sétimo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 rot="5400000">
            <a:off x="8162640" y="-798840"/>
            <a:ext cx="185400" cy="178308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2"/>
          <p:cNvSpPr>
            <a:spLocks noGrp="1"/>
          </p:cNvSpPr>
          <p:nvPr>
            <p:ph type="title"/>
          </p:nvPr>
        </p:nvSpPr>
        <p:spPr>
          <a:xfrm>
            <a:off x="1670400" y="1776240"/>
            <a:ext cx="2732400" cy="40716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pt-PT" sz="1600" b="0" strike="noStrike" spc="-1">
                <a:solidFill>
                  <a:srgbClr val="000000"/>
                </a:solidFill>
                <a:latin typeface="Arial"/>
              </a:rPr>
              <a:t>Clique para editar o formato do título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title"/>
          </p:nvPr>
        </p:nvSpPr>
        <p:spPr>
          <a:xfrm>
            <a:off x="5936040" y="1776240"/>
            <a:ext cx="2732400" cy="40716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pt-PT" sz="1600" b="0" strike="noStrike" spc="-1">
                <a:solidFill>
                  <a:srgbClr val="000000"/>
                </a:solidFill>
                <a:latin typeface="Arial"/>
              </a:rPr>
              <a:t>Clique para editar o formato do título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672480" y="1703520"/>
            <a:ext cx="797040" cy="6973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3000" b="1" strike="noStrike" spc="-1">
                <a:solidFill>
                  <a:srgbClr val="B75442"/>
                </a:solidFill>
                <a:latin typeface="Josefin Sans"/>
                <a:ea typeface="Josefin Sans"/>
              </a:rPr>
              <a:t>xx%</a:t>
            </a:r>
            <a:endParaRPr lang="pt-PT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title"/>
          </p:nvPr>
        </p:nvSpPr>
        <p:spPr>
          <a:xfrm>
            <a:off x="4941360" y="1703520"/>
            <a:ext cx="797040" cy="6973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3000" b="1" strike="noStrike" spc="-1">
                <a:solidFill>
                  <a:srgbClr val="B75442"/>
                </a:solidFill>
                <a:latin typeface="Josefin Sans"/>
                <a:ea typeface="Josefin Sans"/>
              </a:rPr>
              <a:t>xx%</a:t>
            </a:r>
            <a:endParaRPr lang="pt-PT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title"/>
          </p:nvPr>
        </p:nvSpPr>
        <p:spPr>
          <a:xfrm>
            <a:off x="1670400" y="2832120"/>
            <a:ext cx="2732400" cy="40716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pt-PT" sz="1600" b="0" strike="noStrike" spc="-1">
                <a:solidFill>
                  <a:srgbClr val="000000"/>
                </a:solidFill>
                <a:latin typeface="Arial"/>
              </a:rPr>
              <a:t>Clique para editar o formato do título</a:t>
            </a:r>
          </a:p>
        </p:txBody>
      </p:sp>
      <p:sp>
        <p:nvSpPr>
          <p:cNvPr id="53" name="PlaceHolder 7"/>
          <p:cNvSpPr>
            <a:spLocks noGrp="1"/>
          </p:cNvSpPr>
          <p:nvPr>
            <p:ph type="title"/>
          </p:nvPr>
        </p:nvSpPr>
        <p:spPr>
          <a:xfrm>
            <a:off x="672480" y="2759400"/>
            <a:ext cx="797040" cy="6973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3000" b="1" strike="noStrike" spc="-1">
                <a:solidFill>
                  <a:srgbClr val="B75442"/>
                </a:solidFill>
                <a:latin typeface="Josefin Sans"/>
                <a:ea typeface="Josefin Sans"/>
              </a:rPr>
              <a:t>xx%</a:t>
            </a:r>
            <a:endParaRPr lang="pt-PT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8"/>
          <p:cNvSpPr>
            <a:spLocks noGrp="1"/>
          </p:cNvSpPr>
          <p:nvPr>
            <p:ph type="title"/>
          </p:nvPr>
        </p:nvSpPr>
        <p:spPr>
          <a:xfrm>
            <a:off x="5936040" y="2832120"/>
            <a:ext cx="2732400" cy="40716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pt-PT" sz="1600" b="0" strike="noStrike" spc="-1">
                <a:solidFill>
                  <a:srgbClr val="000000"/>
                </a:solidFill>
                <a:latin typeface="Arial"/>
              </a:rPr>
              <a:t>Clique para editar o formato do título</a:t>
            </a:r>
          </a:p>
        </p:txBody>
      </p:sp>
      <p:sp>
        <p:nvSpPr>
          <p:cNvPr id="55" name="PlaceHolder 9"/>
          <p:cNvSpPr>
            <a:spLocks noGrp="1"/>
          </p:cNvSpPr>
          <p:nvPr>
            <p:ph type="title"/>
          </p:nvPr>
        </p:nvSpPr>
        <p:spPr>
          <a:xfrm>
            <a:off x="4941360" y="2759400"/>
            <a:ext cx="797040" cy="6973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3000" b="1" strike="noStrike" spc="-1">
                <a:solidFill>
                  <a:srgbClr val="B75442"/>
                </a:solidFill>
                <a:latin typeface="Josefin Sans"/>
                <a:ea typeface="Josefin Sans"/>
              </a:rPr>
              <a:t>xx%</a:t>
            </a:r>
            <a:endParaRPr lang="pt-PT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10"/>
          <p:cNvSpPr>
            <a:spLocks noGrp="1"/>
          </p:cNvSpPr>
          <p:nvPr>
            <p:ph type="title"/>
          </p:nvPr>
        </p:nvSpPr>
        <p:spPr>
          <a:xfrm>
            <a:off x="1670400" y="3888000"/>
            <a:ext cx="2732400" cy="40716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pt-PT" sz="1600" b="0" strike="noStrike" spc="-1">
                <a:solidFill>
                  <a:srgbClr val="000000"/>
                </a:solidFill>
                <a:latin typeface="Arial"/>
              </a:rPr>
              <a:t>Clique para editar o formato do título</a:t>
            </a:r>
          </a:p>
        </p:txBody>
      </p:sp>
      <p:sp>
        <p:nvSpPr>
          <p:cNvPr id="57" name="PlaceHolder 11"/>
          <p:cNvSpPr>
            <a:spLocks noGrp="1"/>
          </p:cNvSpPr>
          <p:nvPr>
            <p:ph type="title"/>
          </p:nvPr>
        </p:nvSpPr>
        <p:spPr>
          <a:xfrm>
            <a:off x="672480" y="3815280"/>
            <a:ext cx="797040" cy="6973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3000" b="1" strike="noStrike" spc="-1">
                <a:solidFill>
                  <a:srgbClr val="B75442"/>
                </a:solidFill>
                <a:latin typeface="Josefin Sans"/>
                <a:ea typeface="Josefin Sans"/>
              </a:rPr>
              <a:t>xx%</a:t>
            </a:r>
            <a:endParaRPr lang="pt-PT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12"/>
          <p:cNvSpPr>
            <a:spLocks noGrp="1"/>
          </p:cNvSpPr>
          <p:nvPr>
            <p:ph type="title"/>
          </p:nvPr>
        </p:nvSpPr>
        <p:spPr>
          <a:xfrm>
            <a:off x="5936040" y="3888000"/>
            <a:ext cx="2732400" cy="40716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pt-PT" sz="1600" b="0" strike="noStrike" spc="-1">
                <a:solidFill>
                  <a:srgbClr val="000000"/>
                </a:solidFill>
                <a:latin typeface="Arial"/>
              </a:rPr>
              <a:t>Clique para editar o formato do título</a:t>
            </a:r>
          </a:p>
        </p:txBody>
      </p:sp>
      <p:sp>
        <p:nvSpPr>
          <p:cNvPr id="59" name="PlaceHolder 13"/>
          <p:cNvSpPr>
            <a:spLocks noGrp="1"/>
          </p:cNvSpPr>
          <p:nvPr>
            <p:ph type="title"/>
          </p:nvPr>
        </p:nvSpPr>
        <p:spPr>
          <a:xfrm>
            <a:off x="4941360" y="3815280"/>
            <a:ext cx="797040" cy="6973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3000" b="1" strike="noStrike" spc="-1">
                <a:solidFill>
                  <a:srgbClr val="B75442"/>
                </a:solidFill>
                <a:latin typeface="Josefin Sans"/>
                <a:ea typeface="Josefin Sans"/>
              </a:rPr>
              <a:t>xx%</a:t>
            </a:r>
            <a:endParaRPr lang="pt-PT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14"/>
          <p:cNvSpPr>
            <a:spLocks noGrp="1"/>
          </p:cNvSpPr>
          <p:nvPr>
            <p:ph type="title"/>
          </p:nvPr>
        </p:nvSpPr>
        <p:spPr>
          <a:xfrm>
            <a:off x="597960" y="485280"/>
            <a:ext cx="5483160" cy="7192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pt-PT" sz="3000" b="0" strike="noStrike" spc="-1">
                <a:solidFill>
                  <a:srgbClr val="000000"/>
                </a:solidFill>
                <a:latin typeface="Arial"/>
              </a:rPr>
              <a:t>Clique para editar o formato do título</a:t>
            </a:r>
          </a:p>
        </p:txBody>
      </p:sp>
      <p:sp>
        <p:nvSpPr>
          <p:cNvPr id="61" name="CustomShape 15"/>
          <p:cNvSpPr/>
          <p:nvPr/>
        </p:nvSpPr>
        <p:spPr>
          <a:xfrm rot="5400000">
            <a:off x="4474080" y="474840"/>
            <a:ext cx="185400" cy="915084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2" name="Group 16"/>
          <p:cNvGrpSpPr/>
          <p:nvPr/>
        </p:nvGrpSpPr>
        <p:grpSpPr>
          <a:xfrm>
            <a:off x="8116560" y="176040"/>
            <a:ext cx="851040" cy="4731120"/>
            <a:chOff x="8116560" y="176040"/>
            <a:chExt cx="851040" cy="4731120"/>
          </a:xfrm>
        </p:grpSpPr>
        <p:pic>
          <p:nvPicPr>
            <p:cNvPr id="63" name="Imagen 23"/>
            <p:cNvPicPr/>
            <p:nvPr/>
          </p:nvPicPr>
          <p:blipFill>
            <a:blip r:embed="rId15"/>
            <a:stretch/>
          </p:blipFill>
          <p:spPr>
            <a:xfrm>
              <a:off x="8362440" y="4572000"/>
              <a:ext cx="604800" cy="33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" name="Imagen 24"/>
            <p:cNvPicPr/>
            <p:nvPr/>
          </p:nvPicPr>
          <p:blipFill>
            <a:blip r:embed="rId16"/>
            <a:stretch/>
          </p:blipFill>
          <p:spPr>
            <a:xfrm>
              <a:off x="8116560" y="176040"/>
              <a:ext cx="851040" cy="848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5" name="PlaceHolder 1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14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1400" b="0" strike="noStrike" spc="-1">
                <a:solidFill>
                  <a:srgbClr val="000000"/>
                </a:solidFill>
                <a:latin typeface="Arial"/>
              </a:rPr>
              <a:t>Segundo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1400" b="0" strike="noStrike" spc="-1">
                <a:solidFill>
                  <a:srgbClr val="000000"/>
                </a:solidFill>
                <a:latin typeface="Arial"/>
              </a:rPr>
              <a:t>Terceiro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1400" b="0" strike="noStrike" spc="-1">
                <a:solidFill>
                  <a:srgbClr val="000000"/>
                </a:solidFill>
                <a:latin typeface="Arial"/>
              </a:rPr>
              <a:t>Quarto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Arial"/>
              </a:rPr>
              <a:t>Quinto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Arial"/>
              </a:rPr>
              <a:t>Sexto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Arial"/>
              </a:rPr>
              <a:t>Sétimo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 rot="10800000">
            <a:off x="3636720" y="2930040"/>
            <a:ext cx="1870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chemeClr val="l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TextShape 2"/>
          <p:cNvSpPr txBox="1"/>
          <p:nvPr/>
        </p:nvSpPr>
        <p:spPr>
          <a:xfrm>
            <a:off x="4734361" y="1095935"/>
            <a:ext cx="3750733" cy="2528048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82880"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b="1" strike="noStrike" spc="-1" dirty="0">
                <a:solidFill>
                  <a:srgbClr val="002060"/>
                </a:solidFill>
                <a:latin typeface="Josefin Sans"/>
                <a:ea typeface="Josefin Sans"/>
              </a:rPr>
              <a:t>TA-6680 REG</a:t>
            </a:r>
          </a:p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2060"/>
                </a:solidFill>
                <a:latin typeface="Josefin Sans"/>
                <a:ea typeface="Josefin Sans"/>
              </a:rPr>
              <a:t>Preparing Floating Solar Plus Projects under the Pacific Renewable Energy Investment Facility</a:t>
            </a:r>
          </a:p>
          <a:p>
            <a:pPr algn="ctr">
              <a:lnSpc>
                <a:spcPct val="100000"/>
              </a:lnSpc>
            </a:pPr>
            <a:endParaRPr lang="en-GB" sz="1000" b="1" spc="-1" dirty="0">
              <a:solidFill>
                <a:srgbClr val="002060"/>
              </a:solidFill>
              <a:latin typeface="Josefin Sans"/>
              <a:ea typeface="Josefin Sans"/>
            </a:endParaRPr>
          </a:p>
          <a:p>
            <a:pPr algn="ctr">
              <a:lnSpc>
                <a:spcPct val="100000"/>
              </a:lnSpc>
            </a:pPr>
            <a:r>
              <a:rPr lang="en-GB" sz="2400" b="1" spc="-1" dirty="0">
                <a:solidFill>
                  <a:srgbClr val="002060"/>
                </a:solidFill>
                <a:latin typeface="Josefin Sans"/>
              </a:rPr>
              <a:t>Legal and Regulatory Considerations</a:t>
            </a:r>
          </a:p>
        </p:txBody>
      </p:sp>
      <p:sp>
        <p:nvSpPr>
          <p:cNvPr id="154" name="TextShape 3"/>
          <p:cNvSpPr txBox="1"/>
          <p:nvPr/>
        </p:nvSpPr>
        <p:spPr>
          <a:xfrm>
            <a:off x="4477087" y="3718111"/>
            <a:ext cx="4414820" cy="681534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" sz="3200" b="1" strike="noStrike" spc="-1" dirty="0">
                <a:solidFill>
                  <a:srgbClr val="FF0000"/>
                </a:solidFill>
                <a:latin typeface="Didact Gothic"/>
                <a:ea typeface="Didact Gothic"/>
              </a:rPr>
              <a:t>FPV Plus PIC-11 Project</a:t>
            </a:r>
            <a:endParaRPr lang="pt-PT" sz="3200" b="0" strike="noStrike" spc="-1" dirty="0">
              <a:latin typeface="Arial"/>
            </a:endParaRPr>
          </a:p>
        </p:txBody>
      </p:sp>
      <p:pic>
        <p:nvPicPr>
          <p:cNvPr id="155" name="Marcador de posición de imagen 7"/>
          <p:cNvPicPr/>
          <p:nvPr/>
        </p:nvPicPr>
        <p:blipFill>
          <a:blip r:embed="rId2"/>
          <a:srcRect l="-1595"/>
          <a:stretch/>
        </p:blipFill>
        <p:spPr>
          <a:xfrm>
            <a:off x="97200" y="1235520"/>
            <a:ext cx="4312440" cy="3729600"/>
          </a:xfrm>
          <a:prstGeom prst="rect">
            <a:avLst/>
          </a:prstGeom>
          <a:ln w="0"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8A6198-C455-41F4-BD35-BFBD89537AD0}"/>
                  </a:ext>
                </a:extLst>
              </p14:cNvPr>
              <p14:cNvContentPartPr/>
              <p14:nvPr/>
            </p14:nvContentPartPr>
            <p14:xfrm>
              <a:off x="8758833" y="4752051"/>
              <a:ext cx="39600" cy="1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8A6198-C455-41F4-BD35-BFBD89537A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50193" y="4743051"/>
                <a:ext cx="572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6F2533-D216-475D-B093-FFFF67E4235D}"/>
                  </a:ext>
                </a:extLst>
              </p14:cNvPr>
              <p14:cNvContentPartPr/>
              <p14:nvPr/>
            </p14:nvContentPartPr>
            <p14:xfrm>
              <a:off x="9099033" y="3867531"/>
              <a:ext cx="29160" cy="9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6F2533-D216-475D-B093-FFFF67E423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90033" y="3858891"/>
                <a:ext cx="46800" cy="11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73F35-D91B-44C1-8736-F0E3DFC974FF}"/>
              </a:ext>
            </a:extLst>
          </p:cNvPr>
          <p:cNvSpPr txBox="1"/>
          <p:nvPr/>
        </p:nvSpPr>
        <p:spPr>
          <a:xfrm>
            <a:off x="3576917" y="1279088"/>
            <a:ext cx="51771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N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Fundamental changes occurred in electricity sector, especially renewable energy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technological – new ways of generating, transporting and supplying; STORAGE!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commercial – much greater consumer and private sector involvement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Demanded new thinking, new business models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Changes and new models very well suited to Pacific Island nations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E55D7BB-A369-4227-8056-9F6C995B0653}"/>
              </a:ext>
            </a:extLst>
          </p:cNvPr>
          <p:cNvSpPr txBox="1"/>
          <p:nvPr/>
        </p:nvSpPr>
        <p:spPr>
          <a:xfrm>
            <a:off x="2003612" y="116813"/>
            <a:ext cx="54796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</a:rPr>
              <a:t>01 </a:t>
            </a:r>
            <a:r>
              <a:rPr lang="en" sz="2000" b="1" spc="-1" dirty="0">
                <a:solidFill>
                  <a:srgbClr val="002060"/>
                </a:solidFill>
                <a:latin typeface="Josefin Sans"/>
              </a:rPr>
              <a:t>Fundamental changes require new thinking, new models</a:t>
            </a:r>
            <a:endParaRPr lang="en-NZ" sz="2000" b="1" spc="-1" dirty="0">
              <a:solidFill>
                <a:srgbClr val="002060"/>
              </a:solidFill>
              <a:latin typeface="Josefin Sans"/>
              <a:sym typeface="Josefin Sans"/>
            </a:endParaRPr>
          </a:p>
        </p:txBody>
      </p:sp>
      <p:pic>
        <p:nvPicPr>
          <p:cNvPr id="9" name="Picture 8" descr="A picture containing tree, ground, outdoor, palm&#10;&#10;Description automatically generated">
            <a:extLst>
              <a:ext uri="{FF2B5EF4-FFF2-40B4-BE49-F238E27FC236}">
                <a16:creationId xmlns:a16="http://schemas.microsoft.com/office/drawing/2014/main" id="{B1ADC602-3091-40DF-8BB7-3BDE7DF19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2162567"/>
            <a:ext cx="3293763" cy="20230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60254C-3569-4326-B643-48E9285904F7}"/>
              </a:ext>
            </a:extLst>
          </p:cNvPr>
          <p:cNvSpPr txBox="1"/>
          <p:nvPr/>
        </p:nvSpPr>
        <p:spPr>
          <a:xfrm>
            <a:off x="201706" y="4235824"/>
            <a:ext cx="1949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Credit:  SMA Solar Technology AG</a:t>
            </a:r>
          </a:p>
        </p:txBody>
      </p:sp>
    </p:spTree>
    <p:extLst>
      <p:ext uri="{BB962C8B-B14F-4D97-AF65-F5344CB8AC3E}">
        <p14:creationId xmlns:p14="http://schemas.microsoft.com/office/powerpoint/2010/main" val="177727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73F35-D91B-44C1-8736-F0E3DFC974FF}"/>
              </a:ext>
            </a:extLst>
          </p:cNvPr>
          <p:cNvSpPr txBox="1"/>
          <p:nvPr/>
        </p:nvSpPr>
        <p:spPr>
          <a:xfrm>
            <a:off x="3576917" y="1279088"/>
            <a:ext cx="517711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N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Energy legislation often outdated or does not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implement modern national policy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enable new models, encourage new thinking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Programme to modernise laws (some date from 1970s with only piecemeal amendments)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Legislation provides framework – fundamental principles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Regulations, codes – detailed rules that enable principles to flourish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E55D7BB-A369-4227-8056-9F6C995B0653}"/>
              </a:ext>
            </a:extLst>
          </p:cNvPr>
          <p:cNvSpPr txBox="1"/>
          <p:nvPr/>
        </p:nvSpPr>
        <p:spPr>
          <a:xfrm>
            <a:off x="2003612" y="116813"/>
            <a:ext cx="54796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</a:rPr>
              <a:t>02 </a:t>
            </a:r>
            <a:r>
              <a:rPr lang="en" sz="2000" b="1" spc="-1" dirty="0">
                <a:solidFill>
                  <a:srgbClr val="002060"/>
                </a:solidFill>
                <a:latin typeface="Josefin Sans"/>
              </a:rPr>
              <a:t>Modern legal and regulatory environment is needed</a:t>
            </a:r>
            <a:endParaRPr lang="en-NZ" sz="2000" b="1" spc="-1" dirty="0">
              <a:solidFill>
                <a:srgbClr val="002060"/>
              </a:solidFill>
              <a:latin typeface="Josefin Sans"/>
              <a:sym typeface="Josefi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63249-F17E-4BA3-A82D-F86C9E07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13" y="2151483"/>
            <a:ext cx="3328704" cy="2091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2611FB-6A96-47FC-A551-7233C6A21C0A}"/>
              </a:ext>
            </a:extLst>
          </p:cNvPr>
          <p:cNvSpPr txBox="1"/>
          <p:nvPr/>
        </p:nvSpPr>
        <p:spPr>
          <a:xfrm>
            <a:off x="201706" y="4235824"/>
            <a:ext cx="1949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Credit:  </a:t>
            </a:r>
            <a:r>
              <a:rPr lang="en-US" sz="800" dirty="0" err="1"/>
              <a:t>Sofar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572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73F35-D91B-44C1-8736-F0E3DFC974FF}"/>
              </a:ext>
            </a:extLst>
          </p:cNvPr>
          <p:cNvSpPr txBox="1"/>
          <p:nvPr/>
        </p:nvSpPr>
        <p:spPr>
          <a:xfrm>
            <a:off x="3576918" y="1279088"/>
            <a:ext cx="512333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N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Is the legal/regulatory – and contractual – framework conducive to private sector investment?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who is authorised to construct RE generation?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requires certainty of rights to connect and use grid or network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who is the buyer and what impact on tariffs?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structuring of tariffs as countries move away from diesel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incentives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E55D7BB-A369-4227-8056-9F6C995B0653}"/>
              </a:ext>
            </a:extLst>
          </p:cNvPr>
          <p:cNvSpPr txBox="1"/>
          <p:nvPr/>
        </p:nvSpPr>
        <p:spPr>
          <a:xfrm>
            <a:off x="2205318" y="116813"/>
            <a:ext cx="52779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</a:rPr>
              <a:t>03 </a:t>
            </a:r>
            <a:r>
              <a:rPr lang="en" sz="2000" b="1" spc="-1" dirty="0">
                <a:solidFill>
                  <a:srgbClr val="002060"/>
                </a:solidFill>
                <a:latin typeface="Josefin Sans"/>
              </a:rPr>
              <a:t>What should modern energy law look like?  Private sector participation</a:t>
            </a:r>
            <a:endParaRPr lang="en-NZ" sz="2000" b="1" spc="-1" dirty="0">
              <a:solidFill>
                <a:srgbClr val="002060"/>
              </a:solidFill>
              <a:latin typeface="Josefin Sans"/>
              <a:sym typeface="Josefi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5E4AF-CE0C-4FAE-8E7B-70EDC634E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73" y="2256378"/>
            <a:ext cx="3200677" cy="1908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F72126-0194-4E74-A755-F501F57F5698}"/>
              </a:ext>
            </a:extLst>
          </p:cNvPr>
          <p:cNvSpPr txBox="1"/>
          <p:nvPr/>
        </p:nvSpPr>
        <p:spPr>
          <a:xfrm>
            <a:off x="201706" y="4235824"/>
            <a:ext cx="1949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Credit:  Wellington Boat Building Co.</a:t>
            </a:r>
          </a:p>
        </p:txBody>
      </p:sp>
    </p:spTree>
    <p:extLst>
      <p:ext uri="{BB962C8B-B14F-4D97-AF65-F5344CB8AC3E}">
        <p14:creationId xmlns:p14="http://schemas.microsoft.com/office/powerpoint/2010/main" val="263264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73F35-D91B-44C1-8736-F0E3DFC974FF}"/>
              </a:ext>
            </a:extLst>
          </p:cNvPr>
          <p:cNvSpPr txBox="1"/>
          <p:nvPr/>
        </p:nvSpPr>
        <p:spPr>
          <a:xfrm>
            <a:off x="3576917" y="1279088"/>
            <a:ext cx="51771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N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Does law enable villages and entrepreneurs to take advantage of modern technology 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mini-grids and micro-grids to supply remote villages?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simple system of permitting (or licensing)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should be designed to enable light-handed regulatory oversight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focused on protecting consumers (price and safety)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limited bureaucracy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NZ" sz="1600" dirty="0">
              <a:solidFill>
                <a:srgbClr val="00206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E55D7BB-A369-4227-8056-9F6C995B0653}"/>
              </a:ext>
            </a:extLst>
          </p:cNvPr>
          <p:cNvSpPr txBox="1"/>
          <p:nvPr/>
        </p:nvSpPr>
        <p:spPr>
          <a:xfrm>
            <a:off x="2205318" y="116813"/>
            <a:ext cx="52779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</a:rPr>
              <a:t>03 </a:t>
            </a:r>
            <a:r>
              <a:rPr lang="en" sz="2000" b="1" spc="-1" dirty="0">
                <a:solidFill>
                  <a:srgbClr val="002060"/>
                </a:solidFill>
                <a:latin typeface="Josefin Sans"/>
              </a:rPr>
              <a:t>What should modern energy law look like?  Electrification</a:t>
            </a:r>
            <a:endParaRPr lang="en-NZ" sz="2000" b="1" spc="-1" dirty="0">
              <a:solidFill>
                <a:srgbClr val="002060"/>
              </a:solidFill>
              <a:latin typeface="Josefin Sans"/>
              <a:sym typeface="Josefin Sans"/>
            </a:endParaRPr>
          </a:p>
        </p:txBody>
      </p:sp>
      <p:pic>
        <p:nvPicPr>
          <p:cNvPr id="8" name="Picture 7" descr="A high angle view of a building&#10;&#10;Description automatically generated with low confidence">
            <a:extLst>
              <a:ext uri="{FF2B5EF4-FFF2-40B4-BE49-F238E27FC236}">
                <a16:creationId xmlns:a16="http://schemas.microsoft.com/office/drawing/2014/main" id="{BBE93B33-94E1-408B-A77B-027F80436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" y="2758569"/>
            <a:ext cx="3767743" cy="19851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5B7F88-5BCC-4B35-A712-88F009C8C7B9}"/>
              </a:ext>
            </a:extLst>
          </p:cNvPr>
          <p:cNvSpPr txBox="1"/>
          <p:nvPr/>
        </p:nvSpPr>
        <p:spPr>
          <a:xfrm>
            <a:off x="4003065" y="4235824"/>
            <a:ext cx="16917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Credit:  Reiner Lemoine Institut</a:t>
            </a:r>
          </a:p>
        </p:txBody>
      </p:sp>
    </p:spTree>
    <p:extLst>
      <p:ext uri="{BB962C8B-B14F-4D97-AF65-F5344CB8AC3E}">
        <p14:creationId xmlns:p14="http://schemas.microsoft.com/office/powerpoint/2010/main" val="27315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73F35-D91B-44C1-8736-F0E3DFC974FF}"/>
              </a:ext>
            </a:extLst>
          </p:cNvPr>
          <p:cNvSpPr txBox="1"/>
          <p:nvPr/>
        </p:nvSpPr>
        <p:spPr>
          <a:xfrm>
            <a:off x="4054288" y="1279088"/>
            <a:ext cx="46997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N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N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Does law enable consumers to play their part in country meeting ambitious goals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Installation of solar panels by consumers who still use network when need to?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structuring net-metering programmes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must understand technical constraints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Energy efficiency programmes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E55D7BB-A369-4227-8056-9F6C995B0653}"/>
              </a:ext>
            </a:extLst>
          </p:cNvPr>
          <p:cNvSpPr txBox="1"/>
          <p:nvPr/>
        </p:nvSpPr>
        <p:spPr>
          <a:xfrm>
            <a:off x="2050676" y="116813"/>
            <a:ext cx="55536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" sz="4400" dirty="0">
                <a:solidFill>
                  <a:srgbClr val="FF0000"/>
                </a:solidFill>
              </a:rPr>
              <a:t>03 </a:t>
            </a:r>
            <a:r>
              <a:rPr lang="en" sz="2000" b="1" spc="-1" dirty="0">
                <a:solidFill>
                  <a:srgbClr val="002060"/>
                </a:solidFill>
                <a:latin typeface="Josefin Sans"/>
              </a:rPr>
              <a:t>What should modern energy law look like?  Can consumers benefit from technology</a:t>
            </a:r>
            <a:endParaRPr lang="en-NZ" sz="2000" b="1" spc="-1" dirty="0">
              <a:solidFill>
                <a:srgbClr val="002060"/>
              </a:solidFill>
              <a:latin typeface="Josefin Sans"/>
              <a:sym typeface="Josefi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50D1AC-6D95-4656-A2CD-29ED8163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" y="2210810"/>
            <a:ext cx="3694844" cy="2250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C6BB60-400E-4819-8335-0D4E488ACE32}"/>
              </a:ext>
            </a:extLst>
          </p:cNvPr>
          <p:cNvSpPr txBox="1"/>
          <p:nvPr/>
        </p:nvSpPr>
        <p:spPr>
          <a:xfrm>
            <a:off x="3798794" y="4235824"/>
            <a:ext cx="12505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Credit:  Amplus Solar</a:t>
            </a:r>
          </a:p>
        </p:txBody>
      </p:sp>
    </p:spTree>
    <p:extLst>
      <p:ext uri="{BB962C8B-B14F-4D97-AF65-F5344CB8AC3E}">
        <p14:creationId xmlns:p14="http://schemas.microsoft.com/office/powerpoint/2010/main" val="424035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73F35-D91B-44C1-8736-F0E3DFC974FF}"/>
              </a:ext>
            </a:extLst>
          </p:cNvPr>
          <p:cNvSpPr txBox="1"/>
          <p:nvPr/>
        </p:nvSpPr>
        <p:spPr>
          <a:xfrm>
            <a:off x="4020671" y="1279088"/>
            <a:ext cx="47333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N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N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Is the ministry responsible structured to be aligned with government policy goals?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Is the utility onside with policy goals?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commercial imperatives or national imperatives?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Sector planning responsibilities – clear mandate is important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E55D7BB-A369-4227-8056-9F6C995B0653}"/>
              </a:ext>
            </a:extLst>
          </p:cNvPr>
          <p:cNvSpPr txBox="1"/>
          <p:nvPr/>
        </p:nvSpPr>
        <p:spPr>
          <a:xfrm>
            <a:off x="2205318" y="116813"/>
            <a:ext cx="52779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</a:rPr>
              <a:t>03 </a:t>
            </a:r>
            <a:r>
              <a:rPr lang="en" sz="2000" b="1" spc="-1" dirty="0">
                <a:solidFill>
                  <a:srgbClr val="002060"/>
                </a:solidFill>
                <a:latin typeface="Josefin Sans"/>
              </a:rPr>
              <a:t>What should modern energy law look like?  Ministry and utility goals</a:t>
            </a:r>
            <a:endParaRPr lang="en-NZ" sz="2000" b="1" spc="-1" dirty="0">
              <a:solidFill>
                <a:srgbClr val="002060"/>
              </a:solidFill>
              <a:latin typeface="Josefin Sans"/>
              <a:sym typeface="Josefin Sans"/>
            </a:endParaRP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ABB090A-752E-41BF-B9A8-7C789AF00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2" y="1938906"/>
            <a:ext cx="3866030" cy="24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7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73F35-D91B-44C1-8736-F0E3DFC974FF}"/>
              </a:ext>
            </a:extLst>
          </p:cNvPr>
          <p:cNvSpPr txBox="1"/>
          <p:nvPr/>
        </p:nvSpPr>
        <p:spPr>
          <a:xfrm>
            <a:off x="3926541" y="1279088"/>
            <a:ext cx="48274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N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N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Regulatory oversight – who performs and level of independence?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Essential to have clear rules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02060"/>
                </a:solidFill>
              </a:rPr>
              <a:t>rules must be developed under fair and consultative procedure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Non-compliance – allow for good industry practice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Enforcement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E55D7BB-A369-4227-8056-9F6C995B0653}"/>
              </a:ext>
            </a:extLst>
          </p:cNvPr>
          <p:cNvSpPr txBox="1"/>
          <p:nvPr/>
        </p:nvSpPr>
        <p:spPr>
          <a:xfrm>
            <a:off x="1627094" y="116813"/>
            <a:ext cx="58561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</a:rPr>
              <a:t>03 </a:t>
            </a:r>
            <a:r>
              <a:rPr lang="en" sz="2000" b="1" spc="-1" dirty="0">
                <a:solidFill>
                  <a:srgbClr val="002060"/>
                </a:solidFill>
                <a:latin typeface="Josefin Sans"/>
              </a:rPr>
              <a:t>What should modern energy law look like?  Standards, compliance and oversight</a:t>
            </a:r>
            <a:endParaRPr lang="en-NZ" sz="2000" b="1" spc="-1" dirty="0">
              <a:solidFill>
                <a:srgbClr val="002060"/>
              </a:solidFill>
              <a:latin typeface="Josefin Sans"/>
              <a:sym typeface="Josefin Sans"/>
            </a:endParaRPr>
          </a:p>
        </p:txBody>
      </p:sp>
      <p:pic>
        <p:nvPicPr>
          <p:cNvPr id="5" name="Picture 4" descr="A picture containing grass, outdoor, sky, water&#10;&#10;Description automatically generated">
            <a:extLst>
              <a:ext uri="{FF2B5EF4-FFF2-40B4-BE49-F238E27FC236}">
                <a16:creationId xmlns:a16="http://schemas.microsoft.com/office/drawing/2014/main" id="{E636DF8A-825D-4BF0-B2FF-AE160A26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" y="2144806"/>
            <a:ext cx="3505514" cy="1882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8735CC-AB96-470E-8EAC-21543C23FB2F}"/>
              </a:ext>
            </a:extLst>
          </p:cNvPr>
          <p:cNvSpPr txBox="1"/>
          <p:nvPr/>
        </p:nvSpPr>
        <p:spPr>
          <a:xfrm>
            <a:off x="147919" y="4235824"/>
            <a:ext cx="1559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Credit:  Better World Solutions</a:t>
            </a:r>
          </a:p>
        </p:txBody>
      </p:sp>
    </p:spTree>
    <p:extLst>
      <p:ext uri="{BB962C8B-B14F-4D97-AF65-F5344CB8AC3E}">
        <p14:creationId xmlns:p14="http://schemas.microsoft.com/office/powerpoint/2010/main" val="258962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0AEFF07-E5CF-4DF8-9C89-BCB86AED967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50913" y="1076325"/>
            <a:ext cx="7723187" cy="3622675"/>
          </a:xfrm>
        </p:spPr>
        <p:txBody>
          <a:bodyPr/>
          <a:lstStyle/>
          <a:p>
            <a:r>
              <a:rPr lang="en-NZ" sz="2000" b="1" spc="-1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  <a:t>THANK YOU</a:t>
            </a:r>
            <a:br>
              <a:rPr lang="en-NZ" sz="2000" b="1" spc="-1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</a:br>
            <a:br>
              <a:rPr lang="en-NZ" sz="2000" b="1" spc="-1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</a:br>
            <a:r>
              <a:rPr lang="en-NZ" sz="2000" b="1" spc="-1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  <a:t>Looking forward to working with you</a:t>
            </a:r>
            <a:br>
              <a:rPr lang="en-NZ" sz="1600" b="1" dirty="0">
                <a:solidFill>
                  <a:srgbClr val="0070C0"/>
                </a:solidFill>
              </a:rPr>
            </a:br>
            <a:br>
              <a:rPr lang="en-NZ" sz="800" b="1" dirty="0">
                <a:solidFill>
                  <a:srgbClr val="FF0000"/>
                </a:solidFill>
              </a:rPr>
            </a:br>
            <a:br>
              <a:rPr lang="en-NZ" sz="800" b="1" dirty="0">
                <a:solidFill>
                  <a:srgbClr val="FF0000"/>
                </a:solidFill>
              </a:rPr>
            </a:br>
            <a:br>
              <a:rPr lang="en-NZ" sz="800" b="1" dirty="0">
                <a:solidFill>
                  <a:srgbClr val="FF0000"/>
                </a:solidFill>
              </a:rPr>
            </a:br>
            <a:r>
              <a:rPr lang="en-NZ" sz="2400" b="1" dirty="0">
                <a:solidFill>
                  <a:srgbClr val="FF0000"/>
                </a:solidFill>
              </a:rPr>
              <a:t>Ko </a:t>
            </a:r>
            <a:r>
              <a:rPr lang="en-NZ" sz="2400" b="1" dirty="0" err="1">
                <a:solidFill>
                  <a:srgbClr val="FF0000"/>
                </a:solidFill>
              </a:rPr>
              <a:t>Rabwa</a:t>
            </a:r>
            <a:r>
              <a:rPr lang="en-NZ" sz="2400" b="1" dirty="0">
                <a:solidFill>
                  <a:srgbClr val="FF0000"/>
                </a:solidFill>
              </a:rPr>
              <a:t>     Malo </a:t>
            </a:r>
            <a:r>
              <a:rPr lang="en-NZ" sz="2400" b="1" dirty="0" err="1">
                <a:solidFill>
                  <a:srgbClr val="FF0000"/>
                </a:solidFill>
              </a:rPr>
              <a:t>opito</a:t>
            </a:r>
            <a:r>
              <a:rPr lang="en-NZ" sz="2400" b="1" dirty="0">
                <a:solidFill>
                  <a:srgbClr val="FF0000"/>
                </a:solidFill>
              </a:rPr>
              <a:t>    </a:t>
            </a:r>
            <a:r>
              <a:rPr lang="en-NZ" sz="2400" b="1" dirty="0" err="1">
                <a:solidFill>
                  <a:srgbClr val="FF0000"/>
                </a:solidFill>
              </a:rPr>
              <a:t>Fakafetai</a:t>
            </a:r>
            <a:br>
              <a:rPr lang="en-NZ" sz="2400" b="1" dirty="0">
                <a:solidFill>
                  <a:srgbClr val="FF0000"/>
                </a:solidFill>
              </a:rPr>
            </a:br>
            <a:br>
              <a:rPr lang="en-NZ" sz="1600" b="1" dirty="0">
                <a:solidFill>
                  <a:srgbClr val="FF0000"/>
                </a:solidFill>
              </a:rPr>
            </a:br>
            <a:br>
              <a:rPr lang="en-NZ" sz="1600" b="1" dirty="0">
                <a:solidFill>
                  <a:srgbClr val="FF0000"/>
                </a:solidFill>
              </a:rPr>
            </a:br>
            <a:br>
              <a:rPr lang="en-NZ" sz="1600" b="1" dirty="0">
                <a:solidFill>
                  <a:srgbClr val="FF0000"/>
                </a:solidFill>
              </a:rPr>
            </a:br>
            <a:r>
              <a:rPr lang="en-NZ" sz="1600" b="1" spc="-1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  <a:t>David Lockhart</a:t>
            </a:r>
            <a:br>
              <a:rPr lang="en-NZ" sz="1600" b="1" spc="-1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</a:br>
            <a:r>
              <a:rPr lang="en-NZ" sz="1600" b="1" spc="-1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  <a:t>International Legal and Energy Consultant</a:t>
            </a:r>
            <a:br>
              <a:rPr lang="en-NZ" sz="1600" b="1" spc="-1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</a:br>
            <a:r>
              <a:rPr lang="en-NZ" sz="1600" b="1" spc="-1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  <a:t>david@lockhartda.com</a:t>
            </a:r>
            <a:endParaRPr lang="en-US" sz="1600" b="1" spc="-1" dirty="0">
              <a:solidFill>
                <a:srgbClr val="002060"/>
              </a:solidFill>
              <a:latin typeface="Josefi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04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B7563"/>
      </a:dk2>
      <a:lt2>
        <a:srgbClr val="DB7563"/>
      </a:lt2>
      <a:accent1>
        <a:srgbClr val="FFFFFF"/>
      </a:accent1>
      <a:accent2>
        <a:srgbClr val="FFFFFF"/>
      </a:accent2>
      <a:accent3>
        <a:srgbClr val="434343"/>
      </a:accent3>
      <a:accent4>
        <a:srgbClr val="B75442"/>
      </a:accent4>
      <a:accent5>
        <a:srgbClr val="B75442"/>
      </a:accent5>
      <a:accent6>
        <a:srgbClr val="B75442"/>
      </a:accent6>
      <a:hlink>
        <a:srgbClr val="B7544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B7563"/>
      </a:dk2>
      <a:lt2>
        <a:srgbClr val="DB7563"/>
      </a:lt2>
      <a:accent1>
        <a:srgbClr val="FFFFFF"/>
      </a:accent1>
      <a:accent2>
        <a:srgbClr val="FFFFFF"/>
      </a:accent2>
      <a:accent3>
        <a:srgbClr val="434343"/>
      </a:accent3>
      <a:accent4>
        <a:srgbClr val="B75442"/>
      </a:accent4>
      <a:accent5>
        <a:srgbClr val="B75442"/>
      </a:accent5>
      <a:accent6>
        <a:srgbClr val="B75442"/>
      </a:accent6>
      <a:hlink>
        <a:srgbClr val="B7544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B7563"/>
      </a:dk2>
      <a:lt2>
        <a:srgbClr val="DB7563"/>
      </a:lt2>
      <a:accent1>
        <a:srgbClr val="FFFFFF"/>
      </a:accent1>
      <a:accent2>
        <a:srgbClr val="FFFFFF"/>
      </a:accent2>
      <a:accent3>
        <a:srgbClr val="434343"/>
      </a:accent3>
      <a:accent4>
        <a:srgbClr val="B75442"/>
      </a:accent4>
      <a:accent5>
        <a:srgbClr val="B75442"/>
      </a:accent5>
      <a:accent6>
        <a:srgbClr val="B75442"/>
      </a:accent6>
      <a:hlink>
        <a:srgbClr val="B7544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</TotalTime>
  <Words>474</Words>
  <Application>Microsoft Office PowerPoint</Application>
  <PresentationFormat>On-screen Show (16:9)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Didact Gothic</vt:lpstr>
      <vt:lpstr>Josefin Sans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Looking forward to working with you    Ko Rabwa     Malo opito    Fakafetai    David Lockhart International Legal and Energy Consultant david@lockhartda.com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CAMPAIGN</dc:title>
  <dc:subject/>
  <dc:creator>Daniel Castella De Pedro</dc:creator>
  <dc:description/>
  <cp:lastModifiedBy>David Lockhart</cp:lastModifiedBy>
  <cp:revision>161</cp:revision>
  <dcterms:modified xsi:type="dcterms:W3CDTF">2021-10-13T05:11:12Z</dcterms:modified>
  <dc:language>pt-PT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Apresentação no Ecrã (16:9)</vt:lpwstr>
  </property>
  <property fmtid="{D5CDD505-2E9C-101B-9397-08002B2CF9AE}" pid="4" name="Slides">
    <vt:i4>71</vt:i4>
  </property>
</Properties>
</file>